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420" r:id="rId2"/>
    <p:sldId id="421" r:id="rId3"/>
    <p:sldId id="308" r:id="rId4"/>
    <p:sldId id="309" r:id="rId5"/>
    <p:sldId id="310" r:id="rId6"/>
    <p:sldId id="327" r:id="rId7"/>
    <p:sldId id="311" r:id="rId8"/>
    <p:sldId id="312" r:id="rId9"/>
    <p:sldId id="328" r:id="rId10"/>
    <p:sldId id="329" r:id="rId11"/>
    <p:sldId id="423" r:id="rId12"/>
    <p:sldId id="330" r:id="rId13"/>
    <p:sldId id="331" r:id="rId14"/>
    <p:sldId id="332" r:id="rId15"/>
    <p:sldId id="333" r:id="rId16"/>
    <p:sldId id="334" r:id="rId17"/>
    <p:sldId id="335" r:id="rId18"/>
    <p:sldId id="259" r:id="rId19"/>
    <p:sldId id="336" r:id="rId20"/>
    <p:sldId id="260" r:id="rId21"/>
    <p:sldId id="337" r:id="rId22"/>
    <p:sldId id="261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281" r:id="rId41"/>
    <p:sldId id="355" r:id="rId42"/>
    <p:sldId id="356" r:id="rId43"/>
    <p:sldId id="357" r:id="rId44"/>
    <p:sldId id="358" r:id="rId45"/>
    <p:sldId id="359" r:id="rId46"/>
    <p:sldId id="361" r:id="rId47"/>
    <p:sldId id="363" r:id="rId48"/>
    <p:sldId id="364" r:id="rId49"/>
    <p:sldId id="393" r:id="rId50"/>
    <p:sldId id="365" r:id="rId51"/>
    <p:sldId id="366" r:id="rId52"/>
    <p:sldId id="367" r:id="rId53"/>
    <p:sldId id="368" r:id="rId54"/>
    <p:sldId id="369" r:id="rId55"/>
    <p:sldId id="283" r:id="rId56"/>
    <p:sldId id="370" r:id="rId57"/>
    <p:sldId id="371" r:id="rId58"/>
    <p:sldId id="372" r:id="rId59"/>
    <p:sldId id="373" r:id="rId60"/>
    <p:sldId id="284" r:id="rId61"/>
    <p:sldId id="375" r:id="rId62"/>
    <p:sldId id="376" r:id="rId63"/>
    <p:sldId id="377" r:id="rId64"/>
    <p:sldId id="378" r:id="rId65"/>
    <p:sldId id="379" r:id="rId66"/>
    <p:sldId id="287" r:id="rId67"/>
    <p:sldId id="288" r:id="rId68"/>
    <p:sldId id="380" r:id="rId69"/>
    <p:sldId id="381" r:id="rId70"/>
    <p:sldId id="289" r:id="rId71"/>
    <p:sldId id="382" r:id="rId72"/>
    <p:sldId id="290" r:id="rId73"/>
    <p:sldId id="291" r:id="rId74"/>
    <p:sldId id="383" r:id="rId75"/>
    <p:sldId id="384" r:id="rId76"/>
    <p:sldId id="385" r:id="rId77"/>
    <p:sldId id="292" r:id="rId78"/>
    <p:sldId id="293" r:id="rId79"/>
    <p:sldId id="386" r:id="rId80"/>
    <p:sldId id="387" r:id="rId81"/>
    <p:sldId id="388" r:id="rId82"/>
    <p:sldId id="294" r:id="rId83"/>
    <p:sldId id="295" r:id="rId84"/>
    <p:sldId id="389" r:id="rId85"/>
    <p:sldId id="424" r:id="rId86"/>
    <p:sldId id="390" r:id="rId87"/>
    <p:sldId id="296" r:id="rId88"/>
    <p:sldId id="391" r:id="rId89"/>
    <p:sldId id="297" r:id="rId90"/>
    <p:sldId id="392" r:id="rId91"/>
    <p:sldId id="394" r:id="rId92"/>
    <p:sldId id="298" r:id="rId93"/>
    <p:sldId id="299" r:id="rId94"/>
    <p:sldId id="395" r:id="rId95"/>
    <p:sldId id="426" r:id="rId96"/>
    <p:sldId id="397" r:id="rId97"/>
    <p:sldId id="396" r:id="rId98"/>
    <p:sldId id="300" r:id="rId99"/>
    <p:sldId id="398" r:id="rId100"/>
    <p:sldId id="399" r:id="rId101"/>
    <p:sldId id="427" r:id="rId102"/>
    <p:sldId id="400" r:id="rId103"/>
    <p:sldId id="401" r:id="rId104"/>
    <p:sldId id="301" r:id="rId105"/>
    <p:sldId id="402" r:id="rId106"/>
    <p:sldId id="403" r:id="rId107"/>
    <p:sldId id="404" r:id="rId108"/>
    <p:sldId id="405" r:id="rId109"/>
    <p:sldId id="406" r:id="rId110"/>
    <p:sldId id="302" r:id="rId111"/>
    <p:sldId id="407" r:id="rId112"/>
    <p:sldId id="303" r:id="rId113"/>
    <p:sldId id="408" r:id="rId114"/>
    <p:sldId id="304" r:id="rId115"/>
    <p:sldId id="409" r:id="rId116"/>
    <p:sldId id="305" r:id="rId117"/>
    <p:sldId id="410" r:id="rId118"/>
    <p:sldId id="428" r:id="rId119"/>
    <p:sldId id="411" r:id="rId120"/>
    <p:sldId id="413" r:id="rId121"/>
    <p:sldId id="414" r:id="rId122"/>
    <p:sldId id="306" r:id="rId123"/>
    <p:sldId id="415" r:id="rId124"/>
    <p:sldId id="416" r:id="rId125"/>
    <p:sldId id="417" r:id="rId126"/>
    <p:sldId id="429" r:id="rId127"/>
    <p:sldId id="418" r:id="rId128"/>
    <p:sldId id="307" r:id="rId129"/>
    <p:sldId id="419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746" y="-96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bg1"/>
              </a:solidFill>
              <a:ln w="5715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chemeClr val="tx1"/>
                </a:solidFill>
              </a:ln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F67B9-2CE5-449C-B74D-550E85A6BE98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509B4-3EDB-4AFE-AF3D-CBEDB27E7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12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21146-DD8F-4BE1-B995-3299562241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3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70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62068-5CE3-4448-86DF-54919ADCE29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748CB5-3A22-4A52-8672-11DFCBF28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23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3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90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62068-5CE3-4448-86DF-54919ADCE29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748CB5-3A22-4A52-8672-11DFCBF28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0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3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658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872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932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251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1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339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30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80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044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76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57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457200" y="321582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Mathematics Vocabulary – Grade 1</a:t>
            </a:r>
            <a:endParaRPr lang="en-US" sz="2000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43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2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64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457200" y="321582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Mathematics Vocabulary – Grade 1</a:t>
            </a:r>
            <a:endParaRPr lang="en-US" sz="2000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0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950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4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81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©Partners for Learning, Inc.</a:t>
            </a:r>
          </a:p>
        </p:txBody>
      </p:sp>
      <p:sp>
        <p:nvSpPr>
          <p:cNvPr id="15" name="Title Placeholder 10"/>
          <p:cNvSpPr txBox="1">
            <a:spLocks/>
          </p:cNvSpPr>
          <p:nvPr userDrawn="1"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Mathematics Vocabulary – Grade K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436728" y="5486400"/>
            <a:ext cx="8229600" cy="781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4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229600" cy="33528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Visual Vocabulary </a:t>
            </a:r>
            <a:r>
              <a:rPr lang="en-US" sz="4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eSlides</a:t>
            </a:r>
            <a:endParaRPr lang="en-US" sz="4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Mathematics</a:t>
            </a:r>
            <a:endParaRPr lang="en-US" sz="4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Kindergarten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6248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© Partners for Learning, Inc. 2013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And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bring two or more numbers (or things) together to make a new total.</a:t>
            </a:r>
            <a:endParaRPr lang="en-US" dirty="0"/>
          </a:p>
        </p:txBody>
      </p:sp>
      <p:pic>
        <p:nvPicPr>
          <p:cNvPr id="10241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t="33480"/>
          <a:stretch>
            <a:fillRect/>
          </a:stretch>
        </p:blipFill>
        <p:spPr bwMode="auto">
          <a:xfrm>
            <a:off x="990600" y="2057400"/>
            <a:ext cx="1524000" cy="1840992"/>
          </a:xfrm>
          <a:prstGeom prst="rect">
            <a:avLst/>
          </a:prstGeom>
          <a:noFill/>
        </p:spPr>
      </p:pic>
      <p:pic>
        <p:nvPicPr>
          <p:cNvPr id="11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l="51200" t="33480"/>
          <a:stretch>
            <a:fillRect/>
          </a:stretch>
        </p:blipFill>
        <p:spPr bwMode="auto">
          <a:xfrm>
            <a:off x="3581400" y="2057400"/>
            <a:ext cx="738787" cy="1828800"/>
          </a:xfrm>
          <a:prstGeom prst="rect">
            <a:avLst/>
          </a:prstGeom>
          <a:noFill/>
        </p:spPr>
      </p:pic>
      <p:sp>
        <p:nvSpPr>
          <p:cNvPr id="12" name="Plus 11"/>
          <p:cNvSpPr/>
          <p:nvPr/>
        </p:nvSpPr>
        <p:spPr>
          <a:xfrm>
            <a:off x="2514600" y="2667000"/>
            <a:ext cx="990600" cy="990600"/>
          </a:xfrm>
          <a:prstGeom prst="mathPlus">
            <a:avLst/>
          </a:prstGeom>
          <a:solidFill>
            <a:srgbClr val="5F91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t="33480"/>
          <a:stretch>
            <a:fillRect/>
          </a:stretch>
        </p:blipFill>
        <p:spPr bwMode="auto">
          <a:xfrm>
            <a:off x="5715000" y="2057400"/>
            <a:ext cx="1513907" cy="1828800"/>
          </a:xfrm>
          <a:prstGeom prst="rect">
            <a:avLst/>
          </a:prstGeom>
          <a:noFill/>
        </p:spPr>
      </p:pic>
      <p:pic>
        <p:nvPicPr>
          <p:cNvPr id="16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l="51200" t="33480"/>
          <a:stretch>
            <a:fillRect/>
          </a:stretch>
        </p:blipFill>
        <p:spPr bwMode="auto">
          <a:xfrm>
            <a:off x="7315200" y="2057400"/>
            <a:ext cx="738787" cy="1828800"/>
          </a:xfrm>
          <a:prstGeom prst="rect">
            <a:avLst/>
          </a:prstGeom>
          <a:noFill/>
        </p:spPr>
      </p:pic>
      <p:sp>
        <p:nvSpPr>
          <p:cNvPr id="17" name="Equal 16"/>
          <p:cNvSpPr/>
          <p:nvPr/>
        </p:nvSpPr>
        <p:spPr>
          <a:xfrm>
            <a:off x="4572000" y="2819400"/>
            <a:ext cx="838200" cy="762000"/>
          </a:xfrm>
          <a:prstGeom prst="mathEqual">
            <a:avLst/>
          </a:prstGeom>
          <a:solidFill>
            <a:srgbClr val="5F91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1910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4 </a:t>
            </a:r>
            <a:r>
              <a:rPr lang="en-US" sz="6600" b="1" dirty="0" smtClean="0"/>
              <a:t>and</a:t>
            </a:r>
            <a:r>
              <a:rPr lang="en-US" sz="6600" dirty="0" smtClean="0"/>
              <a:t> 2 = 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5379524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S</a:t>
            </a:r>
            <a:r>
              <a:rPr lang="en-US" sz="2800" b="1" u="sng" dirty="0" smtClean="0">
                <a:solidFill>
                  <a:srgbClr val="0070C0"/>
                </a:solidFill>
              </a:rPr>
              <a:t>ide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55084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lines that make a flat shape or one of the surfaces that make a solid object.</a:t>
            </a:r>
          </a:p>
        </p:txBody>
      </p:sp>
      <p:pic>
        <p:nvPicPr>
          <p:cNvPr id="9" name="Picture 6" descr="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154" y="2514600"/>
            <a:ext cx="492369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50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Similar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Having the same shape but not necessarily the same size or color; alike but not exactly the same.</a:t>
            </a:r>
          </a:p>
        </p:txBody>
      </p:sp>
      <p:sp>
        <p:nvSpPr>
          <p:cNvPr id="4" name="Hexagon 3"/>
          <p:cNvSpPr/>
          <p:nvPr/>
        </p:nvSpPr>
        <p:spPr>
          <a:xfrm>
            <a:off x="1828800" y="2971800"/>
            <a:ext cx="1828800" cy="1524000"/>
          </a:xfrm>
          <a:prstGeom prst="hexag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5334000" y="3352800"/>
            <a:ext cx="1524000" cy="11430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Six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than five; one less than seven.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0  1  2  3  4  5  </a:t>
            </a:r>
            <a:r>
              <a:rPr lang="en-US" sz="3600" b="1" u="sng" dirty="0" smtClean="0">
                <a:solidFill>
                  <a:srgbClr val="C00000"/>
                </a:solidFill>
              </a:rPr>
              <a:t>6</a:t>
            </a:r>
            <a:r>
              <a:rPr lang="en-US" sz="3600" b="1" dirty="0" smtClean="0"/>
              <a:t>  7  8  9  10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95800" y="3498228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25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Sixteen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6 ones.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ChangeAspect="1"/>
          </p:cNvSpPr>
          <p:nvPr/>
        </p:nvSpPr>
        <p:spPr>
          <a:xfrm>
            <a:off x="582168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99399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821680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42071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4998720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423259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16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667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Size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big something is. 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42291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6331" y="4953000"/>
            <a:ext cx="152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</a:rPr>
              <a:t>This dog is little.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948934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dog is BIG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343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dirty="0" smtClean="0">
                <a:latin typeface="+mj-lt"/>
                <a:ea typeface="+mj-ea"/>
                <a:cs typeface="+mj-cs"/>
              </a:rPr>
              <a:t>Slide</a:t>
            </a:r>
            <a:endParaRPr lang="en-US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5506134"/>
            <a:ext cx="821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move a shape without rotating or flipping it.  The shape still looks exactly the same, just in a different place.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600" y="3810000"/>
            <a:ext cx="586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>
            <a:off x="2438400" y="2857500"/>
            <a:ext cx="1676400" cy="9525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/>
          <p:cNvSpPr/>
          <p:nvPr/>
        </p:nvSpPr>
        <p:spPr>
          <a:xfrm>
            <a:off x="4876800" y="2857500"/>
            <a:ext cx="1676400" cy="9525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41794" y="31739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330886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78365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Smaller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a size that is less than that of another object.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42291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6331" y="4953000"/>
            <a:ext cx="1773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</a:rPr>
              <a:t>This dog is </a:t>
            </a:r>
            <a:r>
              <a:rPr lang="en-US" sz="1600" b="1" dirty="0" smtClean="0">
                <a:solidFill>
                  <a:prstClr val="black"/>
                </a:solidFill>
              </a:rPr>
              <a:t>smaller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1948934"/>
            <a:ext cx="1648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dog is bigger.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24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Solid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486400"/>
            <a:ext cx="8305800" cy="762000"/>
          </a:xfrm>
        </p:spPr>
        <p:txBody>
          <a:bodyPr/>
          <a:lstStyle/>
          <a:p>
            <a:r>
              <a:rPr lang="en-US" dirty="0" smtClean="0"/>
              <a:t>A shape that is not flat; an object that has three dimensions. (height, length and width)</a:t>
            </a:r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1447800" y="2667000"/>
            <a:ext cx="2133600" cy="213360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715000" y="2387600"/>
            <a:ext cx="1981200" cy="2438400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9023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Sort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group or organize according to shared attributes.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5388" y="3036389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914400" y="211836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902994" y="196305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31920" y="17983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999514" y="2758440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791200" y="1919513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50439" y="2612570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31920" y="2907936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00600" y="2118360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298474" y="3063966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463765" y="2907936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758440" y="2026194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9600" y="4648200"/>
            <a:ext cx="2560320" cy="640080"/>
            <a:chOff x="823685" y="4648200"/>
            <a:chExt cx="2560320" cy="64008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4392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10384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469570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2368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91840" y="4667067"/>
            <a:ext cx="2499360" cy="640080"/>
            <a:chOff x="3611880" y="4648200"/>
            <a:chExt cx="2499360" cy="64008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47116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847045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258491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61188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>
            <a:spLocks noChangeAspect="1"/>
          </p:cNvSpPr>
          <p:nvPr/>
        </p:nvSpPr>
        <p:spPr>
          <a:xfrm>
            <a:off x="7959634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319554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66411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992948" y="466706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29878" y="3886200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sorted</a:t>
            </a:r>
            <a:r>
              <a:rPr lang="en-US" dirty="0" smtClean="0"/>
              <a:t> by colors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40236" y="4267200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51580" y="427886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08172" y="42788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596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S</a:t>
            </a:r>
            <a:r>
              <a:rPr lang="en-US" sz="2800" b="1" u="sng" dirty="0" smtClean="0">
                <a:solidFill>
                  <a:srgbClr val="0070C0"/>
                </a:solidFill>
              </a:rPr>
              <a:t>phere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1055" y="574726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Three-dimensional object that is completely round; a ball.</a:t>
            </a:r>
          </a:p>
        </p:txBody>
      </p:sp>
      <p:pic>
        <p:nvPicPr>
          <p:cNvPr id="74754" name="Picture 2" descr="http://www.nelstaar.net/uploaded_images/Sphere-7593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80" y="2057400"/>
            <a:ext cx="321564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2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Array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60829" y="5468257"/>
            <a:ext cx="8229600" cy="762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of objects arranged in rows or columns.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2.bp.blogspot.com/-6DEiVm7daV8/T2IH8ThMOVI/AAAAAAAACsQ/Gtg3En00ELQ/s1600/jpg_112105-disco-d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S</a:t>
            </a:r>
            <a:r>
              <a:rPr lang="en-US" sz="2800" b="1" u="sng" dirty="0" smtClean="0">
                <a:solidFill>
                  <a:srgbClr val="0070C0"/>
                </a:solidFill>
              </a:rPr>
              <a:t>quare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2209800"/>
            <a:ext cx="2743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055" y="55258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4-sided polygon (a flat shape with straight sides) where all sides have equal length and every angle is a right angle (90°)</a:t>
            </a:r>
          </a:p>
        </p:txBody>
      </p:sp>
    </p:spTree>
    <p:extLst>
      <p:ext uri="{BB962C8B-B14F-4D97-AF65-F5344CB8AC3E}">
        <p14:creationId xmlns:p14="http://schemas.microsoft.com/office/powerpoint/2010/main" xmlns="" val="2695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 put one object on top of another.</a:t>
            </a:r>
            <a:endParaRPr lang="en-US" dirty="0"/>
          </a:p>
        </p:txBody>
      </p:sp>
      <p:pic>
        <p:nvPicPr>
          <p:cNvPr id="9218" name="Picture 2" descr="C:\Users\Sandra\AppData\Local\Microsoft\Windows\Temporary Internet Files\Content.IE5\E0N8LD4O\MP9004466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774" y="1807972"/>
            <a:ext cx="4586451" cy="35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58853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Subtract/Subtraction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625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take one number away from another. </a:t>
            </a:r>
            <a:endParaRPr lang="en-US" dirty="0"/>
          </a:p>
        </p:txBody>
      </p:sp>
      <p:pic>
        <p:nvPicPr>
          <p:cNvPr id="11268" name="Picture 4" descr="http://upload.wikimedia.org/wikipedia/commons/thumb/8/8b/Subtraction01.svg/180px-Subtraction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8397"/>
            <a:ext cx="3009900" cy="23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572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apples – 2 apples = 3 apples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2003198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/>
              <a:t>5</a:t>
            </a:r>
          </a:p>
          <a:p>
            <a:pPr algn="r"/>
            <a:r>
              <a:rPr lang="en-US" sz="5400" u="sng" dirty="0" smtClean="0"/>
              <a:t> -2</a:t>
            </a:r>
          </a:p>
          <a:p>
            <a:pPr algn="r"/>
            <a:r>
              <a:rPr lang="en-US" sz="5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5822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Sum</a:t>
            </a:r>
            <a:endParaRPr lang="en-US" sz="2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 of adding numbers together.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514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+ 3 = 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8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248400" y="3962400"/>
            <a:ext cx="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94084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</a:t>
            </a:r>
            <a:r>
              <a:rPr lang="en-US" sz="2800" b="1" dirty="0" smtClean="0"/>
              <a:t>ymbol</a:t>
            </a:r>
            <a:endParaRPr lang="en-US" sz="2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99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mark or sign used instead of words. </a:t>
            </a:r>
            <a:endParaRPr lang="en-US" dirty="0"/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03521"/>
            <a:ext cx="327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22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 subtract.</a:t>
            </a:r>
            <a:endParaRPr lang="en-US" dirty="0"/>
          </a:p>
        </p:txBody>
      </p:sp>
      <p:pic>
        <p:nvPicPr>
          <p:cNvPr id="4" name="Picture 4" descr="http://upload.wikimedia.org/wikipedia/commons/thumb/8/8b/Subtraction01.svg/180px-Subtraction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8397"/>
            <a:ext cx="3009900" cy="23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4592846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 apples </a:t>
            </a:r>
            <a:r>
              <a:rPr lang="en-US" sz="2000" b="1" dirty="0" smtClean="0"/>
              <a:t>take away</a:t>
            </a:r>
            <a:r>
              <a:rPr lang="en-US" sz="2000" dirty="0" smtClean="0"/>
              <a:t> 2 apples = 3 apples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003198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/>
              <a:t>5</a:t>
            </a:r>
          </a:p>
          <a:p>
            <a:pPr algn="r"/>
            <a:r>
              <a:rPr lang="en-US" sz="5400" u="sng" dirty="0" smtClean="0"/>
              <a:t> -2</a:t>
            </a:r>
          </a:p>
          <a:p>
            <a:pPr algn="r"/>
            <a:r>
              <a:rPr lang="en-US" sz="5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6744048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Taller/Tallest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more height than others.</a:t>
            </a:r>
            <a:endParaRPr lang="en-US" dirty="0"/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2b2b.org/docs/ESLdocs/ESLArtSuperlatives/images/SuperlativesIllustr08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4930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172200" y="2362200"/>
            <a:ext cx="6096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213360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tallest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9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Ten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than nine; one less than eleven.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0  1  2  3  4  5  6  7  8  9  </a:t>
            </a:r>
            <a:r>
              <a:rPr lang="en-US" sz="3600" b="1" u="sng" dirty="0" smtClean="0">
                <a:solidFill>
                  <a:srgbClr val="C00000"/>
                </a:solidFill>
              </a:rPr>
              <a:t>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59773" y="3472323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1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Tens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 value next to ones.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51769" y="2390206"/>
            <a:ext cx="14318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636377" y="40436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Tens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195882" y="40436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Ones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61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Third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number three in a position or order of things.</a:t>
            </a:r>
            <a:endParaRPr lang="en-US" dirty="0"/>
          </a:p>
        </p:txBody>
      </p:sp>
      <p:pic>
        <p:nvPicPr>
          <p:cNvPr id="10242" name="Picture 2" descr="C:\Users\Sandra\AppData\Local\Microsoft\Windows\Temporary Internet Files\Content.IE5\OM50C0B0\MC9004346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514600"/>
            <a:ext cx="4695825" cy="16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1072" y="4753970"/>
            <a:ext cx="396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Wednesday is the </a:t>
            </a:r>
            <a:r>
              <a:rPr lang="en-US" b="1" dirty="0" smtClean="0"/>
              <a:t>third</a:t>
            </a:r>
            <a:r>
              <a:rPr lang="en-US" dirty="0" smtClean="0"/>
              <a:t> day of the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127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Attribute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character that something has, such as color, weight or height.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2493818"/>
            <a:ext cx="2780371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295101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box is </a:t>
            </a:r>
            <a:r>
              <a:rPr lang="en-US" b="1" u="sng" dirty="0" smtClean="0"/>
              <a:t>blue</a:t>
            </a:r>
          </a:p>
          <a:p>
            <a:r>
              <a:rPr lang="en-US" dirty="0" smtClean="0"/>
              <a:t>The box has </a:t>
            </a:r>
            <a:r>
              <a:rPr lang="en-US" b="1" u="sng" dirty="0" smtClean="0"/>
              <a:t>4 sides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1707066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Thirteen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3 ones.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ChangeAspect="1"/>
          </p:cNvSpPr>
          <p:nvPr/>
        </p:nvSpPr>
        <p:spPr>
          <a:xfrm>
            <a:off x="5843744" y="33832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993990" y="33832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420710" y="33832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13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5689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Three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than two; one less than four.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0  1  2  </a:t>
            </a:r>
            <a:r>
              <a:rPr lang="en-US" sz="3600" b="1" u="sng" dirty="0" smtClean="0">
                <a:solidFill>
                  <a:srgbClr val="C00000"/>
                </a:solidFill>
              </a:rPr>
              <a:t>3</a:t>
            </a:r>
            <a:r>
              <a:rPr lang="en-US" sz="3600" b="1" dirty="0" smtClean="0"/>
              <a:t>  4  5  6  7  8  9  10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24200" y="3472323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28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T</a:t>
            </a:r>
            <a:r>
              <a:rPr lang="en-US" sz="2800" b="1" u="sng" dirty="0" smtClean="0">
                <a:solidFill>
                  <a:srgbClr val="0070C0"/>
                </a:solidFill>
              </a:rPr>
              <a:t>riangle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three-sided polygon.</a:t>
            </a:r>
            <a:endParaRPr lang="en-US" dirty="0"/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743200" y="2095500"/>
            <a:ext cx="3581400" cy="2971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6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Twelve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2 ones.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ChangeAspect="1"/>
          </p:cNvSpPr>
          <p:nvPr/>
        </p:nvSpPr>
        <p:spPr>
          <a:xfrm>
            <a:off x="5843744" y="33832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993990" y="33832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12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4062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Twenty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Two sets of ten.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62400" y="2286000"/>
            <a:ext cx="274320" cy="2743200"/>
            <a:chOff x="2133600" y="2286000"/>
            <a:chExt cx="274320" cy="2743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800" y="2286000"/>
            <a:ext cx="274320" cy="2743200"/>
            <a:chOff x="2133600" y="2286000"/>
            <a:chExt cx="274320" cy="2743200"/>
          </a:xfrm>
        </p:grpSpPr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20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4062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Two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than one; one less than three.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</a:t>
            </a:r>
            <a:r>
              <a:rPr lang="en-US" sz="3600" b="1" u="sng" dirty="0" smtClean="0">
                <a:solidFill>
                  <a:srgbClr val="C00000"/>
                </a:solidFill>
              </a:rPr>
              <a:t>2</a:t>
            </a:r>
            <a:r>
              <a:rPr lang="en-US" sz="3600" b="1" dirty="0" smtClean="0"/>
              <a:t>  3  4  5  6  7  8  9  10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67000" y="3472323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24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Vertex/Vertices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corner point of a geometric figure.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94582" y="2705100"/>
            <a:ext cx="2730018" cy="24003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743200" y="2552700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Week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Seven days.</a:t>
            </a:r>
            <a:endParaRPr lang="en-US" dirty="0"/>
          </a:p>
        </p:txBody>
      </p:sp>
      <p:pic>
        <p:nvPicPr>
          <p:cNvPr id="3074" name="Picture 2" descr="C:\Users\Sandra\AppData\Local\Microsoft\Windows\Temporary Internet Files\Content.IE5\C8BL4U4X\MC900434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762" y="25527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ndra\AppData\Local\Microsoft\Windows\Temporary Internet Files\Content.IE5\V02BV8KE\MC9004346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762" y="39243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ndra\AppData\Local\Microsoft\Windows\Temporary Internet Files\Content.IE5\K7IBXS2D\MC9004346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009774"/>
            <a:ext cx="1924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ndra\AppData\Local\Microsoft\Windows\Temporary Internet Files\Content.IE5\PD6NN1HY\MC9004346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62" y="3238500"/>
            <a:ext cx="1924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ndra\AppData\Local\Microsoft\Windows\Temporary Internet Files\Content.IE5\C8BL4U4X\MC90043464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737" y="44958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ndra\AppData\Local\Microsoft\Windows\Temporary Internet Files\Content.IE5\K7IBXS2D\MC90043465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555875"/>
            <a:ext cx="19240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ndra\AppData\Local\Microsoft\Windows\Temporary Internet Files\Content.IE5\PD6NN1HY\MC9004346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0386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W</a:t>
            </a:r>
            <a:r>
              <a:rPr lang="en-US" sz="2800" b="1" u="sng" dirty="0" smtClean="0">
                <a:solidFill>
                  <a:srgbClr val="0070C0"/>
                </a:solidFill>
              </a:rPr>
              <a:t>eight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heavy something is or how much mass it has.</a:t>
            </a:r>
            <a:endParaRPr lang="en-US" dirty="0"/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604" y="2133600"/>
            <a:ext cx="3044396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5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Zero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numerical figure which means the lack of any quantity; nothing, none, nil.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7206" y="2105561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60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iley Face 10"/>
          <p:cNvSpPr>
            <a:spLocks noChangeAspect="1"/>
          </p:cNvSpPr>
          <p:nvPr/>
        </p:nvSpPr>
        <p:spPr>
          <a:xfrm>
            <a:off x="4780231" y="3048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990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Behind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back of; indicated location of an object.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3474027" y="2743200"/>
            <a:ext cx="1828800" cy="1676400"/>
          </a:xfrm>
          <a:prstGeom prst="cub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02161" y="4902200"/>
            <a:ext cx="382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smiley face is </a:t>
            </a:r>
            <a:r>
              <a:rPr lang="en-US" b="1" dirty="0" smtClean="0"/>
              <a:t>behind </a:t>
            </a:r>
            <a:r>
              <a:rPr lang="en-US" dirty="0" smtClean="0"/>
              <a:t>the blue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04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Below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Under; indicates location of an object.</a:t>
            </a:r>
            <a:endParaRPr lang="en-US" sz="1800" dirty="0"/>
          </a:p>
        </p:txBody>
      </p:sp>
      <p:sp>
        <p:nvSpPr>
          <p:cNvPr id="11" name="Cube 10"/>
          <p:cNvSpPr/>
          <p:nvPr/>
        </p:nvSpPr>
        <p:spPr>
          <a:xfrm>
            <a:off x="3631622" y="2057400"/>
            <a:ext cx="1880755" cy="1676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100945" y="4114800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5945" y="4659868"/>
            <a:ext cx="263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face is </a:t>
            </a:r>
            <a:r>
              <a:rPr lang="en-US" b="1" dirty="0" smtClean="0"/>
              <a:t>below</a:t>
            </a:r>
            <a:r>
              <a:rPr lang="en-US" dirty="0"/>
              <a:t> </a:t>
            </a:r>
            <a:r>
              <a:rPr lang="en-US" dirty="0" smtClean="0"/>
              <a:t>the box.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2617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Beside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Next to; indicates location of an object.</a:t>
            </a:r>
            <a:endParaRPr lang="en-US" sz="1800" dirty="0"/>
          </a:p>
        </p:txBody>
      </p:sp>
      <p:sp>
        <p:nvSpPr>
          <p:cNvPr id="11" name="Cube 10"/>
          <p:cNvSpPr/>
          <p:nvPr/>
        </p:nvSpPr>
        <p:spPr>
          <a:xfrm>
            <a:off x="2971800" y="2590800"/>
            <a:ext cx="1880755" cy="1676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890086" y="3276600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5945" y="4659868"/>
            <a:ext cx="266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face is </a:t>
            </a:r>
            <a:r>
              <a:rPr lang="en-US" b="1" dirty="0" smtClean="0"/>
              <a:t>beside </a:t>
            </a:r>
            <a:r>
              <a:rPr lang="en-US" dirty="0" smtClean="0"/>
              <a:t>the box.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23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</a:t>
            </a:r>
            <a:r>
              <a:rPr lang="en-US" sz="2800" b="1" dirty="0" smtClean="0"/>
              <a:t>etween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space that separates two things</a:t>
            </a:r>
            <a:endParaRPr lang="en-US" dirty="0"/>
          </a:p>
        </p:txBody>
      </p:sp>
      <p:pic>
        <p:nvPicPr>
          <p:cNvPr id="218114" name="Picture 2" descr="http://0.tqn.com/d/esl/1/0/O/1/between.jpg"/>
          <p:cNvPicPr>
            <a:picLocks noChangeAspect="1" noChangeArrowheads="1"/>
          </p:cNvPicPr>
          <p:nvPr/>
        </p:nvPicPr>
        <p:blipFill>
          <a:blip r:embed="rId2" cstate="print"/>
          <a:srcRect b="36000"/>
          <a:stretch>
            <a:fillRect/>
          </a:stretch>
        </p:blipFill>
        <p:spPr bwMode="auto">
          <a:xfrm>
            <a:off x="2686050" y="2590800"/>
            <a:ext cx="3771900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09800" y="4191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smiley face is between the two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49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Bigger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Larger in size.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54630"/>
            <a:ext cx="1852612" cy="15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841623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72341"/>
            <a:ext cx="3163031" cy="26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858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500" y="4858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6757" y="4858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172341"/>
            <a:ext cx="299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Pig 3 is </a:t>
            </a:r>
            <a:r>
              <a:rPr lang="en-US" b="1" dirty="0" smtClean="0"/>
              <a:t>bigger</a:t>
            </a:r>
            <a:r>
              <a:rPr lang="en-US" dirty="0" smtClean="0"/>
              <a:t> than pigs 1 &amp;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7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apacity</a:t>
            </a:r>
            <a:endParaRPr lang="en-US" sz="2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measure of the amount something can hold.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14500" y="46598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carton of milk has a </a:t>
            </a:r>
            <a:r>
              <a:rPr lang="en-US" b="1" dirty="0" smtClean="0"/>
              <a:t>capacity</a:t>
            </a:r>
            <a:r>
              <a:rPr lang="en-US" dirty="0" smtClean="0"/>
              <a:t> of one gallon.</a:t>
            </a:r>
          </a:p>
        </p:txBody>
      </p:sp>
      <p:pic>
        <p:nvPicPr>
          <p:cNvPr id="224257" name="Picture 1" descr="http://www.savingscow.com/wp-content/uploads/2012/07/gallonof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2215782" cy="2790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930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Category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particular type of thing within a larger group; class.  A kind of something.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5388" y="3036389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914400" y="211836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902994" y="196305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31920" y="17983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999514" y="2758440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791200" y="1919513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50439" y="2612570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31920" y="2907936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00600" y="2118360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298474" y="3063966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463765" y="2907936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758440" y="2026194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9600" y="4648200"/>
            <a:ext cx="2560320" cy="640080"/>
            <a:chOff x="823685" y="4648200"/>
            <a:chExt cx="2560320" cy="64008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4392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10384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469570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2368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91840" y="4667067"/>
            <a:ext cx="2499360" cy="640080"/>
            <a:chOff x="3611880" y="4648200"/>
            <a:chExt cx="2499360" cy="64008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47116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847045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258491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61188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>
            <a:spLocks noChangeAspect="1"/>
          </p:cNvSpPr>
          <p:nvPr/>
        </p:nvSpPr>
        <p:spPr>
          <a:xfrm>
            <a:off x="7959634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319554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66411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992948" y="466706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29878" y="3886200"/>
            <a:ext cx="16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</a:t>
            </a:r>
            <a:r>
              <a:rPr lang="en-US" b="1" dirty="0" smtClean="0"/>
              <a:t>categories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40236" y="4267200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51580" y="427886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08172" y="42788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03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SITE LICENSE / TERMS OF 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academic vocabulary power point slides are sold on a per grade, per school basis.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2902565"/>
            <a:ext cx="81915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All slides included in this presentation are for use only by the purchasing school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Additional copies can be purchased for use 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By using the slides you agree to only use the slides in the school for which they were purchased.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You further agree not to copy or distribute the slides for use outside of the purchasing school.</a:t>
            </a:r>
          </a:p>
          <a:p>
            <a:endParaRPr lang="en-US" sz="16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5486400"/>
            <a:ext cx="8229600" cy="838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Thank You </a:t>
            </a:r>
            <a:endParaRPr lang="en-US" sz="16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2514600"/>
            <a:ext cx="8151148" cy="8382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TERMS OF USE:</a:t>
            </a:r>
            <a:endParaRPr lang="en-US" sz="1800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ircle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5442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2-dimensional shape made by drawing a curve that is always the same distance from a center.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200400" y="2209800"/>
            <a:ext cx="2743200" cy="2743200"/>
            <a:chOff x="3200400" y="2286000"/>
            <a:chExt cx="2743200" cy="27432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200400" y="2286000"/>
              <a:ext cx="2743200" cy="274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>
              <a:spLocks noChangeAspect="1"/>
            </p:cNvSpPr>
            <p:nvPr/>
          </p:nvSpPr>
          <p:spPr>
            <a:xfrm>
              <a:off x="4465320" y="3566160"/>
              <a:ext cx="182880" cy="18288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0885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Classify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sort into categories or to arrange into groups by attribute.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195388" y="3063242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914400" y="2145213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902994" y="1989909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931920" y="1825173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99514" y="2785293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791200" y="1946366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250439" y="2639423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931920" y="2934789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800600" y="2145213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298474" y="3090819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463765" y="2934789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758440" y="2053047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09600" y="4675053"/>
            <a:ext cx="2560320" cy="640080"/>
            <a:chOff x="823685" y="4648200"/>
            <a:chExt cx="2560320" cy="64008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74392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10384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1469570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82368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91840" y="4693920"/>
            <a:ext cx="2499360" cy="640080"/>
            <a:chOff x="3611880" y="4648200"/>
            <a:chExt cx="2499360" cy="64008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47116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847045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258491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61188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>
            <a:spLocks noChangeAspect="1"/>
          </p:cNvSpPr>
          <p:nvPr/>
        </p:nvSpPr>
        <p:spPr>
          <a:xfrm>
            <a:off x="7959634" y="4675053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319554" y="4675053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66411" y="4675053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992948" y="46939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669211" y="3815082"/>
            <a:ext cx="17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Classify</a:t>
            </a:r>
            <a:r>
              <a:rPr lang="en-US" dirty="0" smtClean="0"/>
              <a:t> by color.</a:t>
            </a:r>
            <a:endParaRPr lang="en-US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76943" y="4296229"/>
            <a:ext cx="79901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393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ompare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To find how things are different or the same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81745" y="3004066"/>
            <a:ext cx="1447800" cy="762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2945" y="3004066"/>
            <a:ext cx="14478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96045" y="3918466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size</a:t>
            </a:r>
          </a:p>
          <a:p>
            <a:pPr algn="ctr"/>
            <a:r>
              <a:rPr lang="en-US" dirty="0" smtClean="0"/>
              <a:t>Same shape </a:t>
            </a:r>
            <a:endParaRPr lang="en-US" dirty="0"/>
          </a:p>
          <a:p>
            <a:pPr algn="ctr"/>
            <a:r>
              <a:rPr lang="en-US" dirty="0" smtClean="0"/>
              <a:t>Different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7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63387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ompose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184" y="5644634"/>
            <a:ext cx="642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 form by putting together (e.g., a geometric shape or a number).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781904" y="2135161"/>
            <a:ext cx="3194785" cy="2902423"/>
            <a:chOff x="781904" y="1974378"/>
            <a:chExt cx="3194785" cy="2902423"/>
          </a:xfrm>
        </p:grpSpPr>
        <p:sp>
          <p:nvSpPr>
            <p:cNvPr id="20" name="Isosceles Triangle 19"/>
            <p:cNvSpPr/>
            <p:nvPr/>
          </p:nvSpPr>
          <p:spPr>
            <a:xfrm>
              <a:off x="2376489" y="3429001"/>
              <a:ext cx="1600200" cy="1447800"/>
            </a:xfrm>
            <a:prstGeom prst="triangle">
              <a:avLst>
                <a:gd name="adj" fmla="val 50853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781904" y="3429001"/>
              <a:ext cx="1600200" cy="1447800"/>
            </a:xfrm>
            <a:prstGeom prst="triangle">
              <a:avLst>
                <a:gd name="adj" fmla="val 50853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1600201" y="3429000"/>
              <a:ext cx="1582003" cy="1442115"/>
            </a:xfrm>
            <a:prstGeom prst="triangle">
              <a:avLst>
                <a:gd name="adj" fmla="val 50853"/>
              </a:avLst>
            </a:prstGeom>
            <a:solidFill>
              <a:srgbClr val="F31D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1600202" y="1974378"/>
              <a:ext cx="1582002" cy="1454621"/>
            </a:xfrm>
            <a:prstGeom prst="triangle">
              <a:avLst>
                <a:gd name="adj" fmla="val 50853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9057" y="484723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6447" y="501461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4842" y="48297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1699" y="33856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73907" y="33856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29139" y="176582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789430" y="1974378"/>
                <a:ext cx="17323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0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𝐴𝐷𝐹</m:t>
                      </m:r>
                    </m:oMath>
                  </m:oMathPara>
                </a14:m>
                <a:endParaRPr lang="en-US" sz="40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430" y="1974378"/>
                <a:ext cx="1732397" cy="7078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4894636" y="2895600"/>
                <a:ext cx="3452676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is </a:t>
                </a:r>
                <a:r>
                  <a:rPr lang="en-US" sz="2000" i="1" dirty="0" smtClean="0">
                    <a:solidFill>
                      <a:srgbClr val="0070C0"/>
                    </a:solidFill>
                  </a:rPr>
                  <a:t>composed</a:t>
                </a:r>
                <a:r>
                  <a:rPr lang="en-US" dirty="0" smtClean="0"/>
                  <a:t> of 4 smaller triangles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</m:oMath>
                  </m:oMathPara>
                </a14:m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31DD4"/>
                          </a:solidFill>
                          <a:latin typeface="Cambria Math"/>
                          <a:ea typeface="Cambria Math"/>
                        </a:rPr>
                        <m:t>𝐵𝐶𝐸</m:t>
                      </m:r>
                    </m:oMath>
                  </m:oMathPara>
                </a14:m>
                <a:endParaRPr lang="en-US" sz="2400" i="1" dirty="0" smtClean="0">
                  <a:solidFill>
                    <a:srgbClr val="00B0F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i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BDE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92D050"/>
                    </a:solidFill>
                  </a:rPr>
                  <a:t>CEF</a:t>
                </a:r>
                <a:endParaRPr lang="en-US" sz="24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636" y="2895600"/>
                <a:ext cx="3452676" cy="224676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13" t="-1355" r="-1060" b="-5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24735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one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solid 3 dimensional object that a has a circular base and one vertex</a:t>
            </a:r>
            <a:endParaRPr lang="en-US" dirty="0"/>
          </a:p>
        </p:txBody>
      </p:sp>
      <p:pic>
        <p:nvPicPr>
          <p:cNvPr id="9" name="Picture 2" descr="http://www.bbc.co.uk/schools/gcsebitesize/maths/images/shape_1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2286000"/>
            <a:ext cx="1905000" cy="2427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54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orner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37382" y="632460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place where two lines meet.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94582" y="2705100"/>
            <a:ext cx="1981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743200" y="25527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67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4818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ount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996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To say numbers in order.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3100" y="471273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There are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apples.</a:t>
            </a:r>
            <a:endParaRPr lang="en-US" sz="2400" dirty="0"/>
          </a:p>
        </p:txBody>
      </p:sp>
      <p:pic>
        <p:nvPicPr>
          <p:cNvPr id="292866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1752600" cy="1752600"/>
          </a:xfrm>
          <a:prstGeom prst="rect">
            <a:avLst/>
          </a:prstGeom>
          <a:noFill/>
        </p:spPr>
      </p:pic>
      <p:pic>
        <p:nvPicPr>
          <p:cNvPr id="11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2057400"/>
            <a:ext cx="1752600" cy="1752600"/>
          </a:xfrm>
          <a:prstGeom prst="rect">
            <a:avLst/>
          </a:prstGeom>
          <a:noFill/>
        </p:spPr>
      </p:pic>
      <p:pic>
        <p:nvPicPr>
          <p:cNvPr id="12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57400"/>
            <a:ext cx="1752600" cy="175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737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82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89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0400" y="4114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6627" y="410094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19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ube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box shaped, solid object that has 6 identical square faces.</a:t>
            </a:r>
            <a:endParaRPr lang="en-US" dirty="0"/>
          </a:p>
        </p:txBody>
      </p:sp>
      <p:pic>
        <p:nvPicPr>
          <p:cNvPr id="293889" name="Picture 1" descr="http://ts4.mm.bing.net/th?id=I.481264478532623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10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1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line that is rounded.</a:t>
            </a:r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 rot="10800000" flipV="1">
            <a:off x="2971799" y="3009331"/>
            <a:ext cx="2743200" cy="1371600"/>
          </a:xfrm>
          <a:prstGeom prst="curvedConnector3">
            <a:avLst>
              <a:gd name="adj1" fmla="val 50497"/>
            </a:avLst>
          </a:prstGeom>
          <a:ln w="349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3578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ylinder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/>
              <a:t>A solid object with 2 identical flat ends that are circular and 1 curved side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90" t="30606" r="21375" b="6667"/>
          <a:stretch/>
        </p:blipFill>
        <p:spPr bwMode="auto">
          <a:xfrm>
            <a:off x="3539836" y="1946563"/>
            <a:ext cx="2022763" cy="32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07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2-dimensional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7982" y="5682734"/>
            <a:ext cx="820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Lying flat.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324" y="1973021"/>
            <a:ext cx="6229351" cy="291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230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D</a:t>
            </a:r>
            <a:r>
              <a:rPr lang="en-US" sz="2800" b="1" u="sng" dirty="0" smtClean="0">
                <a:solidFill>
                  <a:srgbClr val="0070C0"/>
                </a:solidFill>
              </a:rPr>
              <a:t>ata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collection of facts, such as values or measurements.</a:t>
            </a:r>
            <a:endParaRPr lang="en-US" dirty="0"/>
          </a:p>
        </p:txBody>
      </p:sp>
      <p:pic>
        <p:nvPicPr>
          <p:cNvPr id="265218" name="Picture 2" descr="businesses,businesswomen,data,downloading,funneling,funneling information,funnels,information,metaphors,persons,wo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085975"/>
            <a:ext cx="3095625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07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ay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24 hour period from midnight to the next midnight.</a:t>
            </a:r>
            <a:endParaRPr lang="en-US" dirty="0"/>
          </a:p>
        </p:txBody>
      </p:sp>
      <p:pic>
        <p:nvPicPr>
          <p:cNvPr id="3074" name="Picture 2" descr="C:\Users\Sandra\AppData\Local\Microsoft\Windows\Temporary Internet Files\Content.IE5\C8BL4U4X\MC900434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762" y="25527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ndra\AppData\Local\Microsoft\Windows\Temporary Internet Files\Content.IE5\V02BV8KE\MC9004346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762" y="39243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ndra\AppData\Local\Microsoft\Windows\Temporary Internet Files\Content.IE5\K7IBXS2D\MC9004346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009774"/>
            <a:ext cx="1924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ndra\AppData\Local\Microsoft\Windows\Temporary Internet Files\Content.IE5\PD6NN1HY\MC9004346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62" y="3238500"/>
            <a:ext cx="1924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ndra\AppData\Local\Microsoft\Windows\Temporary Internet Files\Content.IE5\C8BL4U4X\MC90043464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737" y="44958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ndra\AppData\Local\Microsoft\Windows\Temporary Internet Files\Content.IE5\K7IBXS2D\MC90043465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555875"/>
            <a:ext cx="19240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ndra\AppData\Local\Microsoft\Windows\Temporary Internet Files\Content.IE5\PD6NN1HY\MC9004346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0386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90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9902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915" y="10007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D</a:t>
            </a:r>
            <a:r>
              <a:rPr lang="en-US" sz="2800" b="1" u="sng" dirty="0" smtClean="0">
                <a:solidFill>
                  <a:srgbClr val="0070C0"/>
                </a:solidFill>
              </a:rPr>
              <a:t>ecompose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9902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separate into parts or elements (e.g., geometric figures or numbers).</a:t>
            </a:r>
            <a:endParaRPr lang="en-US" dirty="0"/>
          </a:p>
        </p:txBody>
      </p:sp>
      <p:pic>
        <p:nvPicPr>
          <p:cNvPr id="97286" name="Picture 6" descr="animals,cartoons,dinosaurs,thr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2895600" cy="2895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486400" y="1981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3 + 0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2819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 + 1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5486400" y="3657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 + 2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4495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0 + 3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733021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ifference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26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result when one number is subtracted from another.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914400" y="2133600"/>
            <a:ext cx="7620000" cy="3207841"/>
            <a:chOff x="914400" y="2133600"/>
            <a:chExt cx="7620000" cy="3207841"/>
          </a:xfrm>
        </p:grpSpPr>
        <p:pic>
          <p:nvPicPr>
            <p:cNvPr id="96260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23622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15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23622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16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23622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17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33528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18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0" y="33528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19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33528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20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23622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21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2649" y="33528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22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23622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23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33528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24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600" y="2362200"/>
              <a:ext cx="887551" cy="990600"/>
            </a:xfrm>
            <a:prstGeom prst="rect">
              <a:avLst/>
            </a:prstGeom>
            <a:noFill/>
          </p:spPr>
        </p:pic>
        <p:pic>
          <p:nvPicPr>
            <p:cNvPr id="25" name="Picture 4" descr="Ladybug Lady Bug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600" y="3352800"/>
              <a:ext cx="887551" cy="9906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3657600" y="2514600"/>
              <a:ext cx="685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/>
                <a:t>-</a:t>
              </a:r>
              <a:endParaRPr lang="en-US" sz="9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77000" y="2514600"/>
              <a:ext cx="685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/>
                <a:t>=</a:t>
              </a:r>
              <a:endParaRPr lang="en-US" sz="9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9400" y="4572000"/>
              <a:ext cx="3505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Cambria Math" pitchFamily="18" charset="0"/>
                  <a:ea typeface="Cambria Math" pitchFamily="18" charset="0"/>
                </a:rPr>
                <a:t>6 – 4 = </a:t>
              </a:r>
              <a:r>
                <a:rPr lang="en-US" sz="4400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2</a:t>
              </a:r>
              <a:endParaRPr lang="en-US" sz="44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315200" y="2133600"/>
              <a:ext cx="1219200" cy="2590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31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Different/Difference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Not the same; unlike.</a:t>
            </a:r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5562600" y="2362200"/>
            <a:ext cx="2286000" cy="2057400"/>
          </a:xfrm>
          <a:prstGeom prst="su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72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>
            <a:off x="1944914" y="2514600"/>
            <a:ext cx="914400" cy="1752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9124" y="4659868"/>
            <a:ext cx="274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shapes are </a:t>
            </a:r>
            <a:r>
              <a:rPr lang="en-US" b="1" dirty="0" smtClean="0"/>
              <a:t>different.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4800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Digit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symbol used to write the numbers.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57281" y="2967335"/>
            <a:ext cx="5230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0 1 2 3 4 5 6 7 8 9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3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ime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coin with a value of ten cents.</a:t>
            </a:r>
            <a:endParaRPr lang="en-US" dirty="0"/>
          </a:p>
        </p:txBody>
      </p:sp>
      <p:pic>
        <p:nvPicPr>
          <p:cNvPr id="74754" name="Picture 2" descr="http://www.coin-collecting-guide-for-beginners.com/image-files/roosevelt_dim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114800" cy="205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1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Eight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than seven; one less than nine.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0  1  2  3  4  5  6  7  </a:t>
            </a:r>
            <a:r>
              <a:rPr lang="en-US" sz="3600" b="1" u="sng" dirty="0" smtClean="0">
                <a:solidFill>
                  <a:srgbClr val="C00000"/>
                </a:solidFill>
              </a:rPr>
              <a:t>8</a:t>
            </a:r>
            <a:r>
              <a:rPr lang="en-US" sz="3600" b="1" dirty="0" smtClean="0"/>
              <a:t>  9  10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34000" y="3472323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42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Eighteen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8 ones.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ChangeAspect="1"/>
          </p:cNvSpPr>
          <p:nvPr/>
        </p:nvSpPr>
        <p:spPr>
          <a:xfrm>
            <a:off x="6096000" y="256032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5268310" y="256032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6096000" y="3121572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6096000" y="36576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6096000" y="420624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5273040" y="310896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5273040" y="36576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273040" y="420624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18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215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Eleven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1 one.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ChangeAspect="1"/>
          </p:cNvSpPr>
          <p:nvPr/>
        </p:nvSpPr>
        <p:spPr>
          <a:xfrm>
            <a:off x="5486400" y="33832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11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20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3</a:t>
            </a:r>
            <a:r>
              <a:rPr lang="en-US" sz="2800" b="1" u="sng" dirty="0" smtClean="0">
                <a:solidFill>
                  <a:srgbClr val="0070C0"/>
                </a:solidFill>
              </a:rPr>
              <a:t>-dimensional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50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 shapes; Having points or sides that are not all on one plane.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33600"/>
            <a:ext cx="5600700" cy="306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4274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Equal/Equivalent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Exactly the same amount or value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2057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Two plus one </a:t>
            </a:r>
            <a:r>
              <a:rPr lang="en-US" sz="3600" b="1" dirty="0" smtClean="0"/>
              <a:t>equals </a:t>
            </a:r>
            <a:r>
              <a:rPr lang="en-US" sz="3600" dirty="0" smtClean="0"/>
              <a:t>three</a:t>
            </a:r>
          </a:p>
          <a:p>
            <a:pPr algn="ctr"/>
            <a:r>
              <a:rPr lang="en-US" sz="3600" dirty="0" smtClean="0"/>
              <a:t>2 + 1 </a:t>
            </a:r>
            <a:r>
              <a:rPr lang="en-US" sz="3600" b="1" dirty="0" smtClean="0"/>
              <a:t>=</a:t>
            </a:r>
            <a:r>
              <a:rPr lang="en-US" sz="3600" dirty="0" smtClean="0"/>
              <a:t> 3</a:t>
            </a:r>
            <a:endParaRPr lang="en-US" sz="3600" dirty="0"/>
          </a:p>
        </p:txBody>
      </p:sp>
      <p:sp>
        <p:nvSpPr>
          <p:cNvPr id="18" name="Sun 17"/>
          <p:cNvSpPr/>
          <p:nvPr/>
        </p:nvSpPr>
        <p:spPr>
          <a:xfrm>
            <a:off x="1886989" y="4075315"/>
            <a:ext cx="548640" cy="640080"/>
          </a:xfrm>
          <a:prstGeom prst="sun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3276600" y="3752504"/>
            <a:ext cx="548640" cy="640080"/>
          </a:xfrm>
          <a:prstGeom prst="sun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1889760" y="3261360"/>
            <a:ext cx="548640" cy="640080"/>
          </a:xfrm>
          <a:prstGeom prst="sun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5993476" y="3777442"/>
            <a:ext cx="548640" cy="640080"/>
          </a:xfrm>
          <a:prstGeom prst="sun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5375564" y="4084320"/>
            <a:ext cx="548640" cy="640080"/>
          </a:xfrm>
          <a:prstGeom prst="sun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5375564" y="3430385"/>
            <a:ext cx="548640" cy="640080"/>
          </a:xfrm>
          <a:prstGeom prst="sun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2667000" y="3752504"/>
            <a:ext cx="457200" cy="53340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>
            <a:off x="4236720" y="3752504"/>
            <a:ext cx="640080" cy="64008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572000" y="4495800"/>
            <a:ext cx="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04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E</a:t>
            </a:r>
            <a:r>
              <a:rPr lang="en-US" sz="2800" b="1" u="sng" dirty="0" smtClean="0">
                <a:solidFill>
                  <a:srgbClr val="0070C0"/>
                </a:solidFill>
              </a:rPr>
              <a:t>quation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Says that two things are the same, using math symbols.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2819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 + 2  </a:t>
            </a:r>
            <a:r>
              <a:rPr lang="en-US" sz="6000" b="1" dirty="0" smtClean="0">
                <a:latin typeface="Cambria Math" pitchFamily="18" charset="0"/>
                <a:ea typeface="Cambria Math" pitchFamily="18" charset="0"/>
              </a:rPr>
              <a:t>=  </a:t>
            </a:r>
            <a:r>
              <a:rPr lang="en-US" sz="60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1 + 3  </a:t>
            </a:r>
            <a:endParaRPr lang="en-US" sz="60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7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E</a:t>
            </a:r>
            <a:r>
              <a:rPr lang="en-US" sz="2800" b="1" u="sng" dirty="0" smtClean="0">
                <a:solidFill>
                  <a:srgbClr val="0070C0"/>
                </a:solidFill>
              </a:rPr>
              <a:t>xpression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345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Numbers or symbols grouped together to show the value of something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4114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ambria Math" pitchFamily="18" charset="0"/>
                <a:ea typeface="Cambria Math" pitchFamily="18" charset="0"/>
              </a:rPr>
              <a:t>2 + 1 = 3</a:t>
            </a:r>
            <a:endParaRPr lang="en-US" sz="5400" b="1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95400" y="2057400"/>
            <a:ext cx="6324600" cy="1752600"/>
            <a:chOff x="1295400" y="2057400"/>
            <a:chExt cx="6324600" cy="1752600"/>
          </a:xfrm>
        </p:grpSpPr>
        <p:sp>
          <p:nvSpPr>
            <p:cNvPr id="11" name="Oval 10"/>
            <p:cNvSpPr/>
            <p:nvPr/>
          </p:nvSpPr>
          <p:spPr>
            <a:xfrm>
              <a:off x="1295400" y="2438400"/>
              <a:ext cx="762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438400"/>
              <a:ext cx="762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23622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+</a:t>
              </a:r>
              <a:endParaRPr lang="en-US" sz="6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038600" y="2438400"/>
              <a:ext cx="762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0" y="2362200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=</a:t>
              </a:r>
              <a:endParaRPr lang="en-US" sz="6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943600" y="2057400"/>
              <a:ext cx="762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858000" y="2057400"/>
              <a:ext cx="762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400800" y="2971800"/>
              <a:ext cx="762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96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2646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</a:t>
            </a:r>
            <a:r>
              <a:rPr lang="en-US" sz="2800" b="1" dirty="0" smtClean="0"/>
              <a:t>ewer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Smaller amount </a:t>
            </a:r>
            <a:r>
              <a:rPr lang="en-US" dirty="0"/>
              <a:t>than something </a:t>
            </a:r>
            <a:r>
              <a:rPr lang="en-US" dirty="0" smtClean="0"/>
              <a:t>else.</a:t>
            </a:r>
            <a:endParaRPr lang="en-US" dirty="0"/>
          </a:p>
        </p:txBody>
      </p:sp>
      <p:sp>
        <p:nvSpPr>
          <p:cNvPr id="16" name="Heart 15"/>
          <p:cNvSpPr/>
          <p:nvPr/>
        </p:nvSpPr>
        <p:spPr>
          <a:xfrm>
            <a:off x="6248400" y="3137255"/>
            <a:ext cx="715617" cy="715617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1558938" y="3316160"/>
            <a:ext cx="715617" cy="71561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2185103" y="2421638"/>
            <a:ext cx="715617" cy="71561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2542912" y="3379206"/>
            <a:ext cx="715617" cy="71561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45648" y="4724400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fewer </a:t>
            </a:r>
            <a:r>
              <a:rPr lang="en-US" dirty="0" smtClean="0"/>
              <a:t>(less) blue hearts than red hearts</a:t>
            </a:r>
            <a:endParaRPr lang="en-US" dirty="0"/>
          </a:p>
        </p:txBody>
      </p:sp>
      <p:sp>
        <p:nvSpPr>
          <p:cNvPr id="20" name="Heart 19"/>
          <p:cNvSpPr/>
          <p:nvPr/>
        </p:nvSpPr>
        <p:spPr>
          <a:xfrm>
            <a:off x="5511679" y="2663589"/>
            <a:ext cx="715617" cy="715617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0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Fifteen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5 ones.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22339" y="3108960"/>
            <a:ext cx="855487" cy="840020"/>
            <a:chOff x="5522339" y="3520440"/>
            <a:chExt cx="855487" cy="840020"/>
          </a:xfrm>
        </p:grpSpPr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5522339" y="35204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5821680" y="37947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5547360" y="40861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103506" y="40861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096000" y="35204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15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437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Fifth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number five in a position or order of things.</a:t>
            </a:r>
            <a:endParaRPr lang="en-US" dirty="0"/>
          </a:p>
        </p:txBody>
      </p:sp>
      <p:pic>
        <p:nvPicPr>
          <p:cNvPr id="1026" name="Picture 2" descr="C:\Users\Sandra\AppData\Local\Microsoft\Windows\Temporary Internet Files\Content.IE5\E0N8LD4O\MC9004346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621" y="2762250"/>
            <a:ext cx="4588757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9581" y="4780844"/>
            <a:ext cx="338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Friday is the </a:t>
            </a:r>
            <a:r>
              <a:rPr lang="en-US" b="1" dirty="0" smtClean="0"/>
              <a:t>fifth</a:t>
            </a:r>
            <a:r>
              <a:rPr lang="en-US" dirty="0" smtClean="0"/>
              <a:t> day of the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890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number one in a position or order of things.</a:t>
            </a:r>
            <a:endParaRPr lang="en-US" dirty="0"/>
          </a:p>
        </p:txBody>
      </p:sp>
      <p:pic>
        <p:nvPicPr>
          <p:cNvPr id="2050" name="Picture 2" descr="C:\Users\Sandra\AppData\Local\Microsoft\Windows\Temporary Internet Files\Content.IE5\8134USK8\MC900434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2981" y="2590800"/>
            <a:ext cx="4618037" cy="16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3307" y="472397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Monday is the </a:t>
            </a:r>
            <a:r>
              <a:rPr lang="en-US" b="1" dirty="0" smtClean="0"/>
              <a:t>first</a:t>
            </a:r>
            <a:r>
              <a:rPr lang="en-US" dirty="0" smtClean="0"/>
              <a:t> day of the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8165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Five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than four; one less than six.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0  1  2  3  4  </a:t>
            </a:r>
            <a:r>
              <a:rPr lang="en-US" sz="3600" b="1" u="sng" dirty="0" smtClean="0">
                <a:solidFill>
                  <a:srgbClr val="C00000"/>
                </a:solidFill>
              </a:rPr>
              <a:t>5</a:t>
            </a:r>
            <a:r>
              <a:rPr lang="en-US" sz="3600" b="1" dirty="0" smtClean="0"/>
              <a:t>  6  7  8  9  10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38600" y="3465731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19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Flat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Not curved or bumpy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2590800"/>
            <a:ext cx="1981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6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Forward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 move ahead.</a:t>
            </a:r>
            <a:endParaRPr lang="en-US" dirty="0"/>
          </a:p>
        </p:txBody>
      </p:sp>
      <p:pic>
        <p:nvPicPr>
          <p:cNvPr id="6146" name="Picture 2" descr="C:\Users\Sandra\AppData\Local\Microsoft\Windows\Temporary Internet Files\Content.IE5\S4OVLHI9\MC90043979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905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858700" y="4267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760931" y="4267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23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990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Above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top of/ over; indicates location of an object.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3657599" y="3048000"/>
            <a:ext cx="1828800" cy="1676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>
            <a:spLocks noChangeAspect="1"/>
          </p:cNvSpPr>
          <p:nvPr/>
        </p:nvSpPr>
        <p:spPr>
          <a:xfrm>
            <a:off x="4061630" y="18288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02161" y="4902200"/>
            <a:ext cx="373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smiley face is </a:t>
            </a:r>
            <a:r>
              <a:rPr lang="en-US" b="1" dirty="0" smtClean="0"/>
              <a:t>above</a:t>
            </a:r>
            <a:r>
              <a:rPr lang="en-US" dirty="0" smtClean="0"/>
              <a:t> the blue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3029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Four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One more than three; one less than five.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0  1  2  3  </a:t>
            </a:r>
            <a:r>
              <a:rPr lang="en-US" sz="3600" b="1" u="sng" dirty="0" smtClean="0">
                <a:solidFill>
                  <a:srgbClr val="C00000"/>
                </a:solidFill>
              </a:rPr>
              <a:t>4</a:t>
            </a:r>
            <a:r>
              <a:rPr lang="en-US" sz="3600" b="1" dirty="0" smtClean="0"/>
              <a:t>  5  6  7  8  9  10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81400" y="3465731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1015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Fourteen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4 ones.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22339" y="3108960"/>
            <a:ext cx="855487" cy="840020"/>
            <a:chOff x="5522339" y="3520440"/>
            <a:chExt cx="855487" cy="840020"/>
          </a:xfrm>
        </p:grpSpPr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5522339" y="35204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5547360" y="40861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103506" y="40861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096000" y="35204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14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420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Fourth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number four in a position or order of things.</a:t>
            </a:r>
            <a:endParaRPr lang="en-US" dirty="0"/>
          </a:p>
        </p:txBody>
      </p:sp>
      <p:pic>
        <p:nvPicPr>
          <p:cNvPr id="3074" name="Picture 2" descr="C:\Users\Sandra\AppData\Local\Microsoft\Windows\Temporary Internet Files\Content.IE5\S4OVLHI9\MC9004346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67000"/>
            <a:ext cx="4391025" cy="15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0445" y="4724400"/>
            <a:ext cx="386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Thursday is the </a:t>
            </a:r>
            <a:r>
              <a:rPr lang="en-US" b="1" dirty="0" smtClean="0"/>
              <a:t>fourth</a:t>
            </a:r>
            <a:r>
              <a:rPr lang="en-US" dirty="0" smtClean="0"/>
              <a:t> day of the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673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Graph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1055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drawing used to record information.</a:t>
            </a:r>
            <a:endParaRPr lang="en-US" dirty="0"/>
          </a:p>
        </p:txBody>
      </p:sp>
      <p:pic>
        <p:nvPicPr>
          <p:cNvPr id="36866" name="Picture 2" descr="http://img.clickonf5.org/it/5WaysToCreatePieChartsandGraphsOnline_B269/kids_zone_graph.gif"/>
          <p:cNvPicPr>
            <a:picLocks noChangeAspect="1" noChangeArrowheads="1"/>
          </p:cNvPicPr>
          <p:nvPr/>
        </p:nvPicPr>
        <p:blipFill>
          <a:blip r:embed="rId2" cstate="print"/>
          <a:srcRect l="7960" t="5970" r="8458" b="16418"/>
          <a:stretch>
            <a:fillRect/>
          </a:stretch>
        </p:blipFill>
        <p:spPr bwMode="auto">
          <a:xfrm>
            <a:off x="2438400" y="2159000"/>
            <a:ext cx="4267200" cy="264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04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Greater than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1836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Bigger.  The symbol &gt; means greater than.</a:t>
            </a:r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2309191" y="2753041"/>
            <a:ext cx="4114800" cy="2657159"/>
            <a:chOff x="2209800" y="2514600"/>
            <a:chExt cx="3505200" cy="226350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2514600"/>
              <a:ext cx="1752600" cy="2263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Heart 15"/>
            <p:cNvSpPr/>
            <p:nvPr/>
          </p:nvSpPr>
          <p:spPr>
            <a:xfrm>
              <a:off x="5105400" y="3352800"/>
              <a:ext cx="609600" cy="6096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art 16"/>
            <p:cNvSpPr/>
            <p:nvPr/>
          </p:nvSpPr>
          <p:spPr>
            <a:xfrm>
              <a:off x="2209800" y="3733800"/>
              <a:ext cx="609600" cy="6096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art 17"/>
            <p:cNvSpPr/>
            <p:nvPr/>
          </p:nvSpPr>
          <p:spPr>
            <a:xfrm>
              <a:off x="2743200" y="2971800"/>
              <a:ext cx="609600" cy="6096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art 18"/>
            <p:cNvSpPr/>
            <p:nvPr/>
          </p:nvSpPr>
          <p:spPr>
            <a:xfrm>
              <a:off x="3048000" y="3787506"/>
              <a:ext cx="609600" cy="6096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1600" y="199977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  </a:t>
            </a:r>
            <a:r>
              <a:rPr lang="en-US" sz="2800" b="1" dirty="0" smtClean="0"/>
              <a:t>&gt;  </a:t>
            </a:r>
            <a:r>
              <a:rPr lang="en-US" sz="2800" dirty="0" smtClean="0"/>
              <a:t>1</a:t>
            </a:r>
          </a:p>
          <a:p>
            <a:pPr algn="ctr"/>
            <a:r>
              <a:rPr lang="en-US" sz="2800" dirty="0" smtClean="0"/>
              <a:t>three is </a:t>
            </a:r>
            <a:r>
              <a:rPr lang="en-US" sz="2800" b="1" u="sng" dirty="0" smtClean="0">
                <a:solidFill>
                  <a:srgbClr val="C00000"/>
                </a:solidFill>
              </a:rPr>
              <a:t>greater than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969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1745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</a:t>
            </a:r>
            <a:r>
              <a:rPr lang="en-US" sz="2800" b="1" dirty="0" smtClean="0"/>
              <a:t>alf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One of two equal parts of a whole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3842102211"/>
              </p:ext>
            </p:extLst>
          </p:nvPr>
        </p:nvGraphicFramePr>
        <p:xfrm>
          <a:off x="2133600" y="2057400"/>
          <a:ext cx="4876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603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nimals,elephants,mammals,objects,profiles,wild,trunks,tails,flapping ears"/>
          <p:cNvPicPr>
            <a:picLocks noChangeAspect="1" noChangeArrowheads="1"/>
          </p:cNvPicPr>
          <p:nvPr/>
        </p:nvPicPr>
        <p:blipFill>
          <a:blip r:embed="rId2" cstate="print"/>
          <a:srcRect l="4615" t="22222" b="17778"/>
          <a:stretch>
            <a:fillRect/>
          </a:stretch>
        </p:blipFill>
        <p:spPr bwMode="auto">
          <a:xfrm>
            <a:off x="838200" y="1828800"/>
            <a:ext cx="4724400" cy="297180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Heavier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Weighing more than something else.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800600"/>
            <a:ext cx="716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elephant is </a:t>
            </a:r>
            <a:r>
              <a:rPr lang="en-US" sz="2400" b="1" dirty="0" smtClean="0">
                <a:solidFill>
                  <a:srgbClr val="C00000"/>
                </a:solidFill>
              </a:rPr>
              <a:t>heavier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than a dog.</a:t>
            </a:r>
            <a:endParaRPr lang="en-US" sz="2400" dirty="0"/>
          </a:p>
        </p:txBody>
      </p:sp>
      <p:pic>
        <p:nvPicPr>
          <p:cNvPr id="70662" name="Picture 6" descr="animals,canines,dogs,golden retrievers,mammals,nature,objects,Photographs,retriev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71800"/>
            <a:ext cx="1876425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315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Height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distance or length from </a:t>
            </a:r>
            <a:r>
              <a:rPr lang="en-US" dirty="0" smtClean="0"/>
              <a:t>top to bottom of </a:t>
            </a:r>
            <a:r>
              <a:rPr lang="en-US" dirty="0"/>
              <a:t>a three-dimensional </a:t>
            </a:r>
            <a:r>
              <a:rPr lang="en-US" dirty="0" smtClean="0"/>
              <a:t>object.</a:t>
            </a:r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3352800" y="2286000"/>
            <a:ext cx="2514600" cy="2286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5085" y="3486666"/>
            <a:ext cx="10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h=height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18472" y="4114800"/>
            <a:ext cx="802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d=depth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45720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w=width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2895600"/>
            <a:ext cx="0" cy="1676400"/>
          </a:xfrm>
          <a:prstGeom prst="line">
            <a:avLst/>
          </a:prstGeom>
          <a:ln w="508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51827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Hexagon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six-sided polygon.</a:t>
            </a:r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3200400" y="2362200"/>
            <a:ext cx="2743200" cy="2286000"/>
          </a:xfrm>
          <a:prstGeom prst="hex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671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990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In front of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front of; indicates location of an object.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3474027" y="2362200"/>
            <a:ext cx="1828800" cy="1676400"/>
          </a:xfrm>
          <a:prstGeom prst="cube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02161" y="4902200"/>
            <a:ext cx="411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smiley face is </a:t>
            </a:r>
            <a:r>
              <a:rPr lang="en-US" b="1" dirty="0" smtClean="0"/>
              <a:t>in front of </a:t>
            </a:r>
            <a:r>
              <a:rPr lang="en-US" dirty="0" smtClean="0"/>
              <a:t>the blue box.</a:t>
            </a:r>
            <a:endParaRPr lang="en-US" dirty="0"/>
          </a:p>
        </p:txBody>
      </p:sp>
      <p:sp>
        <p:nvSpPr>
          <p:cNvPr id="11" name="Smiley Face 10"/>
          <p:cNvSpPr>
            <a:spLocks noChangeAspect="1"/>
          </p:cNvSpPr>
          <p:nvPr/>
        </p:nvSpPr>
        <p:spPr>
          <a:xfrm>
            <a:off x="3657599" y="3581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89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Add/Addition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bring two or more numbers (or things) together to make a new total.</a:t>
            </a:r>
            <a:endParaRPr lang="en-US" dirty="0"/>
          </a:p>
        </p:txBody>
      </p:sp>
      <p:pic>
        <p:nvPicPr>
          <p:cNvPr id="10241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t="33480"/>
          <a:stretch>
            <a:fillRect/>
          </a:stretch>
        </p:blipFill>
        <p:spPr bwMode="auto">
          <a:xfrm>
            <a:off x="990600" y="2057400"/>
            <a:ext cx="1524000" cy="1840992"/>
          </a:xfrm>
          <a:prstGeom prst="rect">
            <a:avLst/>
          </a:prstGeom>
          <a:noFill/>
        </p:spPr>
      </p:pic>
      <p:pic>
        <p:nvPicPr>
          <p:cNvPr id="11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l="51200" t="33480"/>
          <a:stretch>
            <a:fillRect/>
          </a:stretch>
        </p:blipFill>
        <p:spPr bwMode="auto">
          <a:xfrm>
            <a:off x="3581400" y="2057400"/>
            <a:ext cx="738787" cy="1828800"/>
          </a:xfrm>
          <a:prstGeom prst="rect">
            <a:avLst/>
          </a:prstGeom>
          <a:noFill/>
        </p:spPr>
      </p:pic>
      <p:sp>
        <p:nvSpPr>
          <p:cNvPr id="12" name="Plus 11"/>
          <p:cNvSpPr/>
          <p:nvPr/>
        </p:nvSpPr>
        <p:spPr>
          <a:xfrm>
            <a:off x="2514600" y="2667000"/>
            <a:ext cx="990600" cy="990600"/>
          </a:xfrm>
          <a:prstGeom prst="mathPlus">
            <a:avLst/>
          </a:prstGeom>
          <a:solidFill>
            <a:srgbClr val="5F91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t="33480"/>
          <a:stretch>
            <a:fillRect/>
          </a:stretch>
        </p:blipFill>
        <p:spPr bwMode="auto">
          <a:xfrm>
            <a:off x="5715000" y="2057400"/>
            <a:ext cx="1513907" cy="1828800"/>
          </a:xfrm>
          <a:prstGeom prst="rect">
            <a:avLst/>
          </a:prstGeom>
          <a:noFill/>
        </p:spPr>
      </p:pic>
      <p:pic>
        <p:nvPicPr>
          <p:cNvPr id="16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l="51200" t="33480"/>
          <a:stretch>
            <a:fillRect/>
          </a:stretch>
        </p:blipFill>
        <p:spPr bwMode="auto">
          <a:xfrm>
            <a:off x="7315200" y="2057400"/>
            <a:ext cx="738787" cy="1828800"/>
          </a:xfrm>
          <a:prstGeom prst="rect">
            <a:avLst/>
          </a:prstGeom>
          <a:noFill/>
        </p:spPr>
      </p:pic>
      <p:sp>
        <p:nvSpPr>
          <p:cNvPr id="17" name="Equal 16"/>
          <p:cNvSpPr/>
          <p:nvPr/>
        </p:nvSpPr>
        <p:spPr>
          <a:xfrm>
            <a:off x="4572000" y="2819400"/>
            <a:ext cx="838200" cy="762000"/>
          </a:xfrm>
          <a:prstGeom prst="mathEqual">
            <a:avLst/>
          </a:prstGeom>
          <a:solidFill>
            <a:srgbClr val="5F91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1910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4 + 2 = 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1078773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</a:t>
            </a:r>
            <a:r>
              <a:rPr lang="en-US" sz="2800" b="1" dirty="0" smtClean="0"/>
              <a:t>nch</a:t>
            </a:r>
            <a:endParaRPr lang="en-US" sz="2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An inch is a measure of </a:t>
            </a:r>
            <a:r>
              <a:rPr lang="en-US" dirty="0" smtClean="0"/>
              <a:t>length.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7"/>
          <a:stretch/>
        </p:blipFill>
        <p:spPr bwMode="auto">
          <a:xfrm>
            <a:off x="1220560" y="2667000"/>
            <a:ext cx="670424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49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Larger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Greater in size or amount.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54630"/>
            <a:ext cx="1852612" cy="15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841623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72341"/>
            <a:ext cx="3163031" cy="26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858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500" y="4858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6757" y="4858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172341"/>
            <a:ext cx="299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Pig 3 is </a:t>
            </a:r>
            <a:r>
              <a:rPr lang="en-US" b="1" dirty="0" smtClean="0"/>
              <a:t>larger</a:t>
            </a:r>
            <a:r>
              <a:rPr lang="en-US" dirty="0" smtClean="0"/>
              <a:t> than the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2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L</a:t>
            </a:r>
            <a:r>
              <a:rPr lang="en-US" sz="2800" b="1" u="sng" dirty="0" smtClean="0">
                <a:solidFill>
                  <a:srgbClr val="0070C0"/>
                </a:solidFill>
              </a:rPr>
              <a:t>ength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How long something is from end to end.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62200" y="2286000"/>
            <a:ext cx="441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4245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length</a:t>
            </a:r>
            <a:endParaRPr lang="en-US" sz="4000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4267200"/>
            <a:ext cx="40386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38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L</a:t>
            </a:r>
            <a:r>
              <a:rPr lang="en-US" sz="2800" b="1" u="sng" dirty="0" smtClean="0">
                <a:solidFill>
                  <a:srgbClr val="0070C0"/>
                </a:solidFill>
              </a:rPr>
              <a:t>ess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Smaller; not as many.</a:t>
            </a:r>
            <a:endParaRPr lang="en-US" dirty="0"/>
          </a:p>
        </p:txBody>
      </p:sp>
      <p:sp>
        <p:nvSpPr>
          <p:cNvPr id="22" name="Diamond 21"/>
          <p:cNvSpPr/>
          <p:nvPr/>
        </p:nvSpPr>
        <p:spPr>
          <a:xfrm>
            <a:off x="1143000" y="19881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2209800" y="19881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1683327" y="25146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2514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29302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Diamond 25"/>
          <p:cNvSpPr/>
          <p:nvPr/>
        </p:nvSpPr>
        <p:spPr>
          <a:xfrm>
            <a:off x="6096000" y="24384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7086600" y="24384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6636327" y="30480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1200" y="2362200"/>
            <a:ext cx="25146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4126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Diamond 30"/>
          <p:cNvSpPr/>
          <p:nvPr/>
        </p:nvSpPr>
        <p:spPr>
          <a:xfrm>
            <a:off x="6096000" y="35883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7190509" y="3546763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2036618" y="38862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1066800" y="3893128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581400"/>
            <a:ext cx="2514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95600" y="46828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24250" y="3067627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boxes on the left have </a:t>
            </a:r>
            <a:r>
              <a:rPr lang="en-US" b="1" u="sng" dirty="0" smtClean="0">
                <a:solidFill>
                  <a:srgbClr val="C00000"/>
                </a:solidFill>
              </a:rPr>
              <a:t>less</a:t>
            </a:r>
            <a:r>
              <a:rPr lang="en-US" dirty="0" smtClean="0"/>
              <a:t> squares than the one on the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03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Less than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Smaller than another.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57599" y="3554893"/>
            <a:ext cx="1377537" cy="177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52600" y="2057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Two is </a:t>
            </a:r>
            <a:r>
              <a:rPr lang="en-US" sz="3600" b="1" dirty="0" smtClean="0"/>
              <a:t>less than</a:t>
            </a:r>
            <a:r>
              <a:rPr lang="en-US" sz="3600" dirty="0" smtClean="0"/>
              <a:t> three.</a:t>
            </a:r>
          </a:p>
          <a:p>
            <a:pPr algn="ctr"/>
            <a:r>
              <a:rPr lang="en-US" sz="3600" dirty="0" smtClean="0"/>
              <a:t>2 </a:t>
            </a:r>
            <a:r>
              <a:rPr lang="en-US" sz="3600" b="1" dirty="0" smtClean="0"/>
              <a:t>&lt;</a:t>
            </a:r>
            <a:r>
              <a:rPr lang="en-US" sz="3600" dirty="0" smtClean="0"/>
              <a:t> 3</a:t>
            </a:r>
            <a:endParaRPr lang="en-US" sz="3600" dirty="0"/>
          </a:p>
        </p:txBody>
      </p:sp>
      <p:sp>
        <p:nvSpPr>
          <p:cNvPr id="19" name="Cloud 18"/>
          <p:cNvSpPr/>
          <p:nvPr/>
        </p:nvSpPr>
        <p:spPr>
          <a:xfrm>
            <a:off x="2457450" y="3635867"/>
            <a:ext cx="1028700" cy="65618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2171700" y="4443591"/>
            <a:ext cx="952500" cy="685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5353050" y="4063447"/>
            <a:ext cx="952500" cy="762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6591300" y="4292047"/>
            <a:ext cx="952500" cy="762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6210300" y="3377647"/>
            <a:ext cx="952500" cy="762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8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Lighter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Weighing less than something else.</a:t>
            </a:r>
            <a:endParaRPr lang="en-US" dirty="0"/>
          </a:p>
        </p:txBody>
      </p:sp>
      <p:pic>
        <p:nvPicPr>
          <p:cNvPr id="7" name="Picture 2" descr="animals,elephants,mammals,objects,profiles,wild,trunks,tails,flapping ears"/>
          <p:cNvPicPr>
            <a:picLocks noChangeAspect="1" noChangeArrowheads="1"/>
          </p:cNvPicPr>
          <p:nvPr/>
        </p:nvPicPr>
        <p:blipFill>
          <a:blip r:embed="rId2" cstate="print"/>
          <a:srcRect l="4615" t="22222" b="17778"/>
          <a:stretch>
            <a:fillRect/>
          </a:stretch>
        </p:blipFill>
        <p:spPr bwMode="auto">
          <a:xfrm>
            <a:off x="838200" y="1828800"/>
            <a:ext cx="472440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4800600"/>
            <a:ext cx="716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dog is </a:t>
            </a:r>
            <a:r>
              <a:rPr lang="en-US" sz="2400" b="1" dirty="0" smtClean="0">
                <a:solidFill>
                  <a:srgbClr val="C00000"/>
                </a:solidFill>
              </a:rPr>
              <a:t>lighter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than an elephant.</a:t>
            </a:r>
            <a:endParaRPr lang="en-US" sz="2400" dirty="0"/>
          </a:p>
        </p:txBody>
      </p:sp>
      <p:pic>
        <p:nvPicPr>
          <p:cNvPr id="10" name="Picture 6" descr="animals,canines,dogs,golden retrievers,mammals,nature,objects,Photographs,retriev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971800"/>
            <a:ext cx="1876425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2208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L</a:t>
            </a:r>
            <a:r>
              <a:rPr lang="en-US" sz="2800" b="1" u="sng" dirty="0" smtClean="0">
                <a:solidFill>
                  <a:srgbClr val="0070C0"/>
                </a:solidFill>
              </a:rPr>
              <a:t>ine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A long thin mark made by a pen, pencil,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2286000"/>
            <a:ext cx="2971800" cy="2438400"/>
          </a:xfrm>
          <a:prstGeom prst="straightConnector1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42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</a:t>
            </a:r>
            <a:r>
              <a:rPr lang="en-US" sz="2800" b="1" dirty="0" smtClean="0"/>
              <a:t>ocation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Where something </a:t>
            </a:r>
            <a:r>
              <a:rPr lang="en-US" dirty="0" smtClean="0"/>
              <a:t>is.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327" y="1816893"/>
            <a:ext cx="352901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7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Longer/Longest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Having a length that is greater than another.</a:t>
            </a:r>
            <a:endParaRPr lang="en-US" dirty="0"/>
          </a:p>
        </p:txBody>
      </p:sp>
      <p:sp>
        <p:nvSpPr>
          <p:cNvPr id="11" name="Minus 10"/>
          <p:cNvSpPr/>
          <p:nvPr/>
        </p:nvSpPr>
        <p:spPr>
          <a:xfrm>
            <a:off x="1193042" y="2895600"/>
            <a:ext cx="33528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inus 11"/>
          <p:cNvSpPr/>
          <p:nvPr/>
        </p:nvSpPr>
        <p:spPr>
          <a:xfrm>
            <a:off x="990600" y="3352800"/>
            <a:ext cx="48006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Minus 14"/>
          <p:cNvSpPr/>
          <p:nvPr/>
        </p:nvSpPr>
        <p:spPr>
          <a:xfrm>
            <a:off x="727881" y="3810000"/>
            <a:ext cx="6705600" cy="38100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00800" y="41910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0" y="4495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2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Match/Pair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 pick two or more of the same thing.</a:t>
            </a:r>
            <a:endParaRPr lang="en-US" dirty="0"/>
          </a:p>
        </p:txBody>
      </p:sp>
      <p:pic>
        <p:nvPicPr>
          <p:cNvPr id="57346" name="Picture 2" descr="basketballs,leisure,sports,equipments,tournaments,matches,g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1981200"/>
            <a:ext cx="3095625" cy="3095625"/>
          </a:xfrm>
          <a:prstGeom prst="rect">
            <a:avLst/>
          </a:prstGeom>
          <a:noFill/>
        </p:spPr>
      </p:pic>
      <p:pic>
        <p:nvPicPr>
          <p:cNvPr id="6" name="Picture 2" descr="basketballs,leisure,sports,equipments,tournaments,matches,g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75" y="1981200"/>
            <a:ext cx="3095625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162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0964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Addend</a:t>
            </a:r>
            <a:endParaRPr lang="en-US" sz="2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of the numbers that are added together.</a:t>
            </a:r>
            <a:endParaRPr lang="en-US" dirty="0"/>
          </a:p>
        </p:txBody>
      </p:sp>
      <p:pic>
        <p:nvPicPr>
          <p:cNvPr id="9" name="Picture 1" descr="http://www.mathsisfun.com/numbers/images/addition.gif"/>
          <p:cNvPicPr>
            <a:picLocks noChangeAspect="1" noChangeArrowheads="1"/>
          </p:cNvPicPr>
          <p:nvPr/>
        </p:nvPicPr>
        <p:blipFill>
          <a:blip r:embed="rId2" cstate="print"/>
          <a:srcRect l="8631" t="25000"/>
          <a:stretch>
            <a:fillRect/>
          </a:stretch>
        </p:blipFill>
        <p:spPr bwMode="auto">
          <a:xfrm>
            <a:off x="1210815" y="2590800"/>
            <a:ext cx="672237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30569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M</a:t>
            </a:r>
            <a:r>
              <a:rPr lang="en-US" sz="2800" b="1" u="sng" dirty="0" smtClean="0">
                <a:solidFill>
                  <a:srgbClr val="0070C0"/>
                </a:solidFill>
              </a:rPr>
              <a:t>easure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To find a number that shows the size or amount of </a:t>
            </a:r>
            <a:r>
              <a:rPr lang="en-US" dirty="0" smtClean="0"/>
              <a:t>something.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878578"/>
            <a:ext cx="2190750" cy="2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7099"/>
            <a:ext cx="2129530" cy="205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425"/>
          <a:stretch/>
        </p:blipFill>
        <p:spPr bwMode="auto">
          <a:xfrm>
            <a:off x="914400" y="3927764"/>
            <a:ext cx="7241530" cy="15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73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7964" y="987995"/>
            <a:ext cx="114807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/>
              <a:t>M</a:t>
            </a:r>
            <a:r>
              <a:rPr lang="en-US" sz="2800" b="1" dirty="0" smtClean="0"/>
              <a:t>inus</a:t>
            </a:r>
            <a:endParaRPr lang="en-US" sz="29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5644634"/>
            <a:ext cx="731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symbol used to show subtraction; to take away one quantity from another.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505151" y="2881580"/>
                <a:ext cx="413369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/>
                        </a:rPr>
                        <m:t>5   4=1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151" y="2881580"/>
                <a:ext cx="4133696" cy="132343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3254995" y="3081635"/>
                <a:ext cx="8595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en-US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995" y="3081635"/>
                <a:ext cx="859531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3670907" y="3810000"/>
            <a:ext cx="887238" cy="1100435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34934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2646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More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Larger amount than something </a:t>
            </a:r>
            <a:r>
              <a:rPr lang="en-US" dirty="0" smtClean="0"/>
              <a:t>else.</a:t>
            </a:r>
            <a:endParaRPr lang="en-US" dirty="0"/>
          </a:p>
        </p:txBody>
      </p:sp>
      <p:sp>
        <p:nvSpPr>
          <p:cNvPr id="16" name="Heart 15"/>
          <p:cNvSpPr/>
          <p:nvPr/>
        </p:nvSpPr>
        <p:spPr>
          <a:xfrm>
            <a:off x="6248400" y="3137255"/>
            <a:ext cx="715617" cy="715617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1558938" y="3316160"/>
            <a:ext cx="715617" cy="71561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2185103" y="2421638"/>
            <a:ext cx="715617" cy="71561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2542912" y="3379206"/>
            <a:ext cx="715617" cy="71561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45648" y="4724400"/>
            <a:ext cx="425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</a:t>
            </a:r>
            <a:r>
              <a:rPr lang="en-US" b="1" dirty="0" smtClean="0">
                <a:solidFill>
                  <a:srgbClr val="C00000"/>
                </a:solidFill>
              </a:rPr>
              <a:t>more</a:t>
            </a:r>
            <a:r>
              <a:rPr lang="en-US" dirty="0" smtClean="0"/>
              <a:t> red hearts than blue hearts</a:t>
            </a:r>
            <a:endParaRPr lang="en-US" dirty="0"/>
          </a:p>
        </p:txBody>
      </p:sp>
      <p:sp>
        <p:nvSpPr>
          <p:cNvPr id="20" name="Heart 19"/>
          <p:cNvSpPr/>
          <p:nvPr/>
        </p:nvSpPr>
        <p:spPr>
          <a:xfrm>
            <a:off x="5511679" y="2663589"/>
            <a:ext cx="715617" cy="715617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8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</a:t>
            </a:r>
            <a:r>
              <a:rPr lang="en-US" sz="2800" b="1" dirty="0" smtClean="0"/>
              <a:t>ost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The largest (biggest) group</a:t>
            </a:r>
          </a:p>
        </p:txBody>
      </p:sp>
      <p:sp>
        <p:nvSpPr>
          <p:cNvPr id="22" name="Diamond 21"/>
          <p:cNvSpPr/>
          <p:nvPr/>
        </p:nvSpPr>
        <p:spPr>
          <a:xfrm>
            <a:off x="1143000" y="19881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2209800" y="19881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1683327" y="25146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2514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29302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Diamond 25"/>
          <p:cNvSpPr/>
          <p:nvPr/>
        </p:nvSpPr>
        <p:spPr>
          <a:xfrm>
            <a:off x="6096000" y="19050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7086600" y="19050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6636327" y="25146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1200" y="1828800"/>
            <a:ext cx="25146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3593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Diamond 30"/>
          <p:cNvSpPr/>
          <p:nvPr/>
        </p:nvSpPr>
        <p:spPr>
          <a:xfrm>
            <a:off x="6096000" y="30549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7190509" y="3013363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2036618" y="38862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1066800" y="3893128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581400"/>
            <a:ext cx="2514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95600" y="46828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Up Arrow 37"/>
          <p:cNvSpPr/>
          <p:nvPr/>
        </p:nvSpPr>
        <p:spPr>
          <a:xfrm>
            <a:off x="6934200" y="4114800"/>
            <a:ext cx="256309" cy="3810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19800" y="449580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box has the </a:t>
            </a:r>
            <a:r>
              <a:rPr lang="en-US" b="1" u="sng" dirty="0" smtClean="0">
                <a:solidFill>
                  <a:srgbClr val="C00000"/>
                </a:solidFill>
              </a:rPr>
              <a:t>most </a:t>
            </a:r>
            <a:r>
              <a:rPr lang="en-US" dirty="0" smtClean="0"/>
              <a:t>squares.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97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Next to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Beside; indicates location of an object.</a:t>
            </a:r>
            <a:endParaRPr lang="en-US" sz="1800" dirty="0"/>
          </a:p>
        </p:txBody>
      </p:sp>
      <p:sp>
        <p:nvSpPr>
          <p:cNvPr id="11" name="Cube 10"/>
          <p:cNvSpPr/>
          <p:nvPr/>
        </p:nvSpPr>
        <p:spPr>
          <a:xfrm>
            <a:off x="2971800" y="2590800"/>
            <a:ext cx="1880755" cy="1676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890086" y="3276600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65945" y="4659868"/>
            <a:ext cx="271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face is </a:t>
            </a:r>
            <a:r>
              <a:rPr lang="en-US" b="1" dirty="0" smtClean="0"/>
              <a:t>next to </a:t>
            </a:r>
            <a:r>
              <a:rPr lang="en-US" dirty="0" smtClean="0"/>
              <a:t>the box.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7437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Nine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than eight; one less than ten.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0  1  2  3  4  5  6  7  8  </a:t>
            </a:r>
            <a:r>
              <a:rPr lang="en-US" sz="3600" b="1" u="sng" dirty="0" smtClean="0">
                <a:solidFill>
                  <a:srgbClr val="C00000"/>
                </a:solidFill>
              </a:rPr>
              <a:t>9</a:t>
            </a:r>
            <a:r>
              <a:rPr lang="en-US" sz="3600" b="1" dirty="0" smtClean="0"/>
              <a:t>  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91200" y="3472323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70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Nineteen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9 ones.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ChangeAspect="1"/>
          </p:cNvSpPr>
          <p:nvPr/>
        </p:nvSpPr>
        <p:spPr>
          <a:xfrm>
            <a:off x="582168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99399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5821680" y="3519404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821680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42071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4998720" y="352044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4998720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423259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420710" y="352044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19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7698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N</a:t>
            </a:r>
            <a:r>
              <a:rPr lang="en-US" sz="2800" b="1" u="sng" dirty="0" smtClean="0">
                <a:solidFill>
                  <a:srgbClr val="0070C0"/>
                </a:solidFill>
              </a:rPr>
              <a:t>umber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A number is a count or </a:t>
            </a:r>
            <a:r>
              <a:rPr lang="en-US" dirty="0" smtClean="0"/>
              <a:t>measurement.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00400" y="2209800"/>
            <a:ext cx="117692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1183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84409" y="4417928"/>
            <a:ext cx="354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There are </a:t>
            </a: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2 </a:t>
            </a:r>
            <a:r>
              <a:rPr lang="en-US" sz="2000" dirty="0" smtClean="0">
                <a:latin typeface="Arial Black" pitchFamily="34" charset="0"/>
              </a:rPr>
              <a:t>kittens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2992" y="23776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83925" y="23776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505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Number line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line on which each point represents a number.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698" b="11032"/>
          <a:stretch/>
        </p:blipFill>
        <p:spPr bwMode="auto">
          <a:xfrm>
            <a:off x="727364" y="3041072"/>
            <a:ext cx="7654636" cy="76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8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Numeral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symbol used to represent a number.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0185" y="3071363"/>
            <a:ext cx="6463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0,  1,  2,  3,  4,  5,  6,  7,  8,  9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26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0964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Alike</a:t>
            </a:r>
            <a:endParaRPr lang="en-US" sz="2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size, quantity, or amount.</a:t>
            </a:r>
            <a:endParaRPr lang="en-US" dirty="0"/>
          </a:p>
        </p:txBody>
      </p:sp>
      <p:sp>
        <p:nvSpPr>
          <p:cNvPr id="2" name="Sun 1"/>
          <p:cNvSpPr/>
          <p:nvPr/>
        </p:nvSpPr>
        <p:spPr>
          <a:xfrm>
            <a:off x="2057400" y="30607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oon 2"/>
          <p:cNvSpPr/>
          <p:nvPr/>
        </p:nvSpPr>
        <p:spPr>
          <a:xfrm>
            <a:off x="7162800" y="2146300"/>
            <a:ext cx="457200" cy="914400"/>
          </a:xfrm>
          <a:prstGeom prst="moon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>
            <a:off x="5791200" y="3886200"/>
            <a:ext cx="457200" cy="914400"/>
          </a:xfrm>
          <a:prstGeom prst="moon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/>
        </p:nvSpPr>
        <p:spPr>
          <a:xfrm>
            <a:off x="7162800" y="3886200"/>
            <a:ext cx="457200" cy="914400"/>
          </a:xfrm>
          <a:prstGeom prst="moon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>
            <a:off x="5791200" y="2146300"/>
            <a:ext cx="457200" cy="914400"/>
          </a:xfrm>
          <a:prstGeom prst="moon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>
            <a:off x="6400800" y="3009900"/>
            <a:ext cx="457200" cy="914400"/>
          </a:xfrm>
          <a:prstGeom prst="moon">
            <a:avLst/>
          </a:prstGeom>
          <a:solidFill>
            <a:schemeClr val="accent1">
              <a:alpha val="6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2971800" y="38862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1143000" y="38862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2860964" y="21463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1143000" y="21463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5623" y="4942364"/>
            <a:ext cx="252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</a:t>
            </a:r>
            <a:r>
              <a:rPr lang="en-US" b="1" dirty="0" smtClean="0"/>
              <a:t>alike</a:t>
            </a:r>
            <a:r>
              <a:rPr lang="en-US" dirty="0" smtClean="0"/>
              <a:t> amounts.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7408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Object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Something that can be seen and touched.</a:t>
            </a:r>
            <a:endParaRPr lang="en-US" dirty="0"/>
          </a:p>
        </p:txBody>
      </p:sp>
      <p:pic>
        <p:nvPicPr>
          <p:cNvPr id="5126" name="Picture 6" descr="C:\Users\Sandra\AppData\Local\Microsoft\Windows\Temporary Internet Files\Content.IE5\8134USK8\MP9004031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andra\AppData\Local\Microsoft\Windows\Temporary Internet Files\Content.IE5\S4OVLHI9\MP9004140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4764"/>
            <a:ext cx="18916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andra\AppData\Local\Microsoft\Windows\Temporary Internet Files\Content.IE5\S4OVLHI9\MP90040546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59535"/>
            <a:ext cx="3352800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0708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One hundred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10 sets of 10; 100.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0" y="2418156"/>
            <a:ext cx="274320" cy="2743200"/>
            <a:chOff x="2133600" y="2286000"/>
            <a:chExt cx="274320" cy="2743200"/>
          </a:xfrm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67200" y="2423387"/>
            <a:ext cx="274320" cy="2743200"/>
            <a:chOff x="2133600" y="2286000"/>
            <a:chExt cx="274320" cy="2743200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4400" y="2438400"/>
            <a:ext cx="274320" cy="2743200"/>
            <a:chOff x="2133600" y="2286000"/>
            <a:chExt cx="274320" cy="274320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1600" y="2418156"/>
            <a:ext cx="274320" cy="2743200"/>
            <a:chOff x="2133600" y="2286000"/>
            <a:chExt cx="274320" cy="2743200"/>
          </a:xfrm>
        </p:grpSpPr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8800" y="2418156"/>
            <a:ext cx="274320" cy="2743200"/>
            <a:chOff x="2133600" y="2286000"/>
            <a:chExt cx="274320" cy="2743200"/>
          </a:xfrm>
        </p:grpSpPr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96000" y="2418156"/>
            <a:ext cx="274320" cy="2743200"/>
            <a:chOff x="2133600" y="2286000"/>
            <a:chExt cx="274320" cy="2743200"/>
          </a:xfrm>
        </p:grpSpPr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352800" y="2418156"/>
            <a:ext cx="274320" cy="2743200"/>
            <a:chOff x="2133600" y="2286000"/>
            <a:chExt cx="274320" cy="2743200"/>
          </a:xfrm>
        </p:grpSpPr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95600" y="2418156"/>
            <a:ext cx="274320" cy="2743200"/>
            <a:chOff x="2133600" y="2286000"/>
            <a:chExt cx="274320" cy="2743200"/>
          </a:xfrm>
        </p:grpSpPr>
        <p:sp>
          <p:nvSpPr>
            <p:cNvPr id="82" name="Rectangle 81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553200" y="2438400"/>
            <a:ext cx="274320" cy="2743200"/>
            <a:chOff x="2133600" y="2286000"/>
            <a:chExt cx="274320" cy="2743200"/>
          </a:xfrm>
        </p:grpSpPr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010400" y="2438400"/>
            <a:ext cx="274320" cy="2743200"/>
            <a:chOff x="2133600" y="2286000"/>
            <a:chExt cx="274320" cy="2743200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685800" y="21524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100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1251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O</a:t>
            </a:r>
            <a:r>
              <a:rPr lang="en-US" sz="2800" b="1" u="sng" dirty="0" smtClean="0">
                <a:solidFill>
                  <a:srgbClr val="0070C0"/>
                </a:solidFill>
              </a:rPr>
              <a:t>rder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Arrangement according to size, amount or value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5279"/>
            <a:ext cx="1371600" cy="119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063554"/>
            <a:ext cx="1712999" cy="14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34953"/>
            <a:ext cx="1887669" cy="16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53894"/>
            <a:ext cx="2209800" cy="19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6828" y="4953000"/>
            <a:ext cx="453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frogs are in </a:t>
            </a:r>
            <a:r>
              <a:rPr lang="en-US" b="1" dirty="0" smtClean="0"/>
              <a:t>order</a:t>
            </a:r>
            <a:r>
              <a:rPr lang="en-US" dirty="0" smtClean="0"/>
              <a:t> from smallest to largest.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56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</a:t>
            </a:r>
            <a:r>
              <a:rPr lang="en-US" sz="2800" b="1" dirty="0" smtClean="0"/>
              <a:t>attern</a:t>
            </a:r>
            <a:endParaRPr lang="en-US" sz="2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/>
              <a:t>Things that are arranged following a rule or </a:t>
            </a:r>
            <a:r>
              <a:rPr lang="en-US" dirty="0" smtClean="0"/>
              <a:t>rules.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690813"/>
            <a:ext cx="64992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9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</a:t>
            </a:r>
            <a:r>
              <a:rPr lang="en-US" sz="2800" b="1" dirty="0" smtClean="0"/>
              <a:t>enny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coin with the value of 1 cent.</a:t>
            </a:r>
            <a:endParaRPr lang="en-US" dirty="0"/>
          </a:p>
        </p:txBody>
      </p:sp>
      <p:pic>
        <p:nvPicPr>
          <p:cNvPr id="227329" name="Picture 1" descr="http://4.bp.blogspot.com/-Vnry8SR0I0Y/TdsBDwkMOoI/AAAAAAAABHI/BycsOOUNYYU/s1600/USA-one-cent-97-b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2514600"/>
            <a:ext cx="4648200" cy="2386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07715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Place value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7672" y="5644634"/>
            <a:ext cx="640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value of a digit in a number, based on the location of the digit.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3774824" y="2390206"/>
            <a:ext cx="1585692" cy="2486594"/>
            <a:chOff x="3774824" y="2762757"/>
            <a:chExt cx="1585692" cy="2486594"/>
          </a:xfrm>
        </p:grpSpPr>
        <p:sp>
          <p:nvSpPr>
            <p:cNvPr id="10" name="Rectangle 9"/>
            <p:cNvSpPr/>
            <p:nvPr/>
          </p:nvSpPr>
          <p:spPr>
            <a:xfrm>
              <a:off x="3774824" y="2762757"/>
              <a:ext cx="158569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cap="none" spc="6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18</a:t>
              </a:r>
              <a:endParaRPr lang="en-US" sz="9600" b="1" cap="none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636377" y="4416241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/>
                <a:t>Tens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195882" y="4416241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/>
                <a:t>Ones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769101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lus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3052" y="5644634"/>
            <a:ext cx="504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symbol ( +), shows addition, to add or combine.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10000" y="2286000"/>
            <a:ext cx="457200" cy="60960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2514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en-US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 = 7</a:t>
            </a:r>
            <a:endParaRPr lang="en-US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4638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P</a:t>
            </a:r>
            <a:r>
              <a:rPr lang="en-US" sz="2800" b="1" u="sng" dirty="0" smtClean="0">
                <a:solidFill>
                  <a:srgbClr val="0070C0"/>
                </a:solidFill>
              </a:rPr>
              <a:t>roblem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question that needs a solution.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2133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many squares are there?</a:t>
            </a:r>
            <a:endParaRPr lang="en-US" sz="3200" dirty="0"/>
          </a:p>
        </p:txBody>
      </p:sp>
      <p:sp>
        <p:nvSpPr>
          <p:cNvPr id="3" name="5-Point Star 2"/>
          <p:cNvSpPr/>
          <p:nvPr/>
        </p:nvSpPr>
        <p:spPr>
          <a:xfrm>
            <a:off x="1143000" y="2957079"/>
            <a:ext cx="990600" cy="838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2362200" y="3871479"/>
            <a:ext cx="914400" cy="838200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4100079"/>
            <a:ext cx="838200" cy="7931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486400" y="3795279"/>
            <a:ext cx="1255568" cy="103216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4252479"/>
            <a:ext cx="762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3033279"/>
            <a:ext cx="762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41968" y="3213388"/>
            <a:ext cx="762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56764" y="4325215"/>
            <a:ext cx="990600" cy="5178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1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Quantity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How many there are of something.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2133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many squares are there?</a:t>
            </a:r>
            <a:endParaRPr lang="en-US" sz="3200" dirty="0"/>
          </a:p>
        </p:txBody>
      </p:sp>
      <p:sp>
        <p:nvSpPr>
          <p:cNvPr id="3" name="5-Point Star 2"/>
          <p:cNvSpPr/>
          <p:nvPr/>
        </p:nvSpPr>
        <p:spPr>
          <a:xfrm>
            <a:off x="1143000" y="2957079"/>
            <a:ext cx="990600" cy="838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2362200" y="3871479"/>
            <a:ext cx="914400" cy="838200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4100079"/>
            <a:ext cx="838200" cy="7931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486400" y="3795279"/>
            <a:ext cx="1255568" cy="103216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4252479"/>
            <a:ext cx="762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3033279"/>
            <a:ext cx="762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41968" y="3213388"/>
            <a:ext cx="762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56764" y="4325215"/>
            <a:ext cx="990600" cy="5178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0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R</a:t>
            </a:r>
            <a:r>
              <a:rPr lang="en-US" sz="2800" b="1" u="sng" dirty="0" smtClean="0">
                <a:solidFill>
                  <a:srgbClr val="0070C0"/>
                </a:solidFill>
              </a:rPr>
              <a:t>ectangle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127" y="55442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parallelogram with four right angles.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00300" y="2438400"/>
            <a:ext cx="4343400" cy="213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7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Analyze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Examining parts to understand how they work together.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pic>
        <p:nvPicPr>
          <p:cNvPr id="1027" name="Picture 3" descr="C:\Users\Sandra\AppData\Local\Microsoft\Windows\Temporary Internet Files\Content.IE5\E0N8LD4O\MC9000787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244" y="2057400"/>
            <a:ext cx="2957512" cy="31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0734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Roll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move something by turning it over and over</a:t>
            </a:r>
            <a:endParaRPr lang="en-US" dirty="0"/>
          </a:p>
        </p:txBody>
      </p:sp>
      <p:pic>
        <p:nvPicPr>
          <p:cNvPr id="7170" name="Picture 2" descr="C:\Users\Sandra\AppData\Local\Microsoft\Windows\Temporary Internet Files\Content.IE5\OM50C0B0\MP9004276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47" r="21372"/>
          <a:stretch>
            <a:fillRect/>
          </a:stretch>
        </p:blipFill>
        <p:spPr bwMode="auto">
          <a:xfrm>
            <a:off x="2743200" y="1997996"/>
            <a:ext cx="3429000" cy="33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6556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 arrangement of figures, side by side.</a:t>
            </a:r>
            <a:endParaRPr lang="en-US" dirty="0"/>
          </a:p>
        </p:txBody>
      </p:sp>
      <p:pic>
        <p:nvPicPr>
          <p:cNvPr id="8" name="Picture 2" descr="https://encrypted-tbn1.gstatic.com/images?q=tbn:ANd9GcQZ302m4wLA633S35V9dAFFsRE1DfFjVGi-wDIzppvbx2MzphKV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3667125" cy="34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4359774" y="2329933"/>
            <a:ext cx="304800" cy="303430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47883" y="366242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90060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ule</a:t>
            </a:r>
            <a:endParaRPr lang="en-US" sz="2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4909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procedure that a count must follow.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22450"/>
            <a:ext cx="67246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00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Same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Alike in size, quantity, or amount.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6113"/>
            <a:ext cx="48768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85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Number two in a position or order of things.</a:t>
            </a:r>
            <a:endParaRPr lang="en-US" dirty="0"/>
          </a:p>
        </p:txBody>
      </p:sp>
      <p:pic>
        <p:nvPicPr>
          <p:cNvPr id="8194" name="Picture 2" descr="C:\Users\Sandra\AppData\Local\Microsoft\Windows\Temporary Internet Files\Content.IE5\E0N8LD4O\MC9004346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6781" y="2362200"/>
            <a:ext cx="4770437" cy="17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4071" y="4724400"/>
            <a:ext cx="383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Tuesday is the </a:t>
            </a:r>
            <a:r>
              <a:rPr lang="en-US" b="1" dirty="0" smtClean="0"/>
              <a:t>second</a:t>
            </a:r>
            <a:r>
              <a:rPr lang="en-US" dirty="0" smtClean="0"/>
              <a:t> day of the week.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990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Sequence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60829" y="5468257"/>
            <a:ext cx="8229600" cy="762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of numbers or objects arranged according to a specific rule or pattern.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438400"/>
            <a:ext cx="708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Count Sequence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400" dirty="0" smtClean="0"/>
              <a:t>6, 7, 8, 9, 10, 11, 12, 13, 14</a:t>
            </a:r>
            <a:endParaRPr lang="en-US" sz="44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Seven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more than six; one less than eight.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819400"/>
            <a:ext cx="60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0  1  2  3  4  5  6  </a:t>
            </a:r>
            <a:r>
              <a:rPr lang="en-US" sz="3600" b="1" u="sng" dirty="0" smtClean="0">
                <a:solidFill>
                  <a:srgbClr val="C00000"/>
                </a:solidFill>
              </a:rPr>
              <a:t>7</a:t>
            </a:r>
            <a:r>
              <a:rPr lang="en-US" sz="3600" b="1" dirty="0" smtClean="0"/>
              <a:t>  8  9  10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/>
              <a:t>11</a:t>
            </a:r>
            <a:endParaRPr lang="en-US" sz="3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76800" y="3458212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24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Seventeen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 ten and 7 ones.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81400" y="2286000"/>
            <a:ext cx="274320" cy="2743200"/>
            <a:chOff x="2133600" y="2286000"/>
            <a:chExt cx="274320" cy="274320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133600" y="22860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133600" y="25603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133600" y="28346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133600" y="31089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2133600" y="33832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133600" y="365760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2133600" y="393192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2133600" y="420624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2133600" y="448056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2133600" y="4754880"/>
              <a:ext cx="27432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ChangeAspect="1"/>
          </p:cNvSpPr>
          <p:nvPr/>
        </p:nvSpPr>
        <p:spPr>
          <a:xfrm>
            <a:off x="582168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499399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821680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5420710" y="297180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4998720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423259" y="406908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420710" y="3520440"/>
            <a:ext cx="274320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668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mbria Math" pitchFamily="18" charset="0"/>
                <a:ea typeface="Cambria Math" pitchFamily="18" charset="0"/>
              </a:rPr>
              <a:t>17</a:t>
            </a:r>
            <a:endParaRPr lang="en-US" sz="72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650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S</a:t>
            </a:r>
            <a:r>
              <a:rPr lang="en-US" sz="2800" b="1" u="sng" dirty="0" smtClean="0">
                <a:solidFill>
                  <a:srgbClr val="0070C0"/>
                </a:solidFill>
              </a:rPr>
              <a:t>hape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5442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form of an object.  How it is laid out in space (not what it is made of, or where it is).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1956955"/>
            <a:ext cx="1371600" cy="1333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24200" y="1943100"/>
            <a:ext cx="1524000" cy="14859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3906981"/>
            <a:ext cx="1752600" cy="96982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3048000" y="3735531"/>
            <a:ext cx="1295400" cy="148590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4876800" y="3906981"/>
            <a:ext cx="1572491" cy="1295400"/>
          </a:xfrm>
          <a:prstGeom prst="hexag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705600" y="3735531"/>
            <a:ext cx="1600200" cy="146685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2053936"/>
            <a:ext cx="29718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6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Shorter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Less height or length than another.</a:t>
            </a:r>
            <a:endParaRPr lang="en-US" dirty="0"/>
          </a:p>
        </p:txBody>
      </p:sp>
      <p:sp>
        <p:nvSpPr>
          <p:cNvPr id="11" name="Minus 10"/>
          <p:cNvSpPr/>
          <p:nvPr/>
        </p:nvSpPr>
        <p:spPr>
          <a:xfrm>
            <a:off x="1219200" y="2895600"/>
            <a:ext cx="33528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inus 11"/>
          <p:cNvSpPr/>
          <p:nvPr/>
        </p:nvSpPr>
        <p:spPr>
          <a:xfrm>
            <a:off x="990600" y="3352800"/>
            <a:ext cx="48006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Minus 14"/>
          <p:cNvSpPr/>
          <p:nvPr/>
        </p:nvSpPr>
        <p:spPr>
          <a:xfrm>
            <a:off x="762000" y="3810000"/>
            <a:ext cx="6705600" cy="38100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38600" y="23622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8600" y="2209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0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5663</TotalTime>
  <Words>2534</Words>
  <Application>Microsoft Office PowerPoint</Application>
  <PresentationFormat>On-screen Show (4:3)</PresentationFormat>
  <Paragraphs>480</Paragraphs>
  <Slides>129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Vocabulary - Grade</dc:title>
  <dc:creator>Sandra</dc:creator>
  <cp:lastModifiedBy>Sandra</cp:lastModifiedBy>
  <cp:revision>110</cp:revision>
  <dcterms:created xsi:type="dcterms:W3CDTF">2012-11-02T03:17:52Z</dcterms:created>
  <dcterms:modified xsi:type="dcterms:W3CDTF">2013-05-03T20:58:52Z</dcterms:modified>
</cp:coreProperties>
</file>