
<file path=[Content_Types].xml><?xml version="1.0" encoding="utf-8"?>
<Types xmlns="http://schemas.openxmlformats.org/package/2006/content-types"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94.xml" ContentType="application/vnd.openxmlformats-officedocument.presentationml.slide+xml"/>
  <Override PartName="/ppt/slides/slide14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6.xml" ContentType="application/vnd.openxmlformats-officedocument.presentationml.slide+xml"/>
  <Override PartName="/ppt/slides/slide83.xml" ContentType="application/vnd.openxmlformats-officedocument.presentationml.slide+xml"/>
  <Override PartName="/ppt/slides/slide120.xml" ContentType="application/vnd.openxmlformats-officedocument.presentationml.slide+xml"/>
  <Override PartName="/ppt/slides/slide131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169.xml" ContentType="application/vnd.openxmlformats-officedocument.presentationml.slide+xml"/>
  <Override PartName="/ppt/tableStyles.xml" ContentType="application/vnd.openxmlformats-officedocument.presentationml.tableStyles+xml"/>
  <Override PartName="/ppt/slides/slide129.xml" ContentType="application/vnd.openxmlformats-officedocument.presentationml.slide+xml"/>
  <Override PartName="/ppt/slides/slide147.xml" ContentType="application/vnd.openxmlformats-officedocument.presentationml.slide+xml"/>
  <Override PartName="/ppt/slides/slide158.xml" ContentType="application/vnd.openxmlformats-officedocument.presentationml.slide+xml"/>
  <Override PartName="/ppt/slides/slide99.xml" ContentType="application/vnd.openxmlformats-officedocument.presentationml.slide+xml"/>
  <Override PartName="/ppt/slides/slide118.xml" ContentType="application/vnd.openxmlformats-officedocument.presentationml.slide+xml"/>
  <Override PartName="/ppt/slides/slide136.xml" ContentType="application/vnd.openxmlformats-officedocument.presentationml.slide+xml"/>
  <Override PartName="/ppt/slides/slide165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107.xml" ContentType="application/vnd.openxmlformats-officedocument.presentationml.slide+xml"/>
  <Override PartName="/ppt/slides/slide125.xml" ContentType="application/vnd.openxmlformats-officedocument.presentationml.slide+xml"/>
  <Override PartName="/ppt/slides/slide143.xml" ContentType="application/vnd.openxmlformats-officedocument.presentationml.slide+xml"/>
  <Override PartName="/ppt/slides/slide154.xml" ContentType="application/vnd.openxmlformats-officedocument.presentationml.slide+xml"/>
  <Override PartName="/ppt/slides/slide172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s/slide95.xml" ContentType="application/vnd.openxmlformats-officedocument.presentationml.slide+xml"/>
  <Override PartName="/ppt/slides/slide103.xml" ContentType="application/vnd.openxmlformats-officedocument.presentationml.slide+xml"/>
  <Override PartName="/ppt/slides/slide114.xml" ContentType="application/vnd.openxmlformats-officedocument.presentationml.slide+xml"/>
  <Override PartName="/ppt/slides/slide132.xml" ContentType="application/vnd.openxmlformats-officedocument.presentationml.slide+xml"/>
  <Override PartName="/ppt/slides/slide150.xml" ContentType="application/vnd.openxmlformats-officedocument.presentationml.slide+xml"/>
  <Override PartName="/ppt/slides/slide161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121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s/slide91.xml" ContentType="application/vnd.openxmlformats-officedocument.presentationml.slide+xml"/>
  <Override PartName="/ppt/slides/slide110.xml" ContentType="application/vnd.openxmlformats-officedocument.presentationml.slide+xml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s/slide159.xml" ContentType="application/vnd.openxmlformats-officedocument.presentationml.slide+xml"/>
  <Default Extension="wdp" ContentType="image/vnd.ms-photo"/>
  <Override PartName="/ppt/slides/slide119.xml" ContentType="application/vnd.openxmlformats-officedocument.presentationml.slide+xml"/>
  <Override PartName="/ppt/slides/slide148.xml" ContentType="application/vnd.openxmlformats-officedocument.presentationml.slide+xml"/>
  <Override PartName="/ppt/slides/slide166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9.xml" ContentType="application/vnd.openxmlformats-officedocument.presentationml.slide+xml"/>
  <Override PartName="/ppt/slides/slide108.xml" ContentType="application/vnd.openxmlformats-officedocument.presentationml.slide+xml"/>
  <Override PartName="/ppt/slides/slide126.xml" ContentType="application/vnd.openxmlformats-officedocument.presentationml.slide+xml"/>
  <Override PartName="/ppt/slides/slide137.xml" ContentType="application/vnd.openxmlformats-officedocument.presentationml.slide+xml"/>
  <Override PartName="/ppt/slides/slide155.xml" ContentType="application/vnd.openxmlformats-officedocument.presentationml.slide+xml"/>
  <Override PartName="/ppt/slides/slide173.xml" ContentType="application/vnd.openxmlformats-officedocument.presentationml.slide+xml"/>
  <Override PartName="/ppt/slides/slide49.xml" ContentType="application/vnd.openxmlformats-officedocument.presentationml.slide+xml"/>
  <Override PartName="/ppt/slides/slide78.xml" ContentType="application/vnd.openxmlformats-officedocument.presentationml.slide+xml"/>
  <Override PartName="/ppt/slides/slide96.xml" ContentType="application/vnd.openxmlformats-officedocument.presentationml.slide+xml"/>
  <Override PartName="/ppt/slides/slide115.xml" ContentType="application/vnd.openxmlformats-officedocument.presentationml.slide+xml"/>
  <Override PartName="/ppt/slides/slide144.xml" ContentType="application/vnd.openxmlformats-officedocument.presentationml.slide+xml"/>
  <Override PartName="/ppt/slides/slide162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s/slide104.xml" ContentType="application/vnd.openxmlformats-officedocument.presentationml.slide+xml"/>
  <Override PartName="/ppt/slides/slide122.xml" ContentType="application/vnd.openxmlformats-officedocument.presentationml.slide+xml"/>
  <Override PartName="/ppt/slides/slide133.xml" ContentType="application/vnd.openxmlformats-officedocument.presentationml.slide+xml"/>
  <Override PartName="/ppt/slides/slide151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s/slide111.xml" ContentType="application/vnd.openxmlformats-officedocument.presentationml.slide+xml"/>
  <Override PartName="/ppt/slides/slide140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s/slide149.xml" ContentType="application/vnd.openxmlformats-officedocument.presentationml.slide+xml"/>
  <Override PartName="/ppt/slides/slide138.xml" ContentType="application/vnd.openxmlformats-officedocument.presentationml.slide+xml"/>
  <Override PartName="/ppt/slides/slide167.xml" ContentType="application/vnd.openxmlformats-officedocument.presentationml.slide+xml"/>
  <Override PartName="/ppt/slides/slide79.xml" ContentType="application/vnd.openxmlformats-officedocument.presentationml.slide+xml"/>
  <Override PartName="/ppt/slides/slide109.xml" ContentType="application/vnd.openxmlformats-officedocument.presentationml.slide+xml"/>
  <Override PartName="/ppt/slides/slide127.xml" ContentType="application/vnd.openxmlformats-officedocument.presentationml.slide+xml"/>
  <Override PartName="/ppt/slides/slide145.xml" ContentType="application/vnd.openxmlformats-officedocument.presentationml.slide+xml"/>
  <Override PartName="/ppt/slides/slide156.xml" ContentType="application/vnd.openxmlformats-officedocument.presentationml.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s/slide97.xml" ContentType="application/vnd.openxmlformats-officedocument.presentationml.slide+xml"/>
  <Override PartName="/ppt/slides/slide116.xml" ContentType="application/vnd.openxmlformats-officedocument.presentationml.slide+xml"/>
  <Override PartName="/ppt/slides/slide134.xml" ContentType="application/vnd.openxmlformats-officedocument.presentationml.slide+xml"/>
  <Override PartName="/ppt/slides/slide16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105.xml" ContentType="application/vnd.openxmlformats-officedocument.presentationml.slide+xml"/>
  <Override PartName="/ppt/slides/slide123.xml" ContentType="application/vnd.openxmlformats-officedocument.presentationml.slide+xml"/>
  <Override PartName="/ppt/slides/slide141.xml" ContentType="application/vnd.openxmlformats-officedocument.presentationml.slide+xml"/>
  <Override PartName="/ppt/slides/slide152.xml" ContentType="application/vnd.openxmlformats-officedocument.presentationml.slide+xml"/>
  <Override PartName="/ppt/slides/slide170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s/slide93.xml" ContentType="application/vnd.openxmlformats-officedocument.presentationml.slide+xml"/>
  <Override PartName="/ppt/slides/slide101.xml" ContentType="application/vnd.openxmlformats-officedocument.presentationml.slide+xml"/>
  <Override PartName="/ppt/slides/slide112.xml" ContentType="application/vnd.openxmlformats-officedocument.presentationml.slide+xml"/>
  <Override PartName="/ppt/slides/slide13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0.xml" ContentType="application/vnd.openxmlformats-officedocument.presentationml.slide+xml"/>
  <Override PartName="/ppt/slides/slide168.xml" ContentType="application/vnd.openxmlformats-officedocument.presentationml.slide+xml"/>
  <Override PartName="/ppt/slides/slide139.xml" ContentType="application/vnd.openxmlformats-officedocument.presentationml.slide+xml"/>
  <Override PartName="/ppt/slides/slide157.xml" ContentType="application/vnd.openxmlformats-officedocument.presentationml.slide+xml"/>
  <Override PartName="/ppt/slides/slide98.xml" ContentType="application/vnd.openxmlformats-officedocument.presentationml.slide+xml"/>
  <Override PartName="/ppt/slides/slide117.xml" ContentType="application/vnd.openxmlformats-officedocument.presentationml.slide+xml"/>
  <Override PartName="/ppt/slides/slide128.xml" ContentType="application/vnd.openxmlformats-officedocument.presentationml.slide+xml"/>
  <Override PartName="/ppt/slides/slide146.xml" ContentType="application/vnd.openxmlformats-officedocument.presentationml.slide+xml"/>
  <Override PartName="/ppt/slides/slide164.xml" ContentType="application/vnd.openxmlformats-officedocument.presentationml.slide+xml"/>
  <Override PartName="/ppt/slides/slide8.xml" ContentType="application/vnd.openxmlformats-officedocument.presentationml.slide+xml"/>
  <Override PartName="/ppt/slides/slide69.xml" ContentType="application/vnd.openxmlformats-officedocument.presentationml.slide+xml"/>
  <Override PartName="/ppt/slides/slide87.xml" ContentType="application/vnd.openxmlformats-officedocument.presentationml.slide+xml"/>
  <Override PartName="/ppt/slides/slide106.xml" ContentType="application/vnd.openxmlformats-officedocument.presentationml.slide+xml"/>
  <Override PartName="/ppt/slides/slide124.xml" ContentType="application/vnd.openxmlformats-officedocument.presentationml.slide+xml"/>
  <Override PartName="/ppt/slides/slide135.xml" ContentType="application/vnd.openxmlformats-officedocument.presentationml.slide+xml"/>
  <Override PartName="/ppt/slides/slide153.xml" ContentType="application/vnd.openxmlformats-officedocument.presentationml.slide+xml"/>
  <Override PartName="/ppt/slides/slide171.xml" ContentType="application/vnd.openxmlformats-officedocument.presentationml.slide+xml"/>
  <Override PartName="/ppt/slides/slide29.xml" ContentType="application/vnd.openxmlformats-officedocument.presentationml.slide+xml"/>
  <Override PartName="/ppt/slides/slide76.xml" ContentType="application/vnd.openxmlformats-officedocument.presentationml.slide+xml"/>
  <Override PartName="/ppt/slides/slide113.xml" ContentType="application/vnd.openxmlformats-officedocument.presentationml.slide+xml"/>
  <Override PartName="/ppt/slides/slide160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102.xml" ContentType="application/vnd.openxmlformats-officedocument.presentationml.slide+xml"/>
  <Override PartName="/ppt/slideLayouts/slideLayout6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5"/>
  </p:notesMasterIdLst>
  <p:handoutMasterIdLst>
    <p:handoutMasterId r:id="rId176"/>
  </p:handoutMasterIdLst>
  <p:sldIdLst>
    <p:sldId id="829" r:id="rId2"/>
    <p:sldId id="830" r:id="rId3"/>
    <p:sldId id="730" r:id="rId4"/>
    <p:sldId id="731" r:id="rId5"/>
    <p:sldId id="732" r:id="rId6"/>
    <p:sldId id="733" r:id="rId7"/>
    <p:sldId id="734" r:id="rId8"/>
    <p:sldId id="831" r:id="rId9"/>
    <p:sldId id="517" r:id="rId10"/>
    <p:sldId id="735" r:id="rId11"/>
    <p:sldId id="828" r:id="rId12"/>
    <p:sldId id="736" r:id="rId13"/>
    <p:sldId id="737" r:id="rId14"/>
    <p:sldId id="738" r:id="rId15"/>
    <p:sldId id="739" r:id="rId16"/>
    <p:sldId id="533" r:id="rId17"/>
    <p:sldId id="534" r:id="rId18"/>
    <p:sldId id="740" r:id="rId19"/>
    <p:sldId id="741" r:id="rId20"/>
    <p:sldId id="540" r:id="rId21"/>
    <p:sldId id="742" r:id="rId22"/>
    <p:sldId id="758" r:id="rId23"/>
    <p:sldId id="745" r:id="rId24"/>
    <p:sldId id="556" r:id="rId25"/>
    <p:sldId id="560" r:id="rId26"/>
    <p:sldId id="743" r:id="rId27"/>
    <p:sldId id="568" r:id="rId28"/>
    <p:sldId id="569" r:id="rId29"/>
    <p:sldId id="571" r:id="rId30"/>
    <p:sldId id="573" r:id="rId31"/>
    <p:sldId id="746" r:id="rId32"/>
    <p:sldId id="747" r:id="rId33"/>
    <p:sldId id="748" r:id="rId34"/>
    <p:sldId id="749" r:id="rId35"/>
    <p:sldId id="750" r:id="rId36"/>
    <p:sldId id="617" r:id="rId37"/>
    <p:sldId id="751" r:id="rId38"/>
    <p:sldId id="752" r:id="rId39"/>
    <p:sldId id="620" r:id="rId40"/>
    <p:sldId id="753" r:id="rId41"/>
    <p:sldId id="754" r:id="rId42"/>
    <p:sldId id="633" r:id="rId43"/>
    <p:sldId id="692" r:id="rId44"/>
    <p:sldId id="755" r:id="rId45"/>
    <p:sldId id="757" r:id="rId46"/>
    <p:sldId id="832" r:id="rId47"/>
    <p:sldId id="694" r:id="rId48"/>
    <p:sldId id="843" r:id="rId49"/>
    <p:sldId id="695" r:id="rId50"/>
    <p:sldId id="759" r:id="rId51"/>
    <p:sldId id="760" r:id="rId52"/>
    <p:sldId id="696" r:id="rId53"/>
    <p:sldId id="697" r:id="rId54"/>
    <p:sldId id="761" r:id="rId55"/>
    <p:sldId id="698" r:id="rId56"/>
    <p:sldId id="763" r:id="rId57"/>
    <p:sldId id="762" r:id="rId58"/>
    <p:sldId id="764" r:id="rId59"/>
    <p:sldId id="693" r:id="rId60"/>
    <p:sldId id="699" r:id="rId61"/>
    <p:sldId id="765" r:id="rId62"/>
    <p:sldId id="766" r:id="rId63"/>
    <p:sldId id="700" r:id="rId64"/>
    <p:sldId id="726" r:id="rId65"/>
    <p:sldId id="644" r:id="rId66"/>
    <p:sldId id="701" r:id="rId67"/>
    <p:sldId id="643" r:id="rId68"/>
    <p:sldId id="702" r:id="rId69"/>
    <p:sldId id="727" r:id="rId70"/>
    <p:sldId id="767" r:id="rId71"/>
    <p:sldId id="768" r:id="rId72"/>
    <p:sldId id="769" r:id="rId73"/>
    <p:sldId id="704" r:id="rId74"/>
    <p:sldId id="834" r:id="rId75"/>
    <p:sldId id="728" r:id="rId76"/>
    <p:sldId id="835" r:id="rId77"/>
    <p:sldId id="705" r:id="rId78"/>
    <p:sldId id="770" r:id="rId79"/>
    <p:sldId id="649" r:id="rId80"/>
    <p:sldId id="771" r:id="rId81"/>
    <p:sldId id="706" r:id="rId82"/>
    <p:sldId id="772" r:id="rId83"/>
    <p:sldId id="718" r:id="rId84"/>
    <p:sldId id="773" r:id="rId85"/>
    <p:sldId id="708" r:id="rId86"/>
    <p:sldId id="774" r:id="rId87"/>
    <p:sldId id="653" r:id="rId88"/>
    <p:sldId id="709" r:id="rId89"/>
    <p:sldId id="710" r:id="rId90"/>
    <p:sldId id="775" r:id="rId91"/>
    <p:sldId id="711" r:id="rId92"/>
    <p:sldId id="712" r:id="rId93"/>
    <p:sldId id="776" r:id="rId94"/>
    <p:sldId id="777" r:id="rId95"/>
    <p:sldId id="713" r:id="rId96"/>
    <p:sldId id="714" r:id="rId97"/>
    <p:sldId id="659" r:id="rId98"/>
    <p:sldId id="715" r:id="rId99"/>
    <p:sldId id="778" r:id="rId100"/>
    <p:sldId id="716" r:id="rId101"/>
    <p:sldId id="717" r:id="rId102"/>
    <p:sldId id="719" r:id="rId103"/>
    <p:sldId id="779" r:id="rId104"/>
    <p:sldId id="720" r:id="rId105"/>
    <p:sldId id="780" r:id="rId106"/>
    <p:sldId id="721" r:id="rId107"/>
    <p:sldId id="781" r:id="rId108"/>
    <p:sldId id="782" r:id="rId109"/>
    <p:sldId id="836" r:id="rId110"/>
    <p:sldId id="667" r:id="rId111"/>
    <p:sldId id="783" r:id="rId112"/>
    <p:sldId id="784" r:id="rId113"/>
    <p:sldId id="785" r:id="rId114"/>
    <p:sldId id="786" r:id="rId115"/>
    <p:sldId id="787" r:id="rId116"/>
    <p:sldId id="729" r:id="rId117"/>
    <p:sldId id="723" r:id="rId118"/>
    <p:sldId id="788" r:id="rId119"/>
    <p:sldId id="724" r:id="rId120"/>
    <p:sldId id="725" r:id="rId121"/>
    <p:sldId id="789" r:id="rId122"/>
    <p:sldId id="790" r:id="rId123"/>
    <p:sldId id="791" r:id="rId124"/>
    <p:sldId id="792" r:id="rId125"/>
    <p:sldId id="673" r:id="rId126"/>
    <p:sldId id="793" r:id="rId127"/>
    <p:sldId id="794" r:id="rId128"/>
    <p:sldId id="795" r:id="rId129"/>
    <p:sldId id="796" r:id="rId130"/>
    <p:sldId id="837" r:id="rId131"/>
    <p:sldId id="797" r:id="rId132"/>
    <p:sldId id="798" r:id="rId133"/>
    <p:sldId id="799" r:id="rId134"/>
    <p:sldId id="800" r:id="rId135"/>
    <p:sldId id="801" r:id="rId136"/>
    <p:sldId id="676" r:id="rId137"/>
    <p:sldId id="802" r:id="rId138"/>
    <p:sldId id="803" r:id="rId139"/>
    <p:sldId id="804" r:id="rId140"/>
    <p:sldId id="838" r:id="rId141"/>
    <p:sldId id="805" r:id="rId142"/>
    <p:sldId id="806" r:id="rId143"/>
    <p:sldId id="807" r:id="rId144"/>
    <p:sldId id="680" r:id="rId145"/>
    <p:sldId id="808" r:id="rId146"/>
    <p:sldId id="839" r:id="rId147"/>
    <p:sldId id="809" r:id="rId148"/>
    <p:sldId id="810" r:id="rId149"/>
    <p:sldId id="840" r:id="rId150"/>
    <p:sldId id="682" r:id="rId151"/>
    <p:sldId id="811" r:id="rId152"/>
    <p:sldId id="683" r:id="rId153"/>
    <p:sldId id="812" r:id="rId154"/>
    <p:sldId id="685" r:id="rId155"/>
    <p:sldId id="813" r:id="rId156"/>
    <p:sldId id="687" r:id="rId157"/>
    <p:sldId id="688" r:id="rId158"/>
    <p:sldId id="814" r:id="rId159"/>
    <p:sldId id="815" r:id="rId160"/>
    <p:sldId id="816" r:id="rId161"/>
    <p:sldId id="817" r:id="rId162"/>
    <p:sldId id="818" r:id="rId163"/>
    <p:sldId id="841" r:id="rId164"/>
    <p:sldId id="819" r:id="rId165"/>
    <p:sldId id="842" r:id="rId166"/>
    <p:sldId id="820" r:id="rId167"/>
    <p:sldId id="821" r:id="rId168"/>
    <p:sldId id="822" r:id="rId169"/>
    <p:sldId id="823" r:id="rId170"/>
    <p:sldId id="824" r:id="rId171"/>
    <p:sldId id="825" r:id="rId172"/>
    <p:sldId id="826" r:id="rId173"/>
    <p:sldId id="827" r:id="rId17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936">
          <p15:clr>
            <a:srgbClr val="A4A3A4"/>
          </p15:clr>
        </p15:guide>
        <p15:guide id="2" orient="horz" pos="3456">
          <p15:clr>
            <a:srgbClr val="A4A3A4"/>
          </p15:clr>
        </p15:guide>
        <p15:guide id="3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FF0066"/>
    <a:srgbClr val="5F9127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00" d="100"/>
          <a:sy n="100" d="100"/>
        </p:scale>
        <p:origin x="-1836" y="-162"/>
      </p:cViewPr>
      <p:guideLst>
        <p:guide orient="horz" pos="3936"/>
        <p:guide orient="horz" pos="3456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81" d="100"/>
          <a:sy n="81" d="100"/>
        </p:scale>
        <p:origin x="-3840" y="-96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54" Type="http://schemas.openxmlformats.org/officeDocument/2006/relationships/slide" Target="slides/slide153.xml"/><Relationship Id="rId159" Type="http://schemas.openxmlformats.org/officeDocument/2006/relationships/slide" Target="slides/slide158.xml"/><Relationship Id="rId175" Type="http://schemas.openxmlformats.org/officeDocument/2006/relationships/notesMaster" Target="notesMasters/notesMaster1.xml"/><Relationship Id="rId170" Type="http://schemas.openxmlformats.org/officeDocument/2006/relationships/slide" Target="slides/slide169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slide" Target="slides/slide143.xml"/><Relationship Id="rId149" Type="http://schemas.openxmlformats.org/officeDocument/2006/relationships/slide" Target="slides/slide148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65" Type="http://schemas.openxmlformats.org/officeDocument/2006/relationships/slide" Target="slides/slide16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55" Type="http://schemas.openxmlformats.org/officeDocument/2006/relationships/slide" Target="slides/slide154.xml"/><Relationship Id="rId171" Type="http://schemas.openxmlformats.org/officeDocument/2006/relationships/slide" Target="slides/slide170.xml"/><Relationship Id="rId176" Type="http://schemas.openxmlformats.org/officeDocument/2006/relationships/handoutMaster" Target="handoutMasters/handoutMaster1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45" Type="http://schemas.openxmlformats.org/officeDocument/2006/relationships/slide" Target="slides/slide144.xml"/><Relationship Id="rId161" Type="http://schemas.openxmlformats.org/officeDocument/2006/relationships/slide" Target="slides/slide160.xml"/><Relationship Id="rId166" Type="http://schemas.openxmlformats.org/officeDocument/2006/relationships/slide" Target="slides/slide16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51" Type="http://schemas.openxmlformats.org/officeDocument/2006/relationships/slide" Target="slides/slide150.xml"/><Relationship Id="rId156" Type="http://schemas.openxmlformats.org/officeDocument/2006/relationships/slide" Target="slides/slide155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72" Type="http://schemas.openxmlformats.org/officeDocument/2006/relationships/slide" Target="slides/slide171.xml"/><Relationship Id="rId180" Type="http://schemas.openxmlformats.org/officeDocument/2006/relationships/tableStyles" Target="tableStyles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slide" Target="slides/slide140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162" Type="http://schemas.openxmlformats.org/officeDocument/2006/relationships/slide" Target="slides/slide16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theme" Target="theme/theme1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F8BB3E-8074-4868-9864-CC266820426C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0D15E-0641-42DE-8F9C-6F5907081C8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553401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AD7CCE-5BAC-46BA-8E52-25BB168AD839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EAF9F-2872-403E-AC5D-4D525AAF52A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44758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AF9F-2872-403E-AC5D-4D525AAF52A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891122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AEAF9F-2872-403E-AC5D-4D525AAF52AC}" type="slidenum">
              <a:rPr lang="en-US" smtClean="0"/>
              <a:pPr/>
              <a:t>64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673336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555665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80692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62068-5CE3-4448-86DF-54919ADCE29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748CB5-3A22-4A52-8672-11DFCBF2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681146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201335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34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9362068-5CE3-4448-86DF-54919ADCE29A}" type="datetimeFigureOut">
              <a:rPr lang="en-US" smtClean="0"/>
              <a:pPr/>
              <a:t>5/3/2013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7748CB5-3A22-4A52-8672-11DFCBF2818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5476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049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1689553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17049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ull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2800" b="1"/>
            </a:lvl1pPr>
          </a:lstStyle>
          <a:p>
            <a:pPr lvl="0"/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460829" y="5468257"/>
            <a:ext cx="8229600" cy="762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endParaRPr lang="en-US" dirty="0"/>
          </a:p>
        </p:txBody>
      </p:sp>
      <p:sp>
        <p:nvSpPr>
          <p:cNvPr id="5" name="Title 3"/>
          <p:cNvSpPr txBox="1">
            <a:spLocks/>
          </p:cNvSpPr>
          <p:nvPr userDrawn="1"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Mathematics Vocabulary – Grade 1</a:t>
            </a:r>
            <a:endParaRPr lang="en-US" sz="2000" dirty="0"/>
          </a:p>
        </p:txBody>
      </p:sp>
      <p:sp>
        <p:nvSpPr>
          <p:cNvPr id="6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 userDrawn="1"/>
        </p:nvSpPr>
        <p:spPr>
          <a:xfrm>
            <a:off x="457200" y="840466"/>
            <a:ext cx="8229600" cy="4645933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 userDrawn="1"/>
        </p:nvSpPr>
        <p:spPr>
          <a:xfrm>
            <a:off x="457200" y="5505449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33130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3"/>
          <p:cNvSpPr txBox="1">
            <a:spLocks/>
          </p:cNvSpPr>
          <p:nvPr userDrawn="1"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Mathematics Vocabulary – Grade 2</a:t>
            </a:r>
            <a:endParaRPr lang="en-US" sz="2000" dirty="0"/>
          </a:p>
        </p:txBody>
      </p:sp>
      <p:sp>
        <p:nvSpPr>
          <p:cNvPr id="13" name="Title 3"/>
          <p:cNvSpPr txBox="1">
            <a:spLocks/>
          </p:cNvSpPr>
          <p:nvPr userDrawn="1"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itle 3"/>
          <p:cNvSpPr txBox="1">
            <a:spLocks/>
          </p:cNvSpPr>
          <p:nvPr userDrawn="1"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Title 3"/>
          <p:cNvSpPr txBox="1">
            <a:spLocks/>
          </p:cNvSpPr>
          <p:nvPr userDrawn="1"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048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4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4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jpeg"/><Relationship Id="rId4" Type="http://schemas.openxmlformats.org/officeDocument/2006/relationships/image" Target="../media/image110.png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e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png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gif"/><Relationship Id="rId1" Type="http://schemas.openxmlformats.org/officeDocument/2006/relationships/slideLayout" Target="../slideLayouts/slideLayout3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png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1.png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wmf"/><Relationship Id="rId1" Type="http://schemas.openxmlformats.org/officeDocument/2006/relationships/slideLayout" Target="../slideLayouts/slideLayout3.xml"/></Relationships>
</file>

<file path=ppt/slides/_rels/slide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4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9.png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6.xml"/></Relationships>
</file>

<file path=ppt/slides/_rels/slide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1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jpeg"/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jpeg"/><Relationship Id="rId1" Type="http://schemas.openxmlformats.org/officeDocument/2006/relationships/slideLayout" Target="../slideLayouts/slideLayout1.xml"/></Relationships>
</file>

<file path=ppt/slides/_rels/slide1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5.jpeg"/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jpeg"/><Relationship Id="rId2" Type="http://schemas.openxmlformats.org/officeDocument/2006/relationships/image" Target="../media/image1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8.jpeg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4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6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jpeg"/><Relationship Id="rId1" Type="http://schemas.openxmlformats.org/officeDocument/2006/relationships/slideLayout" Target="../slideLayouts/slideLayout4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3.jpeg"/><Relationship Id="rId1" Type="http://schemas.openxmlformats.org/officeDocument/2006/relationships/slideLayout" Target="../slideLayouts/slideLayout1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3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6.jpeg"/><Relationship Id="rId1" Type="http://schemas.openxmlformats.org/officeDocument/2006/relationships/slideLayout" Target="../slideLayouts/slideLayout1.xml"/></Relationships>
</file>

<file path=ppt/slides/_rels/slide1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6.wmf"/><Relationship Id="rId11" Type="http://schemas.openxmlformats.org/officeDocument/2006/relationships/image" Target="../media/image80.wmf"/><Relationship Id="rId5" Type="http://schemas.openxmlformats.org/officeDocument/2006/relationships/image" Target="../media/image75.wmf"/><Relationship Id="rId10" Type="http://schemas.openxmlformats.org/officeDocument/2006/relationships/image" Target="../media/image81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image" Target="../media/image32.wmf"/><Relationship Id="rId7" Type="http://schemas.openxmlformats.org/officeDocument/2006/relationships/image" Target="../media/image36.wmf"/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3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wmf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13" Type="http://schemas.openxmlformats.org/officeDocument/2006/relationships/image" Target="../media/image83.wmf"/><Relationship Id="rId3" Type="http://schemas.openxmlformats.org/officeDocument/2006/relationships/image" Target="../media/image73.wmf"/><Relationship Id="rId7" Type="http://schemas.openxmlformats.org/officeDocument/2006/relationships/image" Target="../media/image77.wmf"/><Relationship Id="rId12" Type="http://schemas.openxmlformats.org/officeDocument/2006/relationships/image" Target="../media/image82.wmf"/><Relationship Id="rId2" Type="http://schemas.openxmlformats.org/officeDocument/2006/relationships/image" Target="../media/image72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wmf"/><Relationship Id="rId11" Type="http://schemas.openxmlformats.org/officeDocument/2006/relationships/image" Target="../media/image81.wmf"/><Relationship Id="rId5" Type="http://schemas.openxmlformats.org/officeDocument/2006/relationships/image" Target="../media/image75.wmf"/><Relationship Id="rId10" Type="http://schemas.openxmlformats.org/officeDocument/2006/relationships/image" Target="../media/image80.wmf"/><Relationship Id="rId4" Type="http://schemas.openxmlformats.org/officeDocument/2006/relationships/image" Target="../media/image74.wmf"/><Relationship Id="rId9" Type="http://schemas.openxmlformats.org/officeDocument/2006/relationships/image" Target="../media/image79.wmf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e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3.png"/><Relationship Id="rId3" Type="http://schemas.openxmlformats.org/officeDocument/2006/relationships/image" Target="../media/image88.png"/><Relationship Id="rId7" Type="http://schemas.openxmlformats.org/officeDocument/2006/relationships/image" Target="../media/image92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png"/><Relationship Id="rId11" Type="http://schemas.openxmlformats.org/officeDocument/2006/relationships/image" Target="../media/image96.png"/><Relationship Id="rId5" Type="http://schemas.openxmlformats.org/officeDocument/2006/relationships/image" Target="../media/image90.png"/><Relationship Id="rId10" Type="http://schemas.openxmlformats.org/officeDocument/2006/relationships/image" Target="../media/image95.png"/><Relationship Id="rId4" Type="http://schemas.openxmlformats.org/officeDocument/2006/relationships/image" Target="../media/image89.png"/><Relationship Id="rId9" Type="http://schemas.openxmlformats.org/officeDocument/2006/relationships/image" Target="../media/image9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457200" y="1371600"/>
            <a:ext cx="8229600" cy="3352800"/>
          </a:xfrm>
        </p:spPr>
        <p:txBody>
          <a:bodyPr>
            <a:noAutofit/>
          </a:bodyPr>
          <a:lstStyle/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Visual Vocabulary </a:t>
            </a:r>
            <a:r>
              <a:rPr lang="en-US" sz="400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eSlides</a:t>
            </a:r>
            <a:endParaRPr lang="en-US" sz="4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Mathematics</a:t>
            </a:r>
            <a:endParaRPr lang="en-US" sz="400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r>
              <a:rPr lang="en-US" sz="40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Grade 2</a:t>
            </a:r>
            <a:endParaRPr lang="en-US" sz="400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457200" y="6248400"/>
            <a:ext cx="8229600" cy="762000"/>
          </a:xfrm>
        </p:spPr>
        <p:txBody>
          <a:bodyPr/>
          <a:lstStyle/>
          <a:p>
            <a:pPr algn="ctr"/>
            <a:r>
              <a:rPr lang="en-US" dirty="0" smtClean="0"/>
              <a:t>© Partners for Learning, Inc. 2013</a:t>
            </a:r>
          </a:p>
          <a:p>
            <a:pPr algn="ctr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Analog clock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clock with a minute hand and a hour hand.</a:t>
            </a:r>
            <a:endParaRPr lang="en-US" dirty="0"/>
          </a:p>
        </p:txBody>
      </p:sp>
      <p:pic>
        <p:nvPicPr>
          <p:cNvPr id="1027" name="Picture 3" descr="C:\Users\Sandra\AppData\Local\Microsoft\Windows\Temporary Internet Files\Content.IE5\C8BL4U4X\MP90043082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792898"/>
            <a:ext cx="5410200" cy="35969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 flipH="1">
            <a:off x="1447800" y="3591367"/>
            <a:ext cx="1447800" cy="8282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824345" y="4419600"/>
            <a:ext cx="9541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</a:rPr>
              <a:t>hour hand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447800" y="4005483"/>
            <a:ext cx="4419600" cy="41411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72000" y="1825823"/>
            <a:ext cx="11346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>
                <a:solidFill>
                  <a:srgbClr val="FF0000"/>
                </a:solidFill>
              </a:rPr>
              <a:t>minute hand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H="1">
            <a:off x="3352800" y="2133600"/>
            <a:ext cx="1786535" cy="762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>
            <a:stCxn id="10" idx="2"/>
          </p:cNvCxnSpPr>
          <p:nvPr/>
        </p:nvCxnSpPr>
        <p:spPr>
          <a:xfrm>
            <a:off x="5139335" y="2133600"/>
            <a:ext cx="728065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16431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438400" y="995690"/>
            <a:ext cx="4267200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800" b="1" dirty="0" smtClean="0"/>
              <a:t>Multiplication/Multiply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basic idea of multiplication/multiply is repeated addition.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715000" y="25146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4</a:t>
            </a:r>
            <a:r>
              <a:rPr lang="en-US" sz="3600" dirty="0" smtClean="0">
                <a:solidFill>
                  <a:srgbClr val="FF0000"/>
                </a:solidFill>
              </a:rPr>
              <a:t>x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5=</a:t>
            </a:r>
            <a:r>
              <a:rPr lang="en-US" sz="3600" dirty="0" smtClean="0">
                <a:solidFill>
                  <a:srgbClr val="FF0000"/>
                </a:solidFill>
              </a:rPr>
              <a:t>?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054" y="1868144"/>
            <a:ext cx="3702346" cy="3139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Oval 17"/>
          <p:cNvSpPr/>
          <p:nvPr/>
        </p:nvSpPr>
        <p:spPr>
          <a:xfrm>
            <a:off x="2286000" y="2971800"/>
            <a:ext cx="304800" cy="304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4861378" y="3503893"/>
                <a:ext cx="3307444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4+4+4+4+4=20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1378" y="3503893"/>
                <a:ext cx="3307444" cy="461665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434061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Nickel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with a value equal to 5 cents.</a:t>
            </a:r>
            <a:endParaRPr lang="en-US" dirty="0"/>
          </a:p>
        </p:txBody>
      </p:sp>
      <p:pic>
        <p:nvPicPr>
          <p:cNvPr id="3074" name="Picture 2" descr="http://coins.thefuntimesguide.com/files/jefferson-nickel.jpg?9d7bd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1843" y="2286000"/>
            <a:ext cx="5054757" cy="253365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697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Noon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Twelve o’clock  in the day time; midday.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969646"/>
            <a:ext cx="3238500" cy="32235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69897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521071" y="987995"/>
            <a:ext cx="2101857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Number line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638800"/>
            <a:ext cx="4680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line on which each point represents a number.</a:t>
            </a: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824" y="2495550"/>
            <a:ext cx="6038349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91769424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Number pattern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list of numbers that follow a certain sequence or pattern.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28700" y="2227183"/>
            <a:ext cx="708660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7030A0"/>
                </a:solidFill>
                <a:latin typeface="Bernard MT Condensed" pitchFamily="18" charset="0"/>
              </a:rPr>
              <a:t>1, 2, 3, 4, 5, 6, 7, 8, 9, 10</a:t>
            </a:r>
          </a:p>
          <a:p>
            <a:pPr algn="ctr"/>
            <a:endParaRPr lang="en-US" sz="1400" dirty="0" smtClean="0">
              <a:latin typeface="Bernard MT Condensed" pitchFamily="18" charset="0"/>
            </a:endParaRP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Bernard MT Condensed" pitchFamily="18" charset="0"/>
              </a:rPr>
              <a:t>2, 4, 6, 8, 10, 12, 14, 16, 18, 20</a:t>
            </a:r>
          </a:p>
          <a:p>
            <a:pPr algn="ctr"/>
            <a:endParaRPr lang="en-US" sz="1400" dirty="0" smtClean="0">
              <a:latin typeface="Bernard MT Condensed" pitchFamily="18" charset="0"/>
            </a:endParaRPr>
          </a:p>
          <a:p>
            <a:pPr algn="ctr"/>
            <a:r>
              <a:rPr lang="en-US" sz="3200" dirty="0" smtClean="0">
                <a:solidFill>
                  <a:srgbClr val="00B050"/>
                </a:solidFill>
                <a:latin typeface="Bernard MT Condensed" pitchFamily="18" charset="0"/>
              </a:rPr>
              <a:t>5, 10, 15, 20, 25, 30, 35, 40, 45, 50</a:t>
            </a:r>
          </a:p>
          <a:p>
            <a:pPr algn="ctr"/>
            <a:endParaRPr lang="en-US" sz="1400" dirty="0" smtClean="0">
              <a:latin typeface="Bernard MT Condensed" pitchFamily="18" charset="0"/>
            </a:endParaRPr>
          </a:p>
          <a:p>
            <a:pPr algn="ctr"/>
            <a:r>
              <a:rPr lang="en-US" sz="3200" dirty="0" smtClean="0">
                <a:solidFill>
                  <a:srgbClr val="00B0F0"/>
                </a:solidFill>
                <a:latin typeface="Bernard MT Condensed" pitchFamily="18" charset="0"/>
              </a:rPr>
              <a:t>10, 20, 30, 40, 50, 60, 70, 80, 90, 100</a:t>
            </a:r>
            <a:endParaRPr lang="en-US" sz="3200" dirty="0">
              <a:solidFill>
                <a:srgbClr val="00B0F0"/>
              </a:solidFill>
              <a:latin typeface="Bernard MT Condensed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77004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Numeral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symbol used to represent a number.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340185" y="3071363"/>
            <a:ext cx="646362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0,  1,  2,  3,  4,  5,  6,  7,  8,  9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92780554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O’clock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When the time is at a whole hour with no minutes.</a:t>
            </a:r>
            <a:endParaRPr lang="en-US" dirty="0"/>
          </a:p>
        </p:txBody>
      </p:sp>
      <p:pic>
        <p:nvPicPr>
          <p:cNvPr id="5122" name="Picture 2" descr="C:\Users\Sandra\AppData\Local\Microsoft\Windows\Temporary Internet Files\Content.IE5\C8BL4U4X\MC900441468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2486" y="1866986"/>
            <a:ext cx="3428828" cy="34288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50210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Odd number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number that is not divisible by 2.  Odd numbers end with 1, 3, 5, 7, or 9.</a:t>
            </a:r>
          </a:p>
        </p:txBody>
      </p:sp>
      <p:pic>
        <p:nvPicPr>
          <p:cNvPr id="12" name="Picture 5" descr="Odd Numbe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3675" y="2590800"/>
            <a:ext cx="3676650" cy="1382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72731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O</a:t>
            </a:r>
            <a:r>
              <a:rPr lang="en-US" sz="2800" b="1" u="sng" dirty="0" smtClean="0">
                <a:solidFill>
                  <a:srgbClr val="0070C0"/>
                </a:solidFill>
              </a:rPr>
              <a:t>nes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place value in a number that represents how many 1’s there are.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95600" y="2743200"/>
            <a:ext cx="3276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/>
              <a:t>1,32</a:t>
            </a:r>
            <a:r>
              <a:rPr lang="en-US" sz="7200" u="sng" dirty="0" smtClean="0">
                <a:solidFill>
                  <a:srgbClr val="C00000"/>
                </a:solidFill>
              </a:rPr>
              <a:t>5</a:t>
            </a:r>
            <a:endParaRPr lang="en-US" sz="7200" u="sng" dirty="0">
              <a:solidFill>
                <a:srgbClr val="C00000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5334000" y="2362200"/>
            <a:ext cx="0" cy="53340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524645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Operation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math process of addition, subtraction, multiplication and division.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1143000" y="1982450"/>
                <a:ext cx="128272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cap="all" smtClean="0">
                          <a:ln/>
                          <a:solidFill>
                            <a:srgbClr val="C00000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88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" y="1982450"/>
                <a:ext cx="1282723" cy="1446550"/>
              </a:xfrm>
              <a:prstGeom prst="rect">
                <a:avLst/>
              </a:prstGeom>
              <a:blipFill rotWithShape="0">
                <a:blip r:embed="rId2" cstate="print"/>
                <a:stretch>
                  <a:fillRect b="-24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2897182" y="3657600"/>
                <a:ext cx="128272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cap="all" smtClean="0">
                          <a:ln/>
                          <a:solidFill>
                            <a:srgbClr val="7030A0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88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7182" y="3657600"/>
                <a:ext cx="1282723" cy="1446550"/>
              </a:xfrm>
              <a:prstGeom prst="rect">
                <a:avLst/>
              </a:prstGeom>
              <a:blipFill rotWithShape="0">
                <a:blip r:embed="rId3" cstate="print"/>
                <a:stretch>
                  <a:fillRect b="-29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002546" y="1979950"/>
                <a:ext cx="1245854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cap="all" smtClean="0">
                          <a:ln/>
                          <a:solidFill>
                            <a:srgbClr val="00B050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×</m:t>
                      </m:r>
                    </m:oMath>
                  </m:oMathPara>
                </a14:m>
                <a:endParaRPr lang="en-US" sz="88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2546" y="1979950"/>
                <a:ext cx="1245854" cy="1446550"/>
              </a:xfrm>
              <a:prstGeom prst="rect">
                <a:avLst/>
              </a:prstGeom>
              <a:blipFill rotWithShape="0">
                <a:blip r:embed="rId4" cstate="print"/>
                <a:stretch>
                  <a:fillRect b="-210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6705600" y="3636903"/>
                <a:ext cx="1282723" cy="144655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  <a:scene3d>
                  <a:camera prst="orthographicFront"/>
                  <a:lightRig rig="brightRoom" dir="t"/>
                </a:scene3d>
                <a:sp3d contourW="6350" prstMaterial="plastic">
                  <a:bevelT w="20320" h="20320" prst="angle"/>
                  <a:contourClr>
                    <a:schemeClr val="accent1">
                      <a:tint val="100000"/>
                      <a:shade val="100000"/>
                      <a:hueMod val="100000"/>
                      <a:satMod val="100000"/>
                    </a:schemeClr>
                  </a:contourClr>
                </a:sp3d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8800" b="1" i="1" cap="all" smtClean="0">
                          <a:ln/>
                          <a:solidFill>
                            <a:schemeClr val="accent1"/>
                          </a:solidFill>
                          <a:effectLst>
                            <a:outerShdw blurRad="19685" dist="12700" dir="5400000" algn="tl" rotWithShape="0">
                              <a:schemeClr val="accent1">
                                <a:satMod val="130000"/>
                                <a:alpha val="60000"/>
                              </a:schemeClr>
                            </a:outerShdw>
                            <a:reflection blurRad="10000" stA="55000" endPos="48000" dist="500" dir="5400000" sy="-100000" algn="bl" rotWithShape="0"/>
                          </a:effectLst>
                          <a:latin typeface="Cambria Math"/>
                          <a:ea typeface="Cambria Math"/>
                        </a:rPr>
                        <m:t>÷</m:t>
                      </m:r>
                    </m:oMath>
                  </m:oMathPara>
                </a14:m>
                <a:endParaRPr lang="en-US" sz="8800" b="1" cap="all" dirty="0">
                  <a:ln/>
                  <a:solidFill>
                    <a:schemeClr val="accent1"/>
                  </a:solidFill>
                  <a:effectLst>
                    <a:outerShdw blurRad="19685" dist="12700" dir="5400000" algn="tl" rotWithShape="0">
                      <a:schemeClr val="accent1">
                        <a:satMod val="130000"/>
                        <a:alpha val="60000"/>
                      </a:schemeClr>
                    </a:outerShdw>
                    <a:reflection blurRad="10000" stA="55000" endPos="48000" dist="500" dir="5400000" sy="-100000" algn="bl" rotWithShape="0"/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3636903"/>
                <a:ext cx="1282723" cy="1446550"/>
              </a:xfrm>
              <a:prstGeom prst="rect">
                <a:avLst/>
              </a:prstGeom>
              <a:blipFill rotWithShape="0">
                <a:blip r:embed="rId5" cstate="print"/>
                <a:stretch>
                  <a:fillRect b="-181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71946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Analyze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Examining parts to understand how they work together.</a:t>
            </a:r>
            <a:endParaRPr lang="en-US" dirty="0"/>
          </a:p>
        </p:txBody>
      </p:sp>
      <p:pic>
        <p:nvPicPr>
          <p:cNvPr id="1027" name="Picture 3" descr="C:\Users\Sandra\AppData\Local\Microsoft\Windows\Temporary Internet Files\Content.IE5\E0N8LD4O\MC900078753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3244" y="2057400"/>
            <a:ext cx="2957512" cy="31445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840561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O</a:t>
            </a:r>
            <a:r>
              <a:rPr lang="en-US" sz="2800" b="1" dirty="0" smtClean="0"/>
              <a:t>utside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outer side, part; exterior.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200400" y="2743200"/>
            <a:ext cx="2743200" cy="2209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Inside of the box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248400" y="3657600"/>
            <a:ext cx="1981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>
                <a:solidFill>
                  <a:srgbClr val="FF0000"/>
                </a:solidFill>
              </a:rPr>
              <a:t>Outside</a:t>
            </a:r>
            <a:r>
              <a:rPr lang="en-US" dirty="0" smtClean="0"/>
              <a:t> of the box 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P.M.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After noon; the time between noon and midnight.</a:t>
            </a:r>
            <a:endParaRPr lang="en-US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mtClean="0"/>
              <a:t>©Partners for Learning, Inc.</a:t>
            </a:r>
            <a:endParaRPr lang="en-US" dirty="0"/>
          </a:p>
        </p:txBody>
      </p:sp>
      <p:grpSp>
        <p:nvGrpSpPr>
          <p:cNvPr id="6145" name="Group 6144"/>
          <p:cNvGrpSpPr/>
          <p:nvPr/>
        </p:nvGrpSpPr>
        <p:grpSpPr>
          <a:xfrm>
            <a:off x="2514600" y="2026918"/>
            <a:ext cx="4332958" cy="3111641"/>
            <a:chOff x="2514600" y="2026918"/>
            <a:chExt cx="4332958" cy="3111641"/>
          </a:xfrm>
        </p:grpSpPr>
        <p:sp>
          <p:nvSpPr>
            <p:cNvPr id="16" name="TextBox 15"/>
            <p:cNvSpPr txBox="1"/>
            <p:nvPr/>
          </p:nvSpPr>
          <p:spPr>
            <a:xfrm>
              <a:off x="4201450" y="4861560"/>
              <a:ext cx="741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midnight</a:t>
              </a:r>
              <a:endParaRPr lang="en-US" sz="1200" dirty="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317763" y="2069961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noon</a:t>
              </a:r>
              <a:endParaRPr lang="en-US" sz="1200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46634" y="3396733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 am</a:t>
              </a:r>
              <a:endParaRPr lang="en-US" sz="1200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826858" y="3396734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 pm</a:t>
              </a:r>
              <a:endParaRPr lang="en-US" sz="1200" dirty="0"/>
            </a:p>
          </p:txBody>
        </p:sp>
        <p:sp>
          <p:nvSpPr>
            <p:cNvPr id="21" name="Sun 20"/>
            <p:cNvSpPr>
              <a:spLocks noChangeAspect="1"/>
            </p:cNvSpPr>
            <p:nvPr/>
          </p:nvSpPr>
          <p:spPr>
            <a:xfrm>
              <a:off x="5379720" y="2065018"/>
              <a:ext cx="640080" cy="64008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Sun 22"/>
            <p:cNvSpPr>
              <a:spLocks noChangeAspect="1"/>
            </p:cNvSpPr>
            <p:nvPr/>
          </p:nvSpPr>
          <p:spPr>
            <a:xfrm>
              <a:off x="3124200" y="2026918"/>
              <a:ext cx="640080" cy="64008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Moon 21"/>
            <p:cNvSpPr>
              <a:spLocks noChangeAspect="1"/>
            </p:cNvSpPr>
            <p:nvPr/>
          </p:nvSpPr>
          <p:spPr>
            <a:xfrm rot="19347149">
              <a:off x="3281870" y="4266656"/>
              <a:ext cx="320040" cy="640080"/>
            </a:xfrm>
            <a:prstGeom prst="moon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Moon 24"/>
            <p:cNvSpPr>
              <a:spLocks noChangeAspect="1"/>
            </p:cNvSpPr>
            <p:nvPr/>
          </p:nvSpPr>
          <p:spPr>
            <a:xfrm rot="2360621" flipH="1" flipV="1">
              <a:off x="5546349" y="4264346"/>
              <a:ext cx="320040" cy="640080"/>
            </a:xfrm>
            <a:prstGeom prst="moon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Curved Up Arrow 23"/>
            <p:cNvSpPr/>
            <p:nvPr/>
          </p:nvSpPr>
          <p:spPr>
            <a:xfrm rot="16200000">
              <a:off x="5742930" y="3353072"/>
              <a:ext cx="1752600" cy="456656"/>
            </a:xfrm>
            <a:prstGeom prst="curvedUpArrow">
              <a:avLst>
                <a:gd name="adj1" fmla="val 41771"/>
                <a:gd name="adj2" fmla="val 70350"/>
                <a:gd name="adj3" fmla="val 480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7" name="Curved Up Arrow 26"/>
            <p:cNvSpPr/>
            <p:nvPr/>
          </p:nvSpPr>
          <p:spPr>
            <a:xfrm rot="16200000" flipH="1" flipV="1">
              <a:off x="1866628" y="3353071"/>
              <a:ext cx="1752600" cy="456656"/>
            </a:xfrm>
            <a:prstGeom prst="curvedUpArrow">
              <a:avLst>
                <a:gd name="adj1" fmla="val 41771"/>
                <a:gd name="adj2" fmla="val 70350"/>
                <a:gd name="adj3" fmla="val 480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8" name="Chord 27"/>
            <p:cNvSpPr>
              <a:spLocks noChangeAspect="1"/>
            </p:cNvSpPr>
            <p:nvPr/>
          </p:nvSpPr>
          <p:spPr>
            <a:xfrm>
              <a:off x="3337560" y="2346960"/>
              <a:ext cx="2468880" cy="2468880"/>
            </a:xfrm>
            <a:prstGeom prst="chord">
              <a:avLst>
                <a:gd name="adj1" fmla="val 21589444"/>
                <a:gd name="adj2" fmla="val 10779791"/>
              </a:avLst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Chord 29"/>
            <p:cNvSpPr>
              <a:spLocks noChangeAspect="1"/>
            </p:cNvSpPr>
            <p:nvPr/>
          </p:nvSpPr>
          <p:spPr>
            <a:xfrm flipV="1">
              <a:off x="3337559" y="2346958"/>
              <a:ext cx="2468880" cy="2468880"/>
            </a:xfrm>
            <a:prstGeom prst="chord">
              <a:avLst>
                <a:gd name="adj1" fmla="val 21589444"/>
                <a:gd name="adj2" fmla="val 10779791"/>
              </a:avLst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Connector 30"/>
            <p:cNvCxnSpPr/>
            <p:nvPr/>
          </p:nvCxnSpPr>
          <p:spPr>
            <a:xfrm rot="5400000">
              <a:off x="3337580" y="3574141"/>
              <a:ext cx="2468853" cy="11047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44" name="TextBox 6143"/>
            <p:cNvSpPr txBox="1"/>
            <p:nvPr/>
          </p:nvSpPr>
          <p:spPr>
            <a:xfrm>
              <a:off x="4917810" y="3304400"/>
              <a:ext cx="631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A.M.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3663065" y="3258233"/>
              <a:ext cx="72295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P.M</a:t>
              </a:r>
              <a:r>
                <a:rPr lang="en-US" dirty="0" smtClean="0"/>
                <a:t>.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51710354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Partition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divide a whole into parts.</a:t>
            </a:r>
            <a:endParaRPr lang="en-US" dirty="0"/>
          </a:p>
        </p:txBody>
      </p:sp>
      <p:sp>
        <p:nvSpPr>
          <p:cNvPr id="5" name="Flowchart: Or 4"/>
          <p:cNvSpPr>
            <a:spLocks noChangeAspect="1"/>
          </p:cNvSpPr>
          <p:nvPr/>
        </p:nvSpPr>
        <p:spPr>
          <a:xfrm>
            <a:off x="3200400" y="1828800"/>
            <a:ext cx="2743200" cy="2743200"/>
          </a:xfrm>
          <a:prstGeom prst="flowChartOr">
            <a:avLst/>
          </a:prstGeom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353988" y="5022376"/>
            <a:ext cx="44360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circle is </a:t>
            </a:r>
            <a:r>
              <a:rPr lang="en-US" b="1" dirty="0" smtClean="0"/>
              <a:t>partitioned</a:t>
            </a:r>
            <a:r>
              <a:rPr lang="en-US" dirty="0" smtClean="0"/>
              <a:t> into four equal parts.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841633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P</a:t>
            </a:r>
            <a:r>
              <a:rPr lang="en-US" sz="2800" b="1" dirty="0" smtClean="0"/>
              <a:t>enny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coin with the value of 1 cent.</a:t>
            </a:r>
            <a:endParaRPr lang="en-US" dirty="0"/>
          </a:p>
        </p:txBody>
      </p:sp>
      <p:pic>
        <p:nvPicPr>
          <p:cNvPr id="227329" name="Picture 1" descr="http://4.bp.blogspot.com/-Vnry8SR0I0Y/TdsBDwkMOoI/AAAAAAAABHI/BycsOOUNYYU/s1600/USA-one-cent-97-b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2514600"/>
            <a:ext cx="4648200" cy="238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26613801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Pentagon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five-sided polygon.</a:t>
            </a:r>
            <a:endParaRPr lang="en-US" dirty="0"/>
          </a:p>
        </p:txBody>
      </p:sp>
      <p:sp>
        <p:nvSpPr>
          <p:cNvPr id="4" name="Regular Pentagon 3"/>
          <p:cNvSpPr/>
          <p:nvPr/>
        </p:nvSpPr>
        <p:spPr>
          <a:xfrm>
            <a:off x="3238500" y="2324100"/>
            <a:ext cx="2667000" cy="2209800"/>
          </a:xfrm>
          <a:prstGeom prst="pentag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58831448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Picture graph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graph that uses pictures or symbols to show numbers or quantities.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493376" y="1905000"/>
            <a:ext cx="6157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class of 30 second graders was asked about their favorite sports.  Their responses are represented by this </a:t>
            </a:r>
            <a:r>
              <a:rPr lang="en-US" b="1" dirty="0" smtClean="0"/>
              <a:t>picture graph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7170" name="Picture 2" descr="C:\Users\Sandra\AppData\Local\Microsoft\Windows\Temporary Internet Files\Content.IE5\V02BV8KE\MP900448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88" y="3831266"/>
            <a:ext cx="556615" cy="54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3" y="439275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7534" y="3312990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51" y="3404430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95164" y="2895600"/>
            <a:ext cx="963725" cy="369332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Baseball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940992" y="2895600"/>
            <a:ext cx="1136208" cy="369332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Basketball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459816" y="2895600"/>
            <a:ext cx="803425" cy="369332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Soccer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3402416" y="2895600"/>
            <a:ext cx="946156" cy="369332"/>
          </a:xfrm>
          <a:prstGeom prst="rect">
            <a:avLst/>
          </a:prstGeom>
          <a:solidFill>
            <a:schemeClr val="accent2">
              <a:lumMod val="50000"/>
              <a:alpha val="66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Football</a:t>
            </a:r>
            <a:endParaRPr lang="en-US" dirty="0"/>
          </a:p>
        </p:txBody>
      </p:sp>
      <p:pic>
        <p:nvPicPr>
          <p:cNvPr id="15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3" y="4879070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1" y="4879070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1" y="439275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59" y="4878843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59" y="439275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59" y="388983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1" y="388983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3" y="3889835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6959" y="3404430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0731" y="3404430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C:\Users\Sandra\AppData\Local\Microsoft\Windows\Temporary Internet Files\Content.IE5\PD6NN1HY\MP900384687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503" y="3404430"/>
            <a:ext cx="463828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5" y="388983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2985" y="447134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94" y="328262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5494" y="3889835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" descr="C:\Users\Sandra\AppData\Local\Microsoft\Windows\Temporary Internet Files\Content.IE5\S4OVLHI9\MC900441788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614" y="4471346"/>
            <a:ext cx="640080" cy="6400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8496" y="3374066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2" y="388983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7603" y="439275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450" y="388983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43" y="439275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90" y="439275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4190" y="3889835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6" descr="C:\Users\Sandra\AppData\Local\Microsoft\Windows\Temporary Internet Files\Content.IE5\S4OVLHI9\MP900305807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2838" y="3408186"/>
            <a:ext cx="472153" cy="4572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2" descr="C:\Users\Sandra\AppData\Local\Microsoft\Windows\Temporary Internet Files\Content.IE5\V02BV8KE\MP900448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787" y="4347035"/>
            <a:ext cx="556615" cy="54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" descr="C:\Users\Sandra\AppData\Local\Microsoft\Windows\Temporary Internet Files\Content.IE5\V02BV8KE\MP9004485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037" y="3329257"/>
            <a:ext cx="556615" cy="5486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5743952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Place value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7672" y="5644634"/>
            <a:ext cx="64091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The value of a digit in a number, based on the location of the digit.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0027" y="1828800"/>
            <a:ext cx="7135287" cy="2949827"/>
            <a:chOff x="1000027" y="2201351"/>
            <a:chExt cx="7135287" cy="2949827"/>
          </a:xfrm>
        </p:grpSpPr>
        <p:grpSp>
          <p:nvGrpSpPr>
            <p:cNvPr id="22" name="Group 21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2717630" y="361572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Thousands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3682485" y="3520059"/>
                <a:ext cx="10507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Hundreds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143672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Tens</a:t>
                </a:r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703177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Ones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110100151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Pound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standard imperial unit for measuring weight, equal to 16 oz.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057400"/>
            <a:ext cx="3340100" cy="3340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9600" y="1701800"/>
            <a:ext cx="50810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scale tells someone how many pounds they weigh.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49755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Quadrilateral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69900" y="5644634"/>
            <a:ext cx="22447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four-sided polygon. </a:t>
            </a:r>
          </a:p>
        </p:txBody>
      </p:sp>
      <p:sp>
        <p:nvSpPr>
          <p:cNvPr id="10" name="Trapezoid 9"/>
          <p:cNvSpPr/>
          <p:nvPr/>
        </p:nvSpPr>
        <p:spPr>
          <a:xfrm>
            <a:off x="1295400" y="3534201"/>
            <a:ext cx="2819400" cy="13716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5638800" y="2269220"/>
            <a:ext cx="1828800" cy="148590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Parallelogram 11"/>
          <p:cNvSpPr/>
          <p:nvPr/>
        </p:nvSpPr>
        <p:spPr>
          <a:xfrm>
            <a:off x="4876800" y="4249572"/>
            <a:ext cx="2244226" cy="914400"/>
          </a:xfrm>
          <a:prstGeom prst="parallelogram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77532" y="2289692"/>
            <a:ext cx="441915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/>
              </a:rPr>
              <a:t>quadrilateral shapes</a:t>
            </a:r>
            <a:endParaRPr lang="en-US" sz="32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73586883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Quart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standard imperial unit for measuring liquid capacity; equal to 32 fluid ounces, 2 pints or 4 cups.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225" y="1945290"/>
            <a:ext cx="5086350" cy="3272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5" name="Straight Arrow Connector 14"/>
          <p:cNvCxnSpPr/>
          <p:nvPr/>
        </p:nvCxnSpPr>
        <p:spPr>
          <a:xfrm flipH="1">
            <a:off x="4953000" y="1945290"/>
            <a:ext cx="914400" cy="649890"/>
          </a:xfrm>
          <a:prstGeom prst="straightConnector1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  <a:tailEnd type="arrow"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5519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Angle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figure formed by two rays with the same endpoint (vertex).</a:t>
            </a:r>
            <a:endParaRPr lang="en-US" dirty="0"/>
          </a:p>
        </p:txBody>
      </p:sp>
      <p:sp>
        <p:nvSpPr>
          <p:cNvPr id="6" name="Left-Up Arrow 5"/>
          <p:cNvSpPr/>
          <p:nvPr/>
        </p:nvSpPr>
        <p:spPr>
          <a:xfrm>
            <a:off x="3238500" y="2286030"/>
            <a:ext cx="2667000" cy="2444234"/>
          </a:xfrm>
          <a:prstGeom prst="leftUpArrow">
            <a:avLst>
              <a:gd name="adj1" fmla="val 2343"/>
              <a:gd name="adj2" fmla="val 7986"/>
              <a:gd name="adj3" fmla="val 160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Arc 6"/>
          <p:cNvSpPr/>
          <p:nvPr/>
        </p:nvSpPr>
        <p:spPr>
          <a:xfrm rot="16834906">
            <a:off x="5031139" y="4114815"/>
            <a:ext cx="914400" cy="914400"/>
          </a:xfrm>
          <a:prstGeom prst="arc">
            <a:avLst>
              <a:gd name="adj1" fmla="val 16200000"/>
              <a:gd name="adj2" fmla="val 810808"/>
            </a:avLst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114800" y="3276630"/>
            <a:ext cx="1066800" cy="763952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99726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Quarter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69900" y="5682734"/>
            <a:ext cx="3093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coin with a value of 25 cents.</a:t>
            </a:r>
            <a:endParaRPr lang="en-US" dirty="0"/>
          </a:p>
        </p:txBody>
      </p:sp>
      <p:pic>
        <p:nvPicPr>
          <p:cNvPr id="9" name="Picture 2" descr="http://thesurrealpoet.files.wordpress.com/2010/09/1932-d-washington-quar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8640" y="2526069"/>
            <a:ext cx="4226719" cy="21106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75957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Quarter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One of four equal parts.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5" name="Flowchart: Or 4"/>
          <p:cNvSpPr>
            <a:spLocks noChangeAspect="1"/>
          </p:cNvSpPr>
          <p:nvPr/>
        </p:nvSpPr>
        <p:spPr>
          <a:xfrm>
            <a:off x="3108960" y="2133600"/>
            <a:ext cx="2926080" cy="2926080"/>
          </a:xfrm>
          <a:prstGeom prst="flowChartOr">
            <a:avLst/>
          </a:prstGeom>
          <a:solidFill>
            <a:schemeClr val="accent1">
              <a:alpha val="5000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4953000" y="3733800"/>
                <a:ext cx="465191" cy="8989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2800" dirty="0"/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3000" y="3733800"/>
                <a:ext cx="465191" cy="898964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242166600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128609" y="987995"/>
            <a:ext cx="886781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Rate</a:t>
            </a:r>
          </a:p>
        </p:txBody>
      </p:sp>
      <p:sp>
        <p:nvSpPr>
          <p:cNvPr id="8" name="Rectangle 7"/>
          <p:cNvSpPr/>
          <p:nvPr/>
        </p:nvSpPr>
        <p:spPr>
          <a:xfrm>
            <a:off x="467436" y="5644634"/>
            <a:ext cx="64677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ratio that compares two quantities measured in different units.</a:t>
            </a:r>
            <a:endParaRPr lang="en-US" dirty="0"/>
          </a:p>
        </p:txBody>
      </p:sp>
      <p:pic>
        <p:nvPicPr>
          <p:cNvPr id="47106" name="Picture 2" descr="http://www-personal.umich.edu/~zaquil/images/hotel_1%20clipart%20-%20hotel_1%20clip%20art_files/hotel_1%20clipart%20-%20hotel_1%20clip%20art_files/hotel_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93832" y="1828800"/>
            <a:ext cx="2556336" cy="2514600"/>
          </a:xfrm>
          <a:prstGeom prst="rect">
            <a:avLst/>
          </a:prstGeom>
          <a:noFill/>
        </p:spPr>
      </p:pic>
      <p:graphicFrame>
        <p:nvGraphicFramePr>
          <p:cNvPr id="11" name="Table 10"/>
          <p:cNvGraphicFramePr>
            <a:graphicFrameLocks noGrp="1"/>
          </p:cNvGraphicFramePr>
          <p:nvPr/>
        </p:nvGraphicFramePr>
        <p:xfrm>
          <a:off x="1524000" y="4495800"/>
          <a:ext cx="6096000" cy="7416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  <a:gridCol w="7620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Days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Cost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$350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2906205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R</a:t>
            </a:r>
            <a:r>
              <a:rPr lang="en-US" sz="2800" b="1" u="sng" dirty="0" smtClean="0">
                <a:solidFill>
                  <a:srgbClr val="0070C0"/>
                </a:solidFill>
              </a:rPr>
              <a:t>ectangle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400300" y="2476500"/>
            <a:ext cx="4343400" cy="2133600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6725" y="5682734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parallelogram with four right-angles.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33037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Regroup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The process used to assist when trading or carrying in addition and subtraction.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95400" y="2360474"/>
            <a:ext cx="1612942" cy="1938992"/>
            <a:chOff x="3765529" y="2286000"/>
            <a:chExt cx="1612942" cy="1938992"/>
          </a:xfrm>
        </p:grpSpPr>
        <p:sp>
          <p:nvSpPr>
            <p:cNvPr id="7" name="TextBox 6"/>
            <p:cNvSpPr txBox="1"/>
            <p:nvPr/>
          </p:nvSpPr>
          <p:spPr>
            <a:xfrm>
              <a:off x="3765529" y="2286000"/>
              <a:ext cx="1612942" cy="193899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6000" dirty="0" smtClean="0">
                  <a:latin typeface="Cambria Math" pitchFamily="18" charset="0"/>
                  <a:ea typeface="Cambria Math" pitchFamily="18" charset="0"/>
                </a:rPr>
                <a:t>27</a:t>
              </a:r>
            </a:p>
            <a:p>
              <a:pPr algn="r"/>
              <a:r>
                <a:rPr lang="en-US" sz="6000" u="sng" dirty="0" smtClean="0">
                  <a:latin typeface="Cambria Math" pitchFamily="18" charset="0"/>
                  <a:ea typeface="Cambria Math" pitchFamily="18" charset="0"/>
                </a:rPr>
                <a:t>+45</a:t>
              </a:r>
              <a:endParaRPr lang="en-US" sz="6000" u="sng" dirty="0">
                <a:latin typeface="Cambria Math" pitchFamily="18" charset="0"/>
                <a:ea typeface="Cambria Math" pitchFamily="18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4876800" y="2362200"/>
              <a:ext cx="381000" cy="1676400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495800" y="2362200"/>
              <a:ext cx="381000" cy="16764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3962401" y="2201009"/>
                <a:ext cx="4419600" cy="25853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First, add the ones column.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7+5=12</m:t>
                      </m:r>
                    </m:oMath>
                  </m:oMathPara>
                </a14:m>
                <a:endParaRPr lang="en-US" b="0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Next we put the 2, under the line in the ones column, and regroup, by carrying the one to the top of the tens column.</a:t>
                </a:r>
              </a:p>
              <a:p>
                <a:endParaRPr lang="en-US" dirty="0"/>
              </a:p>
              <a:p>
                <a:r>
                  <a:rPr lang="en-US" dirty="0" smtClean="0"/>
                  <a:t>Finally, we add the tens column.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1+2+4=7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2401" y="2201009"/>
                <a:ext cx="4419600" cy="2585323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1103" t="-1179" r="-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2597171" y="1870603"/>
            <a:ext cx="6335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ones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42759" y="1728005"/>
            <a:ext cx="58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54829" y="2782898"/>
            <a:ext cx="368258" cy="265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2787671" y="3396918"/>
            <a:ext cx="368258" cy="26510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226804" y="298248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12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901495" y="4113074"/>
            <a:ext cx="103746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latin typeface="Cambria Math" pitchFamily="18" charset="0"/>
                <a:ea typeface="Cambria Math" pitchFamily="18" charset="0"/>
              </a:rPr>
              <a:t>72</a:t>
            </a:r>
            <a:endParaRPr lang="en-US" sz="60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912336" y="1945498"/>
            <a:ext cx="3834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Cambria Math" pitchFamily="18" charset="0"/>
                <a:ea typeface="Cambria Math" pitchFamily="18" charset="0"/>
              </a:rPr>
              <a:t>1</a:t>
            </a:r>
            <a:endParaRPr lang="en-US" sz="2800" dirty="0">
              <a:latin typeface="Cambria Math" pitchFamily="18" charset="0"/>
              <a:ea typeface="Cambria Math" pitchFamily="18" charset="0"/>
            </a:endParaRPr>
          </a:p>
        </p:txBody>
      </p:sp>
      <p:cxnSp>
        <p:nvCxnSpPr>
          <p:cNvPr id="23" name="Straight Connector 22"/>
          <p:cNvCxnSpPr>
            <a:stCxn id="14" idx="2"/>
          </p:cNvCxnSpPr>
          <p:nvPr/>
        </p:nvCxnSpPr>
        <p:spPr>
          <a:xfrm flipH="1">
            <a:off x="2216171" y="2097337"/>
            <a:ext cx="119649" cy="219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2567477" y="2207108"/>
            <a:ext cx="119649" cy="21954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548637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598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R</a:t>
            </a:r>
            <a:r>
              <a:rPr lang="en-US" sz="2800" b="1" dirty="0" smtClean="0"/>
              <a:t>epresent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present clearly, describe, show.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3094" y="4495799"/>
            <a:ext cx="675781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 percent </a:t>
            </a:r>
            <a:r>
              <a:rPr lang="en-US" sz="2800" dirty="0" smtClean="0"/>
              <a:t>sign </a:t>
            </a:r>
            <a:r>
              <a:rPr lang="en-US" sz="2800" b="1" u="sng" dirty="0">
                <a:solidFill>
                  <a:srgbClr val="C00000"/>
                </a:solidFill>
              </a:rPr>
              <a:t>represents</a:t>
            </a:r>
            <a:r>
              <a:rPr lang="en-US" sz="2800" dirty="0"/>
              <a:t> a part of a whole.</a:t>
            </a:r>
          </a:p>
          <a:p>
            <a:endParaRPr lang="en-US" sz="2800" dirty="0"/>
          </a:p>
        </p:txBody>
      </p:sp>
      <p:sp>
        <p:nvSpPr>
          <p:cNvPr id="12" name="Rectangle 11"/>
          <p:cNvSpPr/>
          <p:nvPr/>
        </p:nvSpPr>
        <p:spPr>
          <a:xfrm>
            <a:off x="4114800" y="1981200"/>
            <a:ext cx="914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$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227193" y="3606647"/>
            <a:ext cx="6896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%</a:t>
            </a:r>
            <a:endParaRPr lang="en-US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14398" y="290453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A dollar sign </a:t>
            </a:r>
            <a:r>
              <a:rPr lang="en-US" sz="2800" b="1" u="sng" dirty="0" smtClean="0">
                <a:solidFill>
                  <a:srgbClr val="C00000"/>
                </a:solidFill>
              </a:rPr>
              <a:t>represents</a:t>
            </a:r>
            <a:r>
              <a:rPr lang="en-US" sz="2800" dirty="0" smtClean="0"/>
              <a:t> money.  </a:t>
            </a:r>
          </a:p>
        </p:txBody>
      </p:sp>
    </p:spTree>
    <p:extLst>
      <p:ext uri="{BB962C8B-B14F-4D97-AF65-F5344CB8AC3E}">
        <p14:creationId xmlns="" xmlns:p14="http://schemas.microsoft.com/office/powerpoint/2010/main" val="3992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Rotation/Turn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sz="1750" dirty="0" smtClean="0"/>
              <a:t>A circular movement around a fixed point.</a:t>
            </a:r>
            <a:endParaRPr lang="en-US" sz="1750" dirty="0"/>
          </a:p>
        </p:txBody>
      </p:sp>
      <p:sp>
        <p:nvSpPr>
          <p:cNvPr id="7" name="Right Triangle 6"/>
          <p:cNvSpPr/>
          <p:nvPr/>
        </p:nvSpPr>
        <p:spPr>
          <a:xfrm>
            <a:off x="3657600" y="2286000"/>
            <a:ext cx="1981200" cy="1981200"/>
          </a:xfrm>
          <a:prstGeom prst="rt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ight Triangle 7"/>
          <p:cNvSpPr/>
          <p:nvPr/>
        </p:nvSpPr>
        <p:spPr>
          <a:xfrm rot="8092811">
            <a:off x="3657600" y="2286000"/>
            <a:ext cx="1981200" cy="1981200"/>
          </a:xfrm>
          <a:prstGeom prst="rtTriangle">
            <a:avLst/>
          </a:prstGeom>
          <a:solidFill>
            <a:schemeClr val="bg1">
              <a:lumMod val="75000"/>
              <a:alpha val="4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>
            <a:spLocks noChangeAspect="1"/>
          </p:cNvSpPr>
          <p:nvPr/>
        </p:nvSpPr>
        <p:spPr>
          <a:xfrm>
            <a:off x="4602480" y="3230880"/>
            <a:ext cx="91440" cy="9144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1658221" y="4920734"/>
                <a:ext cx="590597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The light blue triangle represents a clockwise </a:t>
                </a:r>
                <a:r>
                  <a:rPr lang="en-US" b="1" dirty="0" smtClean="0"/>
                  <a:t>rotation</a:t>
                </a:r>
                <a:r>
                  <a:rPr lang="en-US" dirty="0" smtClean="0"/>
                  <a:t> of 90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/>
                        <a:ea typeface="Cambria Math"/>
                      </a:rPr>
                      <m:t>°</m:t>
                    </m:r>
                  </m:oMath>
                </a14:m>
                <a:r>
                  <a:rPr lang="en-US" dirty="0" smtClean="0"/>
                  <a:t>.</a:t>
                </a:r>
                <a:endParaRPr lang="en-US" dirty="0"/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221" y="4920734"/>
                <a:ext cx="5905976" cy="369332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l="-826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15663779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Round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approximate a number to a specified place value.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1221185" y="2065277"/>
                <a:ext cx="261424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m:t>𝝅</m:t>
                      </m:r>
                      <m:r>
                        <a:rPr lang="en-US" sz="24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m:t>=</m:t>
                      </m:r>
                      <m:r>
                        <m:rPr>
                          <m:nor/>
                        </m:rPr>
                        <a:rPr lang="en-US" sz="2400" b="1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m:t>3.1415926</m:t>
                      </m:r>
                      <m:r>
                        <m:rPr>
                          <m:nor/>
                        </m:rPr>
                        <a:rPr lang="en-US" sz="2400" b="1" i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itchFamily="18" charset="0"/>
                          <a:ea typeface="Cambria Math" pitchFamily="18" charset="0"/>
                        </a:rPr>
                        <m:t>5...</m:t>
                      </m:r>
                    </m:oMath>
                  </m:oMathPara>
                </a14:m>
                <a:endParaRPr lang="en-US" sz="36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 Math" pitchFamily="18" charset="0"/>
                  <a:ea typeface="Cambria Math" pitchFamily="18" charset="0"/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1185" y="2065277"/>
                <a:ext cx="2614242" cy="461665"/>
              </a:xfrm>
              <a:prstGeom prst="rect">
                <a:avLst/>
              </a:prstGeom>
              <a:blipFill rotWithShape="1">
                <a:blip r:embed="rId2" cstate="print"/>
                <a:stretch>
                  <a:fillRect r="-466"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1926436" y="3161759"/>
                <a:ext cx="52911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 smtClean="0"/>
                  <a:t>Round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mbria Math"/>
                        <a:ea typeface="Cambria Math"/>
                      </a:rPr>
                      <m:t>𝝅</m:t>
                    </m:r>
                  </m:oMath>
                </a14:m>
                <a:r>
                  <a:rPr lang="en-US" sz="2800" dirty="0" smtClean="0"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rPr>
                  <a:t> </a:t>
                </a:r>
                <a:r>
                  <a:rPr lang="en-US" sz="2800" dirty="0" smtClean="0"/>
                  <a:t>to the nearest hundredth.</a:t>
                </a:r>
                <a:endParaRPr lang="en-US" sz="2800" dirty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6436" y="3161759"/>
                <a:ext cx="5291128" cy="52322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2304" t="-10588" r="-1382" b="-341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3943463" y="4315866"/>
                <a:ext cx="140987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40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.</m:t>
                      </m:r>
                      <m:r>
                        <a:rPr lang="en-US" sz="4000" b="1" i="1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𝟏𝟒</m:t>
                      </m:r>
                    </m:oMath>
                  </m:oMathPara>
                </a14:m>
                <a:endParaRPr lang="en-US" sz="4000" b="1" dirty="0"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43463" y="4315866"/>
                <a:ext cx="1409873" cy="707886"/>
              </a:xfrm>
              <a:prstGeom prst="rect">
                <a:avLst/>
              </a:prstGeom>
              <a:blipFill rotWithShape="1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1952136" y="2649771"/>
            <a:ext cx="10334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hundredths</a:t>
            </a:r>
            <a:endParaRPr lang="en-US" sz="1400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2468880" y="2526942"/>
            <a:ext cx="0" cy="15239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32393907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Row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 arrangement of figures, side by side.</a:t>
            </a:r>
            <a:endParaRPr lang="en-US" dirty="0"/>
          </a:p>
        </p:txBody>
      </p:sp>
      <p:pic>
        <p:nvPicPr>
          <p:cNvPr id="8" name="Picture 2" descr="https://encrypted-tbn1.gstatic.com/images?q=tbn:ANd9GcQZ302m4wLA633S35V9dAFFsRE1DfFjVGi-wDIzppvbx2MzphKV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828800"/>
            <a:ext cx="3667125" cy="3415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 rot="16200000">
            <a:off x="4359774" y="2329933"/>
            <a:ext cx="304800" cy="3034305"/>
          </a:xfrm>
          <a:prstGeom prst="rect">
            <a:avLst/>
          </a:prstGeom>
          <a:solidFill>
            <a:schemeClr val="accent1">
              <a:alpha val="0"/>
            </a:schemeClr>
          </a:solidFill>
          <a:ln w="508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447883" y="3662420"/>
            <a:ext cx="547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row</a:t>
            </a:r>
            <a:endParaRPr lang="en-US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39010353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Ruler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tool used to measure distances or to make straight lines.</a:t>
            </a:r>
            <a:endParaRPr lang="en-US" dirty="0"/>
          </a:p>
        </p:txBody>
      </p:sp>
      <p:pic>
        <p:nvPicPr>
          <p:cNvPr id="2050" name="Picture 2" descr="C:\Users\Sandra\AppData\Local\Microsoft\Windows\Temporary Internet Files\Content.IE5\C8BL4U4X\MC9000150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064165"/>
            <a:ext cx="8077200" cy="72966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77591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Area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amount of surface inside a closed shape.  Measured in square units.</a:t>
            </a:r>
            <a:endParaRPr 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1445467" y="2251014"/>
            <a:ext cx="6253066" cy="2514600"/>
            <a:chOff x="1905000" y="2133600"/>
            <a:chExt cx="6253066" cy="2514600"/>
          </a:xfrm>
        </p:grpSpPr>
        <p:sp>
          <p:nvSpPr>
            <p:cNvPr id="5" name="Rectangle 4"/>
            <p:cNvSpPr/>
            <p:nvPr/>
          </p:nvSpPr>
          <p:spPr>
            <a:xfrm>
              <a:off x="1905000" y="2590800"/>
              <a:ext cx="3048000" cy="20574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86974" y="2133600"/>
              <a:ext cx="2840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x</a:t>
              </a:r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070764" y="3434834"/>
              <a:ext cx="28886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y</a:t>
              </a:r>
              <a:endParaRPr lang="en-US" dirty="0"/>
            </a:p>
          </p:txBody>
        </p:sp>
        <mc:AlternateContent xmlns:mc="http://schemas.openxmlformats.org/markup-compatibility/2006">
          <mc:Choice xmlns="" xmlns:a14="http://schemas.microsoft.com/office/drawing/2010/main" Requires="a14">
            <p:sp>
              <p:nvSpPr>
                <p:cNvPr id="8" name="TextBox 7"/>
                <p:cNvSpPr txBox="1"/>
                <p:nvPr/>
              </p:nvSpPr>
              <p:spPr>
                <a:xfrm>
                  <a:off x="5791200" y="3357890"/>
                  <a:ext cx="236686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/>
                          </a:rPr>
                          <m:t>𝑎𝑟𝑒𝑎</m:t>
                        </m:r>
                        <m:r>
                          <a:rPr lang="en-US" sz="2800" b="0" i="0" smtClean="0">
                            <a:latin typeface="Cambria Math"/>
                          </a:rPr>
                          <m:t>=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/>
                          </a:rPr>
                          <m:t>x</m:t>
                        </m:r>
                        <m:r>
                          <a:rPr lang="en-US" sz="2800" b="0" i="0" smtClean="0">
                            <a:latin typeface="Cambria Math"/>
                          </a:rPr>
                          <m:t> 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𝑦</m:t>
                        </m:r>
                      </m:oMath>
                    </m:oMathPara>
                  </a14:m>
                  <a:endParaRPr lang="en-US" sz="2800" b="0" dirty="0" smtClean="0"/>
                </a:p>
              </p:txBody>
            </p:sp>
          </mc:Choice>
          <mc:Fallback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1200" y="3357890"/>
                  <a:ext cx="2366866" cy="523220"/>
                </a:xfrm>
                <a:prstGeom prst="rect">
                  <a:avLst/>
                </a:prstGeom>
                <a:blipFill rotWithShape="1">
                  <a:blip r:embed="rId2" cstate="print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="" xmlns:p14="http://schemas.microsoft.com/office/powerpoint/2010/main" val="2913209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96805" y="987995"/>
            <a:ext cx="95038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Scale</a:t>
            </a:r>
            <a:endParaRPr lang="en-US" sz="2900" b="1" u="sng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44634"/>
            <a:ext cx="70853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Sequenced marks, usually at regular intervals or representing equal </a:t>
            </a:r>
            <a:r>
              <a:rPr lang="en-US" dirty="0" smtClean="0"/>
              <a:t>steps. </a:t>
            </a:r>
            <a:endParaRPr lang="en-US" dirty="0"/>
          </a:p>
        </p:txBody>
      </p:sp>
      <p:pic>
        <p:nvPicPr>
          <p:cNvPr id="10242" name="Picture 2" descr="C:\Users\Owner\AppData\Local\Microsoft\Windows\Temporary Internet Files\Content.IE5\9971HXAX\MC90001507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247302"/>
            <a:ext cx="6553200" cy="59199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47900" y="4137768"/>
            <a:ext cx="464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measurements on a ruler are a </a:t>
            </a:r>
            <a:r>
              <a:rPr lang="en-US" b="1" dirty="0" smtClean="0"/>
              <a:t>scale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199772720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dirty="0" smtClean="0"/>
              <a:t>Second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</p:spPr>
        <p:txBody>
          <a:bodyPr/>
          <a:lstStyle/>
          <a:p>
            <a:r>
              <a:rPr lang="en-US" smtClean="0"/>
              <a:t>The basic unit of time.  There are 60 seconds in 1 minute, and 3600 seconds in an hour.</a:t>
            </a:r>
            <a:endParaRPr lang="en-US" dirty="0"/>
          </a:p>
        </p:txBody>
      </p:sp>
      <p:pic>
        <p:nvPicPr>
          <p:cNvPr id="7" name="Picture 2" descr="C:\Users\Sandra\AppData\Local\Microsoft\Windows\Temporary Internet Files\Content.IE5\V02BV8KE\MP900387951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066" y="1752600"/>
            <a:ext cx="4311867" cy="3075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088017" y="5073134"/>
            <a:ext cx="49679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stopwatch can measure to a fraction of a </a:t>
            </a:r>
            <a:r>
              <a:rPr lang="en-US" b="1" dirty="0" smtClean="0"/>
              <a:t>second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919258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838200"/>
            <a:ext cx="8229600" cy="838200"/>
          </a:xfrm>
        </p:spPr>
        <p:txBody>
          <a:bodyPr/>
          <a:lstStyle/>
          <a:p>
            <a:r>
              <a:rPr lang="en-US" smtClean="0"/>
              <a:t>Sentence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457200" y="5486400"/>
            <a:ext cx="8229600" cy="762000"/>
          </a:xfrm>
        </p:spPr>
        <p:txBody>
          <a:bodyPr/>
          <a:lstStyle/>
          <a:p>
            <a:r>
              <a:rPr lang="en-US" smtClean="0"/>
              <a:t>A statement or question made with a group of words including a subject, verb and object.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21096" y="3244334"/>
            <a:ext cx="590180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rgbClr val="0070C0"/>
                </a:solidFill>
                <a:latin typeface="Cambria Math" pitchFamily="18" charset="0"/>
                <a:ea typeface="Cambria Math" pitchFamily="18" charset="0"/>
              </a:rPr>
              <a:t>Johnny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sz="3200" b="1" dirty="0" smtClean="0">
                <a:solidFill>
                  <a:srgbClr val="C00000"/>
                </a:solidFill>
                <a:latin typeface="Cambria Math" pitchFamily="18" charset="0"/>
                <a:ea typeface="Cambria Math" pitchFamily="18" charset="0"/>
              </a:rPr>
              <a:t>got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 an A on </a:t>
            </a:r>
            <a:r>
              <a:rPr lang="en-US" sz="3200" b="1" dirty="0" smtClean="0">
                <a:solidFill>
                  <a:srgbClr val="7030A0"/>
                </a:solidFill>
                <a:latin typeface="Cambria Math" pitchFamily="18" charset="0"/>
                <a:ea typeface="Cambria Math" pitchFamily="18" charset="0"/>
              </a:rPr>
              <a:t>his math test</a:t>
            </a:r>
            <a:r>
              <a:rPr lang="en-US" sz="3200" dirty="0" smtClean="0">
                <a:latin typeface="Cambria Math" pitchFamily="18" charset="0"/>
                <a:ea typeface="Cambria Math" pitchFamily="18" charset="0"/>
              </a:rPr>
              <a:t>.</a:t>
            </a:r>
            <a:endParaRPr lang="en-US" sz="320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90600" y="2875002"/>
            <a:ext cx="8627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subject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971800" y="4038600"/>
            <a:ext cx="60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verb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319115" y="2555838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object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273806" y="3829109"/>
            <a:ext cx="0" cy="2094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endCxn id="7" idx="2"/>
          </p:cNvCxnSpPr>
          <p:nvPr/>
        </p:nvCxnSpPr>
        <p:spPr>
          <a:xfrm flipV="1">
            <a:off x="6705599" y="2925170"/>
            <a:ext cx="1" cy="31916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1219200" y="3244334"/>
            <a:ext cx="401896" cy="2923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801014773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/>
              <a:t>A set of numbers or objects arranged according to a specific rule or pattern.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832686"/>
            <a:ext cx="6724650" cy="321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Rectangle 8"/>
          <p:cNvSpPr/>
          <p:nvPr/>
        </p:nvSpPr>
        <p:spPr>
          <a:xfrm>
            <a:off x="1226735" y="3962400"/>
            <a:ext cx="5402665" cy="108338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130276" y="4298708"/>
            <a:ext cx="688344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Use the rule “add two” to find the next number in the </a:t>
            </a:r>
            <a:r>
              <a:rPr lang="en-US" sz="2000" b="1" dirty="0" smtClean="0"/>
              <a:t>sequence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919334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Set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collection of unique “things” (objects, numbers, etc.).  Each member is called an element of the set.</a:t>
            </a:r>
            <a:endParaRPr lang="en-US" dirty="0"/>
          </a:p>
        </p:txBody>
      </p:sp>
      <p:pic>
        <p:nvPicPr>
          <p:cNvPr id="11266" name="Picture 2" descr="C:\Users\Sandra\AppData\Local\Microsoft\Windows\Temporary Internet Files\Content.IE5\S4OVLHI9\MC9004403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90" y="2572632"/>
            <a:ext cx="2598819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Sandra\AppData\Local\Microsoft\Windows\Temporary Internet Files\Content.IE5\E0N8LD4O\MC90044034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5" y="1828829"/>
            <a:ext cx="282157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Users\Sandra\AppData\Local\Microsoft\Windows\Temporary Internet Files\Content.IE5\OM50C0B0\MC9004403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68" y="3642360"/>
            <a:ext cx="2790435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9" name="Picture 5" descr="C:\Users\Sandra\AppData\Local\Microsoft\Windows\Temporary Internet Files\Content.IE5\8134USK8\MC9004403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49" y="1828829"/>
            <a:ext cx="235131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C:\Users\Sandra\AppData\Local\Microsoft\Windows\Temporary Internet Files\Content.IE5\S4OVLHI9\MC90044034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3019" y="3733800"/>
            <a:ext cx="2633471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593361" y="4648200"/>
            <a:ext cx="19709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 </a:t>
            </a:r>
            <a:r>
              <a:rPr lang="en-US" b="1" dirty="0" smtClean="0"/>
              <a:t>set</a:t>
            </a:r>
            <a:r>
              <a:rPr lang="en-US" dirty="0" smtClean="0"/>
              <a:t> of classic cars</a:t>
            </a:r>
            <a:endParaRPr lang="en-US" dirty="0"/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08370955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Seventh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One of seven equal parts.</a:t>
            </a:r>
            <a:endParaRPr lang="en-US" dirty="0"/>
          </a:p>
        </p:txBody>
      </p:sp>
      <p:grpSp>
        <p:nvGrpSpPr>
          <p:cNvPr id="60" name="Group 59"/>
          <p:cNvGrpSpPr>
            <a:grpSpLocks noChangeAspect="1"/>
          </p:cNvGrpSpPr>
          <p:nvPr/>
        </p:nvGrpSpPr>
        <p:grpSpPr>
          <a:xfrm>
            <a:off x="3246120" y="2285986"/>
            <a:ext cx="2651760" cy="2651760"/>
            <a:chOff x="3657595" y="2514600"/>
            <a:chExt cx="1828810" cy="1828810"/>
          </a:xfrm>
        </p:grpSpPr>
        <p:sp>
          <p:nvSpPr>
            <p:cNvPr id="4" name="Heptagon 3"/>
            <p:cNvSpPr>
              <a:spLocks noChangeAspect="1"/>
            </p:cNvSpPr>
            <p:nvPr/>
          </p:nvSpPr>
          <p:spPr>
            <a:xfrm>
              <a:off x="3657600" y="2514600"/>
              <a:ext cx="1828800" cy="1828800"/>
            </a:xfrm>
            <a:prstGeom prst="heptago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9" name="Straight Connector 18"/>
            <p:cNvCxnSpPr>
              <a:stCxn id="4" idx="0"/>
            </p:cNvCxnSpPr>
            <p:nvPr/>
          </p:nvCxnSpPr>
          <p:spPr>
            <a:xfrm flipH="1">
              <a:off x="4572000" y="2876818"/>
              <a:ext cx="733293" cy="5521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4" idx="1"/>
            </p:cNvCxnSpPr>
            <p:nvPr/>
          </p:nvCxnSpPr>
          <p:spPr>
            <a:xfrm flipH="1" flipV="1">
              <a:off x="4572000" y="3429000"/>
              <a:ext cx="914405" cy="261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>
              <a:stCxn id="4" idx="2"/>
            </p:cNvCxnSpPr>
            <p:nvPr/>
          </p:nvCxnSpPr>
          <p:spPr>
            <a:xfrm flipH="1" flipV="1">
              <a:off x="4568716" y="3429000"/>
              <a:ext cx="410228" cy="91441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>
              <a:endCxn id="4" idx="3"/>
            </p:cNvCxnSpPr>
            <p:nvPr/>
          </p:nvCxnSpPr>
          <p:spPr>
            <a:xfrm flipH="1">
              <a:off x="4165056" y="3429000"/>
              <a:ext cx="400377" cy="91441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>
              <a:endCxn id="4" idx="4"/>
            </p:cNvCxnSpPr>
            <p:nvPr/>
          </p:nvCxnSpPr>
          <p:spPr>
            <a:xfrm flipH="1">
              <a:off x="3657595" y="3429000"/>
              <a:ext cx="907838" cy="261713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4" idx="6"/>
            </p:cNvCxnSpPr>
            <p:nvPr/>
          </p:nvCxnSpPr>
          <p:spPr>
            <a:xfrm flipH="1">
              <a:off x="4568716" y="2514600"/>
              <a:ext cx="3284" cy="91440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>
              <a:endCxn id="4" idx="5"/>
            </p:cNvCxnSpPr>
            <p:nvPr/>
          </p:nvCxnSpPr>
          <p:spPr>
            <a:xfrm flipH="1" flipV="1">
              <a:off x="3838707" y="2876818"/>
              <a:ext cx="726726" cy="552182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93453435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imilar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Having the same shape but not necessarily the same size or color; alike but not exactly the same.</a:t>
            </a:r>
          </a:p>
        </p:txBody>
      </p:sp>
      <p:sp>
        <p:nvSpPr>
          <p:cNvPr id="15" name="Hexagon 14"/>
          <p:cNvSpPr/>
          <p:nvPr/>
        </p:nvSpPr>
        <p:spPr>
          <a:xfrm>
            <a:off x="2286000" y="2819400"/>
            <a:ext cx="1828800" cy="1524000"/>
          </a:xfrm>
          <a:prstGeom prst="hexagon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Hexagon 15"/>
          <p:cNvSpPr/>
          <p:nvPr/>
        </p:nvSpPr>
        <p:spPr>
          <a:xfrm>
            <a:off x="5334000" y="3009900"/>
            <a:ext cx="1524000" cy="1143000"/>
          </a:xfrm>
          <a:prstGeom prst="hexagon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2453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Skip count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To count by a given number.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30276" y="2819400"/>
                <a:ext cx="6883447" cy="92333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0" i="1" smtClean="0">
                          <a:latin typeface="Cambria Math"/>
                        </a:rPr>
                        <m:t>2, 4, 6, 8, 10, 12, 14, 16</m:t>
                      </m:r>
                    </m:oMath>
                  </m:oMathPara>
                </a14:m>
                <a:endParaRPr lang="en-US" sz="5400" dirty="0"/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0276" y="2819400"/>
                <a:ext cx="6883447" cy="923330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/>
          <p:cNvSpPr txBox="1"/>
          <p:nvPr/>
        </p:nvSpPr>
        <p:spPr>
          <a:xfrm>
            <a:off x="3878412" y="4158734"/>
            <a:ext cx="13871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Count by 2’s.</a:t>
            </a:r>
            <a:endParaRPr lang="en-US" dirty="0"/>
          </a:p>
        </p:txBody>
      </p:sp>
      <p:sp>
        <p:nvSpPr>
          <p:cNvPr id="10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60693614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dirty="0" smtClean="0">
                <a:latin typeface="+mj-lt"/>
                <a:ea typeface="+mj-ea"/>
                <a:cs typeface="+mj-cs"/>
              </a:rPr>
              <a:t>Slide</a:t>
            </a:r>
            <a:endParaRPr lang="en-US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506134"/>
            <a:ext cx="82136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To move a shape without rotating or flipping it.  The shape still looks exactly the same, just in a different place.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752600" y="3810000"/>
            <a:ext cx="5867400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Parallelogram 12"/>
          <p:cNvSpPr/>
          <p:nvPr/>
        </p:nvSpPr>
        <p:spPr>
          <a:xfrm>
            <a:off x="2438400" y="2857500"/>
            <a:ext cx="1676400" cy="9525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Parallelogram 13"/>
          <p:cNvSpPr/>
          <p:nvPr/>
        </p:nvSpPr>
        <p:spPr>
          <a:xfrm>
            <a:off x="4876800" y="2857500"/>
            <a:ext cx="1676400" cy="9525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667000" y="3124200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A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141794" y="3173968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Shape A</a:t>
            </a:r>
            <a:endParaRPr lang="en-US" dirty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4114800" y="3308866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70143905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6680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Smallest</a:t>
            </a:r>
            <a:endParaRPr lang="en-US" sz="2400" b="1" dirty="0" smtClean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Least in size or value.</a:t>
            </a:r>
            <a:endParaRPr lang="en-US" dirty="0"/>
          </a:p>
        </p:txBody>
      </p:sp>
      <p:sp>
        <p:nvSpPr>
          <p:cNvPr id="11" name="5-Point Star 10"/>
          <p:cNvSpPr/>
          <p:nvPr/>
        </p:nvSpPr>
        <p:spPr>
          <a:xfrm>
            <a:off x="18080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5-Point Star 11"/>
          <p:cNvSpPr/>
          <p:nvPr/>
        </p:nvSpPr>
        <p:spPr>
          <a:xfrm>
            <a:off x="34082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5-Point Star 14"/>
          <p:cNvSpPr/>
          <p:nvPr/>
        </p:nvSpPr>
        <p:spPr>
          <a:xfrm>
            <a:off x="40940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5-Point Star 15"/>
          <p:cNvSpPr/>
          <p:nvPr/>
        </p:nvSpPr>
        <p:spPr>
          <a:xfrm>
            <a:off x="55418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5-Point Star 16"/>
          <p:cNvSpPr/>
          <p:nvPr/>
        </p:nvSpPr>
        <p:spPr>
          <a:xfrm>
            <a:off x="62276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5-Point Star 17"/>
          <p:cNvSpPr/>
          <p:nvPr/>
        </p:nvSpPr>
        <p:spPr>
          <a:xfrm>
            <a:off x="6913418" y="2493818"/>
            <a:ext cx="685800" cy="762000"/>
          </a:xfrm>
          <a:prstGeom prst="star5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1960418" y="363681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1</a:t>
            </a:r>
            <a:endParaRPr lang="en-US" sz="4000" dirty="0"/>
          </a:p>
        </p:txBody>
      </p:sp>
      <p:sp>
        <p:nvSpPr>
          <p:cNvPr id="20" name="TextBox 19"/>
          <p:cNvSpPr txBox="1"/>
          <p:nvPr/>
        </p:nvSpPr>
        <p:spPr>
          <a:xfrm>
            <a:off x="3865418" y="363681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2</a:t>
            </a:r>
            <a:endParaRPr lang="en-US" sz="4000" dirty="0"/>
          </a:p>
        </p:txBody>
      </p:sp>
      <p:sp>
        <p:nvSpPr>
          <p:cNvPr id="21" name="TextBox 20"/>
          <p:cNvSpPr txBox="1"/>
          <p:nvPr/>
        </p:nvSpPr>
        <p:spPr>
          <a:xfrm>
            <a:off x="6380018" y="3636818"/>
            <a:ext cx="45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3</a:t>
            </a:r>
            <a:endParaRPr lang="en-US" sz="4000" dirty="0"/>
          </a:p>
        </p:txBody>
      </p:sp>
      <p:sp>
        <p:nvSpPr>
          <p:cNvPr id="22" name="Rectangle 21"/>
          <p:cNvSpPr/>
          <p:nvPr/>
        </p:nvSpPr>
        <p:spPr>
          <a:xfrm>
            <a:off x="1503218" y="2189018"/>
            <a:ext cx="12954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332018" y="2189018"/>
            <a:ext cx="15240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5465618" y="2189018"/>
            <a:ext cx="2209800" cy="22860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2150918" y="4551218"/>
            <a:ext cx="0" cy="30480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1617518" y="4779818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smallest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67061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Array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set of objects arranged in rows or columns.</a:t>
            </a:r>
            <a:endParaRPr lang="en-US" dirty="0"/>
          </a:p>
        </p:txBody>
      </p:sp>
      <p:pic>
        <p:nvPicPr>
          <p:cNvPr id="5" name="Picture 2" descr="https://encrypted-tbn1.gstatic.com/images?q=tbn:ANd9GcQZ302m4wLA633S35V9dAFFsRE1DfFjVGi-wDIzppvbx2MzphKV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828800"/>
            <a:ext cx="3667125" cy="341530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42496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745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C00000"/>
                </a:solidFill>
              </a:rPr>
              <a:t>S</a:t>
            </a:r>
            <a:r>
              <a:rPr lang="en-US" sz="2800" b="1" u="sng" dirty="0" smtClean="0">
                <a:solidFill>
                  <a:srgbClr val="C00000"/>
                </a:solidFill>
              </a:rPr>
              <a:t>olve</a:t>
            </a:r>
            <a:endParaRPr lang="en-US" sz="2800" b="1" u="sng" dirty="0">
              <a:solidFill>
                <a:srgbClr val="C0000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work out the answer.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19200" y="2362200"/>
            <a:ext cx="67056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latin typeface="Century Gothic" pitchFamily="34" charset="0"/>
              </a:rPr>
              <a:t>Problem:  </a:t>
            </a:r>
          </a:p>
          <a:p>
            <a:r>
              <a:rPr lang="en-US" sz="2400" dirty="0" smtClean="0">
                <a:latin typeface="Century Gothic" pitchFamily="34" charset="0"/>
              </a:rPr>
              <a:t>John ate </a:t>
            </a: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2</a:t>
            </a:r>
            <a:r>
              <a:rPr lang="en-US" sz="2400" dirty="0" smtClean="0">
                <a:latin typeface="Century Gothic" pitchFamily="34" charset="0"/>
              </a:rPr>
              <a:t> apples and Jennifer ate </a:t>
            </a:r>
            <a:r>
              <a:rPr lang="en-US" sz="2400" dirty="0" smtClean="0">
                <a:solidFill>
                  <a:srgbClr val="C00000"/>
                </a:solidFill>
                <a:latin typeface="Century Gothic" pitchFamily="34" charset="0"/>
              </a:rPr>
              <a:t>1 </a:t>
            </a:r>
            <a:r>
              <a:rPr lang="en-US" sz="2400" dirty="0" smtClean="0">
                <a:latin typeface="Century Gothic" pitchFamily="34" charset="0"/>
              </a:rPr>
              <a:t>apple.  </a:t>
            </a:r>
          </a:p>
          <a:p>
            <a:r>
              <a:rPr lang="en-US" sz="2400" dirty="0" smtClean="0">
                <a:latin typeface="Century Gothic" pitchFamily="34" charset="0"/>
              </a:rPr>
              <a:t>How many apples did they eat in all?</a:t>
            </a:r>
          </a:p>
          <a:p>
            <a:endParaRPr lang="en-US" sz="2400" dirty="0" smtClean="0">
              <a:latin typeface="Century Gothic" pitchFamily="34" charset="0"/>
            </a:endParaRPr>
          </a:p>
          <a:p>
            <a:r>
              <a:rPr lang="en-US" sz="2400" b="1" u="sng" dirty="0" smtClean="0">
                <a:solidFill>
                  <a:srgbClr val="C00000"/>
                </a:solidFill>
                <a:latin typeface="Century Gothic" pitchFamily="34" charset="0"/>
              </a:rPr>
              <a:t>Solve:</a:t>
            </a:r>
            <a:r>
              <a:rPr lang="en-US" sz="2400" dirty="0" smtClean="0">
                <a:solidFill>
                  <a:srgbClr val="EC3522"/>
                </a:solidFill>
                <a:latin typeface="Century Gothic" pitchFamily="34" charset="0"/>
              </a:rPr>
              <a:t>  2 + 1 = 3</a:t>
            </a:r>
          </a:p>
        </p:txBody>
      </p:sp>
    </p:spTree>
    <p:extLst>
      <p:ext uri="{BB962C8B-B14F-4D97-AF65-F5344CB8AC3E}">
        <p14:creationId xmlns="" xmlns:p14="http://schemas.microsoft.com/office/powerpoint/2010/main" val="346827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Sort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group or organize according to shared attributes.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5388" y="3036389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14400" y="211836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902994" y="196305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31920" y="17983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99514" y="275844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91200" y="191951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50439" y="261257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31920" y="2907936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00600" y="2118360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298474" y="306396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463765" y="290793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58440" y="2026194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4648200"/>
            <a:ext cx="2560320" cy="640080"/>
            <a:chOff x="823685" y="4648200"/>
            <a:chExt cx="2560320" cy="64008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4392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10384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69570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368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291840" y="4667067"/>
            <a:ext cx="2499360" cy="640080"/>
            <a:chOff x="3611880" y="4648200"/>
            <a:chExt cx="2499360" cy="6400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7116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847045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258491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1188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795963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1955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66411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92948" y="466706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29878" y="3886200"/>
            <a:ext cx="1686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sorted</a:t>
            </a:r>
            <a:r>
              <a:rPr lang="en-US" dirty="0" smtClean="0"/>
              <a:t> by colors</a:t>
            </a:r>
            <a:endParaRPr lang="en-US" b="1" dirty="0"/>
          </a:p>
        </p:txBody>
      </p:sp>
      <p:sp>
        <p:nvSpPr>
          <p:cNvPr id="32" name="TextBox 31"/>
          <p:cNvSpPr txBox="1"/>
          <p:nvPr/>
        </p:nvSpPr>
        <p:spPr>
          <a:xfrm>
            <a:off x="1640236" y="4267200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1580" y="4278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08172" y="42788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070750581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S</a:t>
            </a:r>
            <a:r>
              <a:rPr lang="en-US" sz="2800" b="1" dirty="0" smtClean="0"/>
              <a:t>phere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71055" y="574726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Three-dimensional object that is completely round; a ball.</a:t>
            </a:r>
          </a:p>
        </p:txBody>
      </p:sp>
      <p:pic>
        <p:nvPicPr>
          <p:cNvPr id="74754" name="Picture 2" descr="http://www.nelstaar.net/uploaded_images/Sphere-75932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4180" y="2057400"/>
            <a:ext cx="321564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81416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Square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57200" y="5506133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4-sided polygon (a flat shape with straight sides) where all sides have equal length and every angle is a right angle (90°).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3200400" y="2133600"/>
            <a:ext cx="2743200" cy="2743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95013847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Square unit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7266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measurement of size based on square shaped units.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57600" y="2209800"/>
            <a:ext cx="1828800" cy="1828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438400" y="4343400"/>
            <a:ext cx="4267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Square Inch:  each side measures one inch</a:t>
            </a:r>
          </a:p>
          <a:p>
            <a:pPr algn="ctr"/>
            <a:r>
              <a:rPr lang="en-US" dirty="0" smtClean="0"/>
              <a:t>Square foot:  each side measures one foot</a:t>
            </a:r>
          </a:p>
          <a:p>
            <a:pPr algn="ctr"/>
            <a:r>
              <a:rPr lang="en-US" dirty="0" smtClean="0"/>
              <a:t>Square Mile:  each side measures one mile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38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68497" y="987995"/>
            <a:ext cx="2407006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S</a:t>
            </a:r>
            <a:r>
              <a:rPr lang="en-US" sz="2800" b="1" dirty="0" smtClean="0"/>
              <a:t>tandard </a:t>
            </a:r>
            <a:r>
              <a:rPr lang="en-US" sz="2800" b="1" dirty="0"/>
              <a:t>form</a:t>
            </a:r>
          </a:p>
        </p:txBody>
      </p:sp>
      <p:sp>
        <p:nvSpPr>
          <p:cNvPr id="8" name="Rectangle 7"/>
          <p:cNvSpPr/>
          <p:nvPr/>
        </p:nvSpPr>
        <p:spPr>
          <a:xfrm>
            <a:off x="464127" y="5644634"/>
            <a:ext cx="77360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way to write numbers using the digits 0-9, with each digit having a place value.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01221" y="2286000"/>
            <a:ext cx="194155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000" b="1" cap="none" spc="0" dirty="0" smtClean="0">
                <a:ln w="11430"/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1,234</a:t>
            </a:r>
            <a:endParaRPr lang="en-US" sz="5400" b="1" cap="none" spc="0" dirty="0">
              <a:ln w="11430"/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006811" y="3866465"/>
            <a:ext cx="513037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is the </a:t>
            </a:r>
            <a:r>
              <a:rPr lang="en-US" b="1" dirty="0" smtClean="0"/>
              <a:t>standard form</a:t>
            </a:r>
            <a:r>
              <a:rPr lang="en-US" dirty="0" smtClean="0"/>
              <a:t> of the number</a:t>
            </a:r>
          </a:p>
          <a:p>
            <a:pPr algn="ctr"/>
            <a:endParaRPr lang="en-US" dirty="0" smtClean="0"/>
          </a:p>
          <a:p>
            <a:pPr algn="ctr"/>
            <a:r>
              <a:rPr lang="en-US" sz="2400" dirty="0" smtClean="0"/>
              <a:t>One thousand two hundred thirty-four.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2410356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Standard units of measure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Accepted measuring devices and units of the customary or metric system.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0225" y="1878578"/>
            <a:ext cx="2190750" cy="21796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897099"/>
            <a:ext cx="2129530" cy="2051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5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73425"/>
          <a:stretch/>
        </p:blipFill>
        <p:spPr bwMode="auto">
          <a:xfrm>
            <a:off x="914400" y="3927764"/>
            <a:ext cx="7241530" cy="15309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491638279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Subtract/Subtraction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7625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take one number away from another. </a:t>
            </a:r>
            <a:endParaRPr lang="en-US" dirty="0"/>
          </a:p>
        </p:txBody>
      </p:sp>
      <p:pic>
        <p:nvPicPr>
          <p:cNvPr id="11268" name="Picture 4" descr="http://upload.wikimedia.org/wikipedia/commons/thumb/8/8b/Subtraction01.svg/180px-Subtraction01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1988397"/>
            <a:ext cx="3009900" cy="23744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95400" y="4572000"/>
            <a:ext cx="6553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5 apples – 2 apples = 3 apples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715000" y="2003198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400" dirty="0" smtClean="0"/>
              <a:t>5</a:t>
            </a:r>
          </a:p>
          <a:p>
            <a:pPr algn="r"/>
            <a:r>
              <a:rPr lang="en-US" sz="5400" u="sng" dirty="0" smtClean="0"/>
              <a:t> -2</a:t>
            </a:r>
          </a:p>
          <a:p>
            <a:pPr algn="r"/>
            <a:r>
              <a:rPr lang="en-US" sz="5400" dirty="0"/>
              <a:t>3</a:t>
            </a:r>
          </a:p>
        </p:txBody>
      </p:sp>
    </p:spTree>
    <p:extLst>
      <p:ext uri="{BB962C8B-B14F-4D97-AF65-F5344CB8AC3E}">
        <p14:creationId xmlns="" xmlns:p14="http://schemas.microsoft.com/office/powerpoint/2010/main" val="1237423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Sum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result of adding numbers together.</a:t>
            </a:r>
            <a:endParaRPr lang="en-US" dirty="0"/>
          </a:p>
        </p:txBody>
      </p:sp>
      <p:pic>
        <p:nvPicPr>
          <p:cNvPr id="11" name="Picture 1" descr="http://www.mathsisfun.com/numbers/images/addition.gif"/>
          <p:cNvPicPr>
            <a:picLocks noChangeAspect="1" noChangeArrowheads="1"/>
          </p:cNvPicPr>
          <p:nvPr/>
        </p:nvPicPr>
        <p:blipFill>
          <a:blip r:embed="rId2" cstate="print"/>
          <a:srcRect l="8631" t="25000"/>
          <a:stretch>
            <a:fillRect/>
          </a:stretch>
        </p:blipFill>
        <p:spPr bwMode="auto">
          <a:xfrm>
            <a:off x="1210815" y="2514600"/>
            <a:ext cx="672237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177656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chemeClr val="accent1"/>
                </a:solidFill>
              </a:rPr>
              <a:t>S</a:t>
            </a:r>
            <a:r>
              <a:rPr lang="en-US" sz="2800" b="1" u="sng" dirty="0" smtClean="0">
                <a:solidFill>
                  <a:schemeClr val="accent1"/>
                </a:solidFill>
              </a:rPr>
              <a:t>ymbol</a:t>
            </a:r>
            <a:endParaRPr lang="en-US" sz="2400" b="1" u="sng" dirty="0">
              <a:solidFill>
                <a:schemeClr val="accent1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mark or sign used instead of words. 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103521"/>
            <a:ext cx="3276600" cy="312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089211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Associative Property of Addition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property that states that when adding three or more real numbers, the sum is always the same, regardless of their grouping.</a:t>
            </a:r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483735" y="3081635"/>
                <a:ext cx="817653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𝟑</m:t>
                          </m:r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</m:e>
                      </m:d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𝟑</m:t>
                      </m:r>
                      <m:r>
                        <a:rPr lang="en-US" sz="5400" b="1" i="1" cap="none" spc="0" dirty="0" smtClean="0">
                          <a:ln w="11430"/>
                          <a:gradFill>
                            <a:gsLst>
                              <a:gs pos="0">
                                <a:schemeClr val="accent2">
                                  <a:tint val="70000"/>
                                  <a:satMod val="245000"/>
                                </a:schemeClr>
                              </a:gs>
                              <a:gs pos="75000">
                                <a:schemeClr val="accent2">
                                  <a:tint val="90000"/>
                                  <a:shade val="60000"/>
                                  <a:satMod val="240000"/>
                                </a:schemeClr>
                              </a:gs>
                              <a:gs pos="100000">
                                <a:schemeClr val="accent2">
                                  <a:tint val="100000"/>
                                  <a:shade val="50000"/>
                                  <a:satMod val="24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outerShdw blurRad="50800" dist="39000" dir="5460000" algn="tl">
                              <a:srgbClr val="000000">
                                <a:alpha val="38000"/>
                              </a:srgbClr>
                            </a:outerShdw>
                          </a:effectLst>
                          <a:latin typeface="Cambria Math"/>
                        </a:rPr>
                        <m:t>+</m:t>
                      </m:r>
                      <m:d>
                        <m:dPr>
                          <m:ctrlP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𝟔</m:t>
                          </m:r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+</m:t>
                          </m:r>
                          <m:r>
                            <a:rPr lang="en-US" sz="5400" b="1" i="1" cap="none" spc="0" dirty="0" smtClean="0">
                              <a:ln w="11430"/>
                              <a:gradFill>
                                <a:gsLst>
                                  <a:gs pos="0">
                                    <a:schemeClr val="accent2">
                                      <a:tint val="70000"/>
                                      <a:satMod val="245000"/>
                                    </a:schemeClr>
                                  </a:gs>
                                  <a:gs pos="75000">
                                    <a:schemeClr val="accent2">
                                      <a:tint val="90000"/>
                                      <a:shade val="60000"/>
                                      <a:satMod val="240000"/>
                                    </a:schemeClr>
                                  </a:gs>
                                  <a:gs pos="100000">
                                    <a:schemeClr val="accent2">
                                      <a:tint val="100000"/>
                                      <a:shade val="50000"/>
                                      <a:satMod val="240000"/>
                                    </a:schemeClr>
                                  </a:gs>
                                </a:gsLst>
                                <a:lin ang="5400000"/>
                              </a:gradFill>
                              <a:effectLst>
                                <a:outerShdw blurRad="50800" dist="39000" dir="5460000" algn="tl">
                                  <a:srgbClr val="000000">
                                    <a:alpha val="38000"/>
                                  </a:srgbClr>
                                </a:outerShdw>
                              </a:effectLst>
                              <a:latin typeface="Cambria Math"/>
                            </a:rPr>
                            <m:t>𝟓</m:t>
                          </m:r>
                        </m:e>
                      </m:d>
                    </m:oMath>
                  </m:oMathPara>
                </a14:m>
                <a:endParaRPr lang="en-US" sz="54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735" y="3081635"/>
                <a:ext cx="8176533" cy="923330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011387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3601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T</a:t>
            </a:r>
            <a:r>
              <a:rPr lang="en-US" sz="2800" b="1" dirty="0" smtClean="0"/>
              <a:t>able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Numbers or quantities arranged in rows and columns</a:t>
            </a:r>
          </a:p>
        </p:txBody>
      </p:sp>
      <p:pic>
        <p:nvPicPr>
          <p:cNvPr id="90114" name="Picture 2" descr="http://www.studyzone.org/testprep/math4/e/visual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905000"/>
            <a:ext cx="4568002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03823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Tablespoon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unit of measure, used especially in cookery, equal to ½ fluid oz. or 15 milliliters.</a:t>
            </a:r>
            <a:endParaRPr lang="en-US" dirty="0"/>
          </a:p>
        </p:txBody>
      </p:sp>
      <p:pic>
        <p:nvPicPr>
          <p:cNvPr id="8" name="Picture 2" descr="C:\Users\Sandra\AppData\Local\Microsoft\Windows\Temporary Internet Files\Content.IE5\E0N8LD4O\MP9004020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54" y="1868424"/>
            <a:ext cx="2336292" cy="350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740146" y="4068297"/>
            <a:ext cx="8797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teaspoon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47420" y="4620975"/>
            <a:ext cx="12564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tablespoon</a:t>
            </a:r>
            <a:endParaRPr lang="en-US" sz="1600" b="1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17231146"/>
      </p:ext>
    </p:extLst>
  </p:cSld>
  <p:clrMapOvr>
    <a:masterClrMapping/>
  </p:clrMapOvr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Having more height than others.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2209800" y="1784347"/>
            <a:ext cx="5694151" cy="3594106"/>
            <a:chOff x="2306849" y="1776265"/>
            <a:chExt cx="5694151" cy="3594106"/>
          </a:xfrm>
        </p:grpSpPr>
        <p:pic>
          <p:nvPicPr>
            <p:cNvPr id="17" name="Picture 2" descr="http://2b2b.org/docs/ESLdocs/ESLArtSuperlatives/images/SuperlativesIllustr08_jpg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6849" y="1776265"/>
              <a:ext cx="4530302" cy="3594106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TextBox 17"/>
            <p:cNvSpPr txBox="1"/>
            <p:nvPr/>
          </p:nvSpPr>
          <p:spPr>
            <a:xfrm>
              <a:off x="6887813" y="2228605"/>
              <a:ext cx="1113187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tallest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cxnSp>
          <p:nvCxnSpPr>
            <p:cNvPr id="19" name="Straight Connector 18"/>
            <p:cNvCxnSpPr/>
            <p:nvPr/>
          </p:nvCxnSpPr>
          <p:spPr>
            <a:xfrm flipH="1" flipV="1">
              <a:off x="6172200" y="2228606"/>
              <a:ext cx="664951" cy="230832"/>
            </a:xfrm>
            <a:prstGeom prst="line">
              <a:avLst/>
            </a:prstGeom>
            <a:ln w="2222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520622" y="1008906"/>
            <a:ext cx="21027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Taller/Tallest</a:t>
            </a:r>
            <a:endParaRPr lang="en-US" sz="2800" b="1" dirty="0"/>
          </a:p>
        </p:txBody>
      </p:sp>
    </p:spTree>
    <p:extLst>
      <p:ext uri="{BB962C8B-B14F-4D97-AF65-F5344CB8AC3E}">
        <p14:creationId xmlns="" xmlns:p14="http://schemas.microsoft.com/office/powerpoint/2010/main" val="2656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Teaspoon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unit of measure, used especially in cookery, equal to 1/6 fluid oz. or 5 milliliters.</a:t>
            </a:r>
            <a:endParaRPr lang="en-US" dirty="0"/>
          </a:p>
        </p:txBody>
      </p:sp>
      <p:pic>
        <p:nvPicPr>
          <p:cNvPr id="15362" name="Picture 2" descr="C:\Users\Sandra\AppData\Local\Microsoft\Windows\Temporary Internet Files\Content.IE5\E0N8LD4O\MP90040207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3854" y="1868424"/>
            <a:ext cx="2336292" cy="35027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740146" y="4068297"/>
            <a:ext cx="1076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teaspoon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273025" y="4620975"/>
            <a:ext cx="100482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tablespoon</a:t>
            </a:r>
            <a:endParaRPr lang="en-US" sz="1600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15951818"/>
      </p:ext>
    </p:extLst>
  </p:cSld>
  <p:clrMapOvr>
    <a:masterClrMapping/>
  </p:clrMapOvr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Temperature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measurement of how hot or cold something is.</a:t>
            </a:r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1138" name="Picture 2" descr="http://www.marianaosgood.com/blog/wp-content/uploads/design/temperat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1905000"/>
            <a:ext cx="3901439" cy="32766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5605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474874" y="987995"/>
            <a:ext cx="21942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>
                <a:solidFill>
                  <a:prstClr val="black"/>
                </a:solidFill>
              </a:rPr>
              <a:t>T</a:t>
            </a:r>
            <a:r>
              <a:rPr lang="en-US" sz="2800" b="1" dirty="0" smtClean="0">
                <a:solidFill>
                  <a:prstClr val="black"/>
                </a:solidFill>
              </a:rPr>
              <a:t>en thousand</a:t>
            </a:r>
            <a:endParaRPr lang="en-US" sz="2800" b="1" dirty="0">
              <a:solidFill>
                <a:prstClr val="black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51374" y="5644634"/>
            <a:ext cx="2830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1 followed by 4 zeros; 10</a:t>
            </a:r>
            <a:r>
              <a:rPr lang="en-US" baseline="30000" dirty="0"/>
              <a:t>4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13054" y="2967335"/>
            <a:ext cx="211788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10,000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3424538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T</a:t>
            </a:r>
            <a:r>
              <a:rPr lang="en-US" sz="2800" b="1" u="sng" dirty="0" smtClean="0">
                <a:solidFill>
                  <a:srgbClr val="0070C0"/>
                </a:solidFill>
              </a:rPr>
              <a:t>ens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value given to the digit located two places to the left of the decimal point.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0027" y="2003173"/>
            <a:ext cx="7135287" cy="2949827"/>
            <a:chOff x="1000027" y="2201351"/>
            <a:chExt cx="7135287" cy="2949827"/>
          </a:xfrm>
        </p:grpSpPr>
        <p:grpSp>
          <p:nvGrpSpPr>
            <p:cNvPr id="15" name="Group 14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2717630" y="361572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Thousands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3508074" y="3694471"/>
                <a:ext cx="139960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4143672" y="35353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u="sng" dirty="0" smtClean="0"/>
                  <a:t>Tens</a:t>
                </a:r>
                <a:endParaRPr lang="en-US" sz="1600" b="1" u="sng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703177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Ones</a:t>
                </a:r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236" name="Picture 4" descr="http://www.mercury.utah.gov/images/thermometer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7663316">
            <a:off x="3030017" y="2425085"/>
            <a:ext cx="2852056" cy="2133600"/>
          </a:xfrm>
          <a:prstGeom prst="rect">
            <a:avLst/>
          </a:prstGeom>
          <a:noFill/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Thermometer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Instrument for measuring temperature.</a:t>
            </a:r>
          </a:p>
        </p:txBody>
      </p:sp>
      <p:pic>
        <p:nvPicPr>
          <p:cNvPr id="95234" name="Picture 2" descr="http://ateachersupply.com/cart/images/student%20thermometers.jpg"/>
          <p:cNvPicPr>
            <a:picLocks noChangeAspect="1" noChangeArrowheads="1"/>
          </p:cNvPicPr>
          <p:nvPr/>
        </p:nvPicPr>
        <p:blipFill>
          <a:blip r:embed="rId3" cstate="print"/>
          <a:srcRect l="33016" r="33968"/>
          <a:stretch>
            <a:fillRect/>
          </a:stretch>
        </p:blipFill>
        <p:spPr bwMode="auto">
          <a:xfrm>
            <a:off x="2819400" y="2057400"/>
            <a:ext cx="990600" cy="3000376"/>
          </a:xfrm>
          <a:prstGeom prst="rect">
            <a:avLst/>
          </a:prstGeom>
          <a:noFill/>
        </p:spPr>
      </p:pic>
      <p:pic>
        <p:nvPicPr>
          <p:cNvPr id="95238" name="Picture 6" descr="http://us.123rf.com/400wm/400/400/rtdesignstudio/rtdesignstudio1003/rtdesignstudio100300016/6696456-four-different-types-of-thermometers-with-several-temperatures.jpg"/>
          <p:cNvPicPr>
            <a:picLocks noChangeAspect="1" noChangeArrowheads="1"/>
          </p:cNvPicPr>
          <p:nvPr/>
        </p:nvPicPr>
        <p:blipFill>
          <a:blip r:embed="rId4" cstate="print"/>
          <a:srcRect l="74194" r="4839"/>
          <a:stretch>
            <a:fillRect/>
          </a:stretch>
        </p:blipFill>
        <p:spPr bwMode="auto">
          <a:xfrm>
            <a:off x="5562600" y="1733550"/>
            <a:ext cx="990600" cy="3543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Thirds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One or more of three equal parts.</a:t>
            </a:r>
            <a:endParaRPr lang="en-US" dirty="0"/>
          </a:p>
        </p:txBody>
      </p:sp>
      <p:grpSp>
        <p:nvGrpSpPr>
          <p:cNvPr id="16" name="Group 15"/>
          <p:cNvGrpSpPr/>
          <p:nvPr/>
        </p:nvGrpSpPr>
        <p:grpSpPr>
          <a:xfrm rot="5400000">
            <a:off x="3017520" y="2057400"/>
            <a:ext cx="3108960" cy="3108960"/>
            <a:chOff x="3000460" y="1874520"/>
            <a:chExt cx="3108960" cy="3108960"/>
          </a:xfrm>
          <a:solidFill>
            <a:srgbClr val="7030A0">
              <a:alpha val="65000"/>
            </a:srgbClr>
          </a:solidFill>
        </p:grpSpPr>
        <p:sp>
          <p:nvSpPr>
            <p:cNvPr id="4" name="Oval 3"/>
            <p:cNvSpPr>
              <a:spLocks noChangeAspect="1"/>
            </p:cNvSpPr>
            <p:nvPr/>
          </p:nvSpPr>
          <p:spPr>
            <a:xfrm>
              <a:off x="3000460" y="1874520"/>
              <a:ext cx="3108960" cy="3108960"/>
            </a:xfrm>
            <a:prstGeom prst="ellips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>
              <a:stCxn id="4" idx="2"/>
            </p:cNvCxnSpPr>
            <p:nvPr/>
          </p:nvCxnSpPr>
          <p:spPr>
            <a:xfrm>
              <a:off x="3000460" y="3429000"/>
              <a:ext cx="1571541" cy="0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 flipV="1">
              <a:off x="4554940" y="2064830"/>
              <a:ext cx="779419" cy="1364169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9800000" flipH="1">
              <a:off x="4944433" y="3333473"/>
              <a:ext cx="10709" cy="1560830"/>
            </a:xfrm>
            <a:prstGeom prst="line">
              <a:avLst/>
            </a:prstGeom>
            <a:grpFill/>
            <a:ln w="508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409352298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Thousand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1 followed by three zeros; 10</a:t>
            </a:r>
            <a:r>
              <a:rPr lang="en-US" baseline="30000" dirty="0" smtClean="0"/>
              <a:t>3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688583" y="2967335"/>
            <a:ext cx="176682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1,000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5265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Attribute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character that something has such as color, weight, height.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828800" y="2514600"/>
            <a:ext cx="2590800" cy="1524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800600" y="2971800"/>
            <a:ext cx="312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box is </a:t>
            </a:r>
            <a:r>
              <a:rPr lang="en-US" b="1" u="sng" dirty="0" smtClean="0"/>
              <a:t>blue</a:t>
            </a:r>
          </a:p>
          <a:p>
            <a:r>
              <a:rPr lang="en-US" dirty="0" smtClean="0"/>
              <a:t>The box has </a:t>
            </a:r>
            <a:r>
              <a:rPr lang="en-US" b="1" u="sng" dirty="0" smtClean="0"/>
              <a:t>4 sides</a:t>
            </a:r>
            <a:endParaRPr lang="en-US" b="1" u="sng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Thousands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value given to the digit located four places to the left of the decimal.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1000027" y="1981200"/>
            <a:ext cx="7135287" cy="2949827"/>
            <a:chOff x="1000027" y="2201351"/>
            <a:chExt cx="7135287" cy="2949827"/>
          </a:xfrm>
        </p:grpSpPr>
        <p:grpSp>
          <p:nvGrpSpPr>
            <p:cNvPr id="8" name="Group 7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11" name="Rectangle 10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2614107" y="3688473"/>
                <a:ext cx="135004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u="sng" dirty="0" smtClean="0"/>
                  <a:t>Thousands</a:t>
                </a:r>
                <a:endParaRPr lang="en-US" sz="1600" b="1" u="sng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3682485" y="3520059"/>
                <a:ext cx="10507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Hundreds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4143672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Tens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4703177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Ones</a:t>
                </a:r>
                <a:endParaRPr lang="en-US" sz="16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9" name="TextBox 8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10" name="TextBox 9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  <p:sp>
        <p:nvSpPr>
          <p:cNvPr id="21" name="Footer Placeholder 10"/>
          <p:cNvSpPr txBox="1">
            <a:spLocks/>
          </p:cNvSpPr>
          <p:nvPr/>
        </p:nvSpPr>
        <p:spPr>
          <a:xfrm>
            <a:off x="3124200" y="6338603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72729383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Time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962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Ongoing sequence of events take place-past, present, future.  Clocks measure time.</a:t>
            </a:r>
          </a:p>
        </p:txBody>
      </p:sp>
      <p:pic>
        <p:nvPicPr>
          <p:cNvPr id="98306" name="Picture 2" descr="http://prek-8.com/images/time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1981200"/>
            <a:ext cx="3200400" cy="307225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18963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T</a:t>
            </a:r>
            <a:r>
              <a:rPr lang="en-US" sz="2800" b="1" u="sng" dirty="0" smtClean="0">
                <a:solidFill>
                  <a:srgbClr val="0070C0"/>
                </a:solidFill>
              </a:rPr>
              <a:t>riangle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three-sided polygon.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1" name="Isosceles Triangle 10"/>
          <p:cNvSpPr/>
          <p:nvPr/>
        </p:nvSpPr>
        <p:spPr>
          <a:xfrm>
            <a:off x="2743200" y="2133600"/>
            <a:ext cx="3581400" cy="2971800"/>
          </a:xfrm>
          <a:prstGeom prst="triangl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1143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 txBox="1">
            <a:spLocks/>
          </p:cNvSpPr>
          <p:nvPr/>
        </p:nvSpPr>
        <p:spPr>
          <a:xfrm>
            <a:off x="457200" y="228600"/>
            <a:ext cx="82296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 smtClean="0"/>
              <a:t>Mathematics Vocabulary - Grade 7</a:t>
            </a:r>
            <a:endParaRPr lang="en-US" sz="2000" dirty="0"/>
          </a:p>
        </p:txBody>
      </p:sp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037077" y="987995"/>
            <a:ext cx="1069845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chemeClr val="accent1"/>
                </a:solidFill>
              </a:rPr>
              <a:t>T</a:t>
            </a:r>
            <a:r>
              <a:rPr lang="en-US" sz="2900" b="1" u="sng" dirty="0" smtClean="0">
                <a:solidFill>
                  <a:schemeClr val="accent1"/>
                </a:solidFill>
              </a:rPr>
              <a:t>wice</a:t>
            </a:r>
            <a:endParaRPr lang="en-US" sz="2900" b="1" u="sng" dirty="0">
              <a:solidFill>
                <a:schemeClr val="accent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44634"/>
            <a:ext cx="120199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Two </a:t>
            </a:r>
            <a:r>
              <a:rPr lang="en-US" dirty="0" smtClean="0"/>
              <a:t>times.</a:t>
            </a:r>
            <a:endParaRPr lang="en-US" dirty="0"/>
          </a:p>
        </p:txBody>
      </p:sp>
      <p:sp>
        <p:nvSpPr>
          <p:cNvPr id="16" name="Isosceles Triangle 15"/>
          <p:cNvSpPr/>
          <p:nvPr/>
        </p:nvSpPr>
        <p:spPr>
          <a:xfrm>
            <a:off x="651374" y="2509180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/>
          <p:cNvSpPr/>
          <p:nvPr/>
        </p:nvSpPr>
        <p:spPr>
          <a:xfrm>
            <a:off x="651374" y="3848605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791118" y="2481471"/>
            <a:ext cx="1661031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Twice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 many</a:t>
            </a:r>
          </a:p>
          <a:p>
            <a:pPr algn="ctr"/>
            <a:r>
              <a:rPr lang="en-US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triangles</a:t>
            </a:r>
            <a:endParaRPr lang="en-US" sz="32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084319" y="2481471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Isosceles Triangle 21"/>
          <p:cNvSpPr/>
          <p:nvPr/>
        </p:nvSpPr>
        <p:spPr>
          <a:xfrm>
            <a:off x="5028169" y="3848605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/>
          <p:cNvSpPr/>
          <p:nvPr/>
        </p:nvSpPr>
        <p:spPr>
          <a:xfrm>
            <a:off x="6685550" y="2481471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/>
          <p:cNvSpPr/>
          <p:nvPr/>
        </p:nvSpPr>
        <p:spPr>
          <a:xfrm>
            <a:off x="6629400" y="3848605"/>
            <a:ext cx="1253626" cy="1140262"/>
          </a:xfrm>
          <a:prstGeom prst="triangl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838200" y="1676400"/>
            <a:ext cx="622798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2                                 4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4260224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Unit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77672" y="5644634"/>
            <a:ext cx="23630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Another name for one.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00027" y="1981200"/>
            <a:ext cx="7135287" cy="2949827"/>
            <a:chOff x="1000027" y="2201351"/>
            <a:chExt cx="7135287" cy="2949827"/>
          </a:xfrm>
        </p:grpSpPr>
        <p:grpSp>
          <p:nvGrpSpPr>
            <p:cNvPr id="22" name="Group 21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10" name="Rectangle 9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2717630" y="361572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Thousands</a:t>
                </a:r>
                <a:endParaRPr lang="en-US" sz="1600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3682485" y="3520059"/>
                <a:ext cx="10507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Hundreds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143672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Tens</a:t>
                </a:r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4703177" y="3535390"/>
                <a:ext cx="1143000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u="sng" dirty="0" smtClean="0"/>
                  <a:t>Units</a:t>
                </a:r>
                <a:endParaRPr lang="en-US" sz="2000" b="1" u="sng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19" name="TextBox 18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30" name="TextBox 29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608060408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9956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Unknown number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missing number in an equation.</a:t>
            </a: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2" name="TextBox 1"/>
              <p:cNvSpPr txBox="1"/>
              <p:nvPr/>
            </p:nvSpPr>
            <p:spPr>
              <a:xfrm>
                <a:off x="2904658" y="3075057"/>
                <a:ext cx="3334683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0" i="1" smtClean="0">
                          <a:latin typeface="Cambria Math"/>
                        </a:rPr>
                        <m:t>2</m:t>
                      </m:r>
                      <m:r>
                        <a:rPr lang="en-US" sz="4800" b="0" i="1" smtClean="0">
                          <a:solidFill>
                            <a:srgbClr val="92D050"/>
                          </a:solidFill>
                          <a:latin typeface="Cambria Math"/>
                        </a:rPr>
                        <m:t>𝑥</m:t>
                      </m:r>
                      <m:r>
                        <a:rPr lang="en-US" sz="4800" b="0" i="1" smtClean="0">
                          <a:latin typeface="Cambria Math"/>
                        </a:rPr>
                        <m:t>+5=</m:t>
                      </m:r>
                      <m:r>
                        <a:rPr lang="en-US" sz="4800" b="0" i="1" smtClean="0">
                          <a:solidFill>
                            <a:srgbClr val="7030A0"/>
                          </a:solidFill>
                          <a:latin typeface="Cambria Math"/>
                        </a:rPr>
                        <m:t>𝑦</m:t>
                      </m:r>
                    </m:oMath>
                  </m:oMathPara>
                </a14:m>
                <a:endParaRPr lang="en-US" sz="4800" dirty="0"/>
              </a:p>
            </p:txBody>
          </p:sp>
        </mc:Choice>
        <mc:Fallback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658" y="3075057"/>
                <a:ext cx="3334683" cy="830997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/>
          <p:cNvSpPr txBox="1"/>
          <p:nvPr/>
        </p:nvSpPr>
        <p:spPr>
          <a:xfrm>
            <a:off x="4107064" y="4357175"/>
            <a:ext cx="1019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variables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3733800" y="3782943"/>
            <a:ext cx="457200" cy="574232"/>
          </a:xfrm>
          <a:prstGeom prst="line">
            <a:avLst/>
          </a:prstGeom>
          <a:ln w="25400">
            <a:solidFill>
              <a:srgbClr val="92D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5029200" y="3839802"/>
            <a:ext cx="533400" cy="574232"/>
          </a:xfrm>
          <a:prstGeom prst="line">
            <a:avLst/>
          </a:prstGeom>
          <a:ln w="254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402527284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Value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How much something is worth; the numerical quantity assigned to a variable.</a:t>
            </a:r>
            <a:endParaRPr lang="en-US" dirty="0"/>
          </a:p>
        </p:txBody>
      </p:sp>
      <p:pic>
        <p:nvPicPr>
          <p:cNvPr id="14338" name="Picture 2" descr="C:\Users\Sandra\AppData\Local\Microsoft\Windows\Temporary Internet Files\Content.IE5\C8BL4U4X\MP90031554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774731" cy="20116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5715000" y="3104941"/>
                <a:ext cx="1849160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𝒙</m:t>
                      </m:r>
                      <m:r>
                        <a:rPr lang="en-US" sz="4800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=</m:t>
                      </m:r>
                      <m:r>
                        <a:rPr lang="en-US" sz="4800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3600" b="1" dirty="0">
                  <a:solidFill>
                    <a:srgbClr val="00B0F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15000" y="3104941"/>
                <a:ext cx="1849160" cy="830997"/>
              </a:xfrm>
              <a:prstGeom prst="rect">
                <a:avLst/>
              </a:prstGeom>
              <a:blipFill rotWithShape="1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91305283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dirty="0" smtClean="0">
                <a:latin typeface="+mj-lt"/>
                <a:ea typeface="+mj-ea"/>
                <a:cs typeface="+mj-cs"/>
              </a:rPr>
              <a:t>Vertex/Vertices</a:t>
            </a:r>
            <a:endParaRPr lang="en-US" sz="2900" b="1" dirty="0"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57200" y="5694718"/>
            <a:ext cx="822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corner; a place where surfaces meet.</a:t>
            </a:r>
          </a:p>
        </p:txBody>
      </p:sp>
      <p:sp>
        <p:nvSpPr>
          <p:cNvPr id="10" name="Parallelogram 9"/>
          <p:cNvSpPr/>
          <p:nvPr/>
        </p:nvSpPr>
        <p:spPr>
          <a:xfrm>
            <a:off x="1752600" y="2362200"/>
            <a:ext cx="2667000" cy="1371600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7162800" y="2743200"/>
            <a:ext cx="228600" cy="13716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>
            <a:off x="5943600" y="4114800"/>
            <a:ext cx="1219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7105650" y="4038600"/>
            <a:ext cx="1143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1638300" y="3643952"/>
            <a:ext cx="1143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1981200" y="2221173"/>
            <a:ext cx="1143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3981450" y="3643952"/>
            <a:ext cx="1143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4362450" y="2286000"/>
            <a:ext cx="114300" cy="15240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858000" y="41895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vertex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3654616" y="3759116"/>
            <a:ext cx="76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vertex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311466" y="3686033"/>
            <a:ext cx="76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vertex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3981450" y="1916668"/>
            <a:ext cx="76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vertex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1597216" y="1851841"/>
            <a:ext cx="767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vertex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53383289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Week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time period equal to seven days.</a:t>
            </a:r>
            <a:endParaRPr lang="en-US" dirty="0"/>
          </a:p>
        </p:txBody>
      </p:sp>
      <p:pic>
        <p:nvPicPr>
          <p:cNvPr id="8195" name="Picture 3" descr="C:\Users\Sandra\AppData\Local\Microsoft\Windows\Temporary Internet Files\Content.IE5\V02BV8KE\MP900405396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627909"/>
            <a:ext cx="5334000" cy="38100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1752600" y="1676400"/>
            <a:ext cx="5638800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40475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254756348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W</a:t>
            </a:r>
            <a:r>
              <a:rPr lang="en-US" sz="2800" b="1" dirty="0" smtClean="0"/>
              <a:t>eight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How heavy something is or how much mass it has.</a:t>
            </a:r>
            <a:endParaRPr lang="en-US" dirty="0"/>
          </a:p>
        </p:txBody>
      </p:sp>
      <p:sp>
        <p:nvSpPr>
          <p:cNvPr id="3" name="AutoShape 2" descr="http://www.valdosta.edu/%7Eamanderson/Math_Symbol_Clipart89.jpg"/>
          <p:cNvSpPr>
            <a:spLocks noChangeAspect="1" noChangeArrowheads="1"/>
          </p:cNvSpPr>
          <p:nvPr/>
        </p:nvSpPr>
        <p:spPr bwMode="auto">
          <a:xfrm>
            <a:off x="63500" y="-136525"/>
            <a:ext cx="7543800" cy="62674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604" y="2133600"/>
            <a:ext cx="3044396" cy="3128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27584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verage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50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calculated “central” value of a set of numbers.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609600" y="2057400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Formula:  </a:t>
            </a:r>
            <a:r>
              <a:rPr lang="en-US" dirty="0" smtClean="0"/>
              <a:t>add up all the numbers, then divide by how many numbers there are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305050" y="2895600"/>
            <a:ext cx="4533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B0F0"/>
                </a:solidFill>
              </a:rPr>
              <a:t>5</a:t>
            </a:r>
            <a:r>
              <a:rPr lang="en-US" sz="3600" dirty="0" smtClean="0"/>
              <a:t> + </a:t>
            </a:r>
            <a:r>
              <a:rPr lang="en-US" sz="3600" dirty="0" smtClean="0">
                <a:solidFill>
                  <a:srgbClr val="00B0F0"/>
                </a:solidFill>
              </a:rPr>
              <a:t>1</a:t>
            </a:r>
            <a:r>
              <a:rPr lang="en-US" sz="3600" dirty="0" smtClean="0"/>
              <a:t> + </a:t>
            </a:r>
            <a:r>
              <a:rPr lang="en-US" sz="3600" dirty="0" smtClean="0">
                <a:solidFill>
                  <a:srgbClr val="00B0F0"/>
                </a:solidFill>
              </a:rPr>
              <a:t>9</a:t>
            </a:r>
            <a:r>
              <a:rPr lang="en-US" sz="3600" dirty="0" smtClean="0"/>
              <a:t> + </a:t>
            </a:r>
            <a:r>
              <a:rPr lang="en-US" sz="3600" dirty="0" smtClean="0">
                <a:solidFill>
                  <a:srgbClr val="00B0F0"/>
                </a:solidFill>
              </a:rPr>
              <a:t>3</a:t>
            </a:r>
            <a:r>
              <a:rPr lang="en-US" sz="3600" dirty="0" smtClean="0"/>
              <a:t> + </a:t>
            </a:r>
            <a:r>
              <a:rPr lang="en-US" sz="3600" dirty="0" smtClean="0">
                <a:solidFill>
                  <a:srgbClr val="00B0F0"/>
                </a:solidFill>
              </a:rPr>
              <a:t>2</a:t>
            </a:r>
            <a:r>
              <a:rPr lang="en-US" sz="3600" dirty="0" smtClean="0"/>
              <a:t> = </a:t>
            </a:r>
            <a:r>
              <a:rPr lang="en-US" sz="3600" dirty="0" smtClean="0">
                <a:solidFill>
                  <a:srgbClr val="00B050"/>
                </a:solidFill>
              </a:rPr>
              <a:t>20</a:t>
            </a:r>
          </a:p>
          <a:p>
            <a:pPr algn="ctr"/>
            <a:r>
              <a:rPr lang="en-US" sz="3600" dirty="0" smtClean="0">
                <a:solidFill>
                  <a:srgbClr val="00B050"/>
                </a:solidFill>
              </a:rPr>
              <a:t>20</a:t>
            </a:r>
            <a:r>
              <a:rPr lang="en-US" sz="3600" dirty="0" smtClean="0"/>
              <a:t> ÷ </a:t>
            </a:r>
            <a:r>
              <a:rPr lang="en-US" sz="3600" dirty="0" smtClean="0">
                <a:solidFill>
                  <a:srgbClr val="00B0F0"/>
                </a:solidFill>
              </a:rPr>
              <a:t>5</a:t>
            </a:r>
            <a:r>
              <a:rPr lang="en-US" sz="3600" dirty="0" smtClean="0"/>
              <a:t> = </a:t>
            </a:r>
            <a:r>
              <a:rPr lang="en-US" sz="3600" dirty="0" smtClean="0">
                <a:solidFill>
                  <a:srgbClr val="7030A0"/>
                </a:solidFill>
              </a:rPr>
              <a:t>4</a:t>
            </a:r>
          </a:p>
          <a:p>
            <a:pPr algn="ctr"/>
            <a:r>
              <a:rPr lang="en-US" sz="3600" dirty="0" smtClean="0"/>
              <a:t>The average is </a:t>
            </a:r>
            <a:r>
              <a:rPr lang="en-US" sz="3600" b="1" dirty="0" smtClean="0">
                <a:solidFill>
                  <a:srgbClr val="7030A0"/>
                </a:solidFill>
              </a:rPr>
              <a:t>4</a:t>
            </a:r>
            <a:endParaRPr lang="en-US" sz="3600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W</a:t>
            </a: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hole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67988" y="5644634"/>
            <a:ext cx="322844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All of an object; the entire thing.</a:t>
            </a:r>
            <a:endParaRPr lang="en-US" dirty="0"/>
          </a:p>
        </p:txBody>
      </p:sp>
      <p:pic>
        <p:nvPicPr>
          <p:cNvPr id="11" name="Picture 2" descr="http://www.mathopenref.com/images/circles/semicircle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5052" r="14125"/>
          <a:stretch/>
        </p:blipFill>
        <p:spPr bwMode="auto">
          <a:xfrm rot="16200000">
            <a:off x="904762" y="2437647"/>
            <a:ext cx="2992585" cy="22113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5029200" y="2279073"/>
            <a:ext cx="2535488" cy="2514600"/>
          </a:xfrm>
          <a:prstGeom prst="ellipse">
            <a:avLst/>
          </a:prstGeom>
          <a:solidFill>
            <a:srgbClr val="87E9E7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948073" y="3281691"/>
            <a:ext cx="19833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Half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638800" y="321320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Whole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3210178751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9956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W</a:t>
            </a:r>
            <a:r>
              <a:rPr lang="en-US" sz="2800" b="1" u="sng" dirty="0" smtClean="0">
                <a:solidFill>
                  <a:srgbClr val="0070C0"/>
                </a:solidFill>
              </a:rPr>
              <a:t>hole numbers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98123"/>
            <a:ext cx="803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set of counting numbers including zero.</a:t>
            </a:r>
          </a:p>
        </p:txBody>
      </p:sp>
      <p:sp>
        <p:nvSpPr>
          <p:cNvPr id="2" name="Rectangle 1"/>
          <p:cNvSpPr/>
          <p:nvPr/>
        </p:nvSpPr>
        <p:spPr>
          <a:xfrm>
            <a:off x="4304138" y="2967335"/>
            <a:ext cx="535724" cy="923330"/>
          </a:xfrm>
          <a:prstGeom prst="rect">
            <a:avLst/>
          </a:prstGeom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6926336" y="2177955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2</a:t>
            </a:r>
            <a:endParaRPr lang="en-U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752600" y="4038600"/>
            <a:ext cx="5357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743200" y="250567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4</a:t>
            </a:r>
            <a:endParaRPr lang="en-US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657600" y="4191000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3"/>
                </a:solidFill>
                <a:effectLst/>
              </a:rPr>
              <a:t>5</a:t>
            </a:r>
            <a:endParaRPr lang="en-US" sz="5400" b="1" cap="none" spc="0" dirty="0">
              <a:ln/>
              <a:solidFill>
                <a:schemeClr val="accent3"/>
              </a:solidFill>
              <a:effectLst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715000" y="402819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6</a:t>
            </a:r>
            <a:endParaRPr lang="en-US" sz="54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334000" y="204400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8</a:t>
            </a:r>
            <a:endParaRPr lang="en-US" sz="54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543800" y="3882704"/>
            <a:ext cx="5421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7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84738" y="2177955"/>
            <a:ext cx="53572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en-US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5859383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4" name="Picture 6" descr="https://encrypted-tbn2.gstatic.com/images?q=tbn:ANd9GcSru9GgJ-nWr5w3_v8XdKBqGkcORVqNdIcRZPzuMKlcYpd0w36p7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7441" y="1752600"/>
            <a:ext cx="3649117" cy="3649119"/>
          </a:xfrm>
          <a:prstGeom prst="rect">
            <a:avLst/>
          </a:prstGeom>
          <a:solidFill>
            <a:schemeClr val="bg1">
              <a:alpha val="0"/>
            </a:schemeClr>
          </a:solidFill>
        </p:spPr>
      </p:pic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Yard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xfrm>
            <a:off x="457199" y="5475027"/>
            <a:ext cx="8229600" cy="7620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Standard Imperial unit for measuring length; approximately equal to 3 feet or 36 inches.</a:t>
            </a:r>
            <a:endParaRPr lang="en-US" dirty="0"/>
          </a:p>
        </p:txBody>
      </p:sp>
      <p:sp>
        <p:nvSpPr>
          <p:cNvPr id="7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503176164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Year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period of 365 days; 12 months.</a:t>
            </a:r>
            <a:endParaRPr lang="en-US" dirty="0"/>
          </a:p>
        </p:txBody>
      </p:sp>
      <p:pic>
        <p:nvPicPr>
          <p:cNvPr id="3075" name="Picture 3" descr="C:\Users\Sandra\AppData\Local\Microsoft\Windows\Temporary Internet Files\Content.IE5\PD6NN1HY\MC900434637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21" y="4320296"/>
            <a:ext cx="1866900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dra\AppData\Local\Microsoft\Windows\Temporary Internet Files\Content.IE5\C8BL4U4X\MC900434627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34" y="3048000"/>
            <a:ext cx="186372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ndra\AppData\Local\Microsoft\Windows\Temporary Internet Files\Content.IE5\V02BV8KE\MC900434617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93327"/>
            <a:ext cx="1866900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ndra\AppData\Local\Microsoft\Windows\Temporary Internet Files\Content.IE5\K7IBXS2D\MC90043461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6" y="1796503"/>
            <a:ext cx="1866900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ndra\AppData\Local\Microsoft\Windows\Temporary Internet Files\Content.IE5\V02BV8KE\MC900434635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2805" y="4320296"/>
            <a:ext cx="1863725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ndra\AppData\Local\Microsoft\Windows\Temporary Internet Files\Content.IE5\K7IBXS2D\MC900434629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4211" y="3016583"/>
            <a:ext cx="1863725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1" name="Picture 9" descr="C:\Users\Sandra\AppData\Local\Microsoft\Windows\Temporary Internet Files\Content.IE5\PD6NN1HY\MC90043461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734" y="1793328"/>
            <a:ext cx="1863725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Sandra\AppData\Local\Microsoft\Windows\Temporary Internet Files\Content.IE5\C8BL4U4X\MC900434625[1].wmf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048000"/>
            <a:ext cx="1863725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Sandra\AppData\Local\Microsoft\Windows\Temporary Internet Files\Content.IE5\V02BV8KE\MC900434623[1].wmf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1" y="3055061"/>
            <a:ext cx="1866900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Sandra\AppData\Local\Microsoft\Windows\Temporary Internet Files\Content.IE5\K7IBXS2D\MC900434621[1].wmf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0921" y="1793327"/>
            <a:ext cx="18669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5" name="Picture 13" descr="C:\Users\Sandra\AppData\Local\Microsoft\Windows\Temporary Internet Files\Content.IE5\K7IBXS2D\MC900434631[1].wmf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796" y="4343400"/>
            <a:ext cx="1863725" cy="9937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7" name="Picture 15" descr="C:\Users\Sandra\AppData\Local\Microsoft\Windows\Temporary Internet Files\Content.IE5\PD6NN1HY\MC90043463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20296"/>
            <a:ext cx="1866900" cy="990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Footer Placeholder 10"/>
          <p:cNvSpPr txBox="1">
            <a:spLocks/>
          </p:cNvSpPr>
          <p:nvPr/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704410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Bar graph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graph that uses horizontal or vertical bars to represent data.</a:t>
            </a:r>
            <a:endParaRPr lang="en-US" dirty="0"/>
          </a:p>
        </p:txBody>
      </p:sp>
      <p:pic>
        <p:nvPicPr>
          <p:cNvPr id="3074" name="Picture 2" descr="C:\Users\Sandra\AppData\Local\Microsoft\Windows\Temporary Internet Files\Content.IE5\K7IBXS2D\MC900290890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363" y="1981200"/>
            <a:ext cx="3729273" cy="325846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317511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Base ten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number system based on ten; also known as the decimal system.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00027" y="1981200"/>
            <a:ext cx="7135287" cy="2949827"/>
            <a:chOff x="1000027" y="2201351"/>
            <a:chExt cx="7135287" cy="2949827"/>
          </a:xfrm>
        </p:grpSpPr>
        <p:grpSp>
          <p:nvGrpSpPr>
            <p:cNvPr id="6" name="Group 5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9" name="Rectangle 8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 rot="16200000">
                <a:off x="2717630" y="361572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Thousands</a:t>
                </a:r>
                <a:endParaRPr lang="en-US" sz="1600" dirty="0"/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 rot="16200000">
                <a:off x="3682485" y="3520059"/>
                <a:ext cx="105078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Hundreds</a:t>
                </a:r>
                <a:endParaRPr lang="en-US" sz="1600" dirty="0"/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 rot="16200000">
                <a:off x="4143672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Tens</a:t>
                </a:r>
                <a:endParaRPr lang="en-US" sz="1600" dirty="0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 rot="16200000">
                <a:off x="4703177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Ones</a:t>
                </a:r>
                <a:endParaRPr lang="en-US" sz="1600" dirty="0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291728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SITE LICENSE / TERMS OF USE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19812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accent1">
                    <a:lumMod val="50000"/>
                  </a:schemeClr>
                </a:solidFill>
              </a:rPr>
              <a:t>The academic vocabulary power point slides are sold on a per grade, per school basis.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5300" y="2902565"/>
            <a:ext cx="81915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 smtClean="0"/>
          </a:p>
          <a:p>
            <a:pPr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All slides included in this presentation are for use only by the purchasing school</a:t>
            </a:r>
          </a:p>
          <a:p>
            <a:pPr lvl="1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 Additional copies can be purchased for use 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By using the slides you agree to only use the slides in the school for which they were purchased.</a:t>
            </a:r>
          </a:p>
          <a:p>
            <a:pPr marL="111125" indent="-111125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US" sz="1600" dirty="0" smtClean="0"/>
              <a:t>You further agree not to copy or distribute the slides for use outside of the purchasing school.</a:t>
            </a:r>
          </a:p>
          <a:p>
            <a:endParaRPr lang="en-US" sz="1600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5486400"/>
            <a:ext cx="8229600" cy="838200"/>
          </a:xfrm>
        </p:spPr>
        <p:txBody>
          <a:bodyPr>
            <a:normAutofit/>
          </a:bodyPr>
          <a:lstStyle/>
          <a:p>
            <a:r>
              <a:rPr lang="en-US" sz="1600" dirty="0" smtClean="0"/>
              <a:t>Thank You </a:t>
            </a:r>
            <a:endParaRPr lang="en-US" sz="1600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57200" y="2514600"/>
            <a:ext cx="8151148" cy="838200"/>
          </a:xfrm>
        </p:spPr>
        <p:txBody>
          <a:bodyPr>
            <a:normAutofit/>
          </a:bodyPr>
          <a:lstStyle/>
          <a:p>
            <a:pPr algn="l"/>
            <a:r>
              <a:rPr lang="en-US" sz="1800" dirty="0" smtClean="0"/>
              <a:t>TERMS OF USE:</a:t>
            </a:r>
            <a:endParaRPr lang="en-US" sz="1800" dirty="0"/>
          </a:p>
        </p:txBody>
      </p:sp>
      <p:sp>
        <p:nvSpPr>
          <p:cNvPr id="9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B</a:t>
            </a:r>
            <a:r>
              <a:rPr lang="en-US" sz="2800" b="1" dirty="0" smtClean="0"/>
              <a:t>efore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" y="5650468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Describes a time that is earlier than some other time.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2975212" y="1793543"/>
            <a:ext cx="3175762" cy="3175762"/>
            <a:chOff x="2975212" y="1793543"/>
            <a:chExt cx="3175762" cy="317576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12" y="1793543"/>
              <a:ext cx="3175762" cy="3175762"/>
            </a:xfrm>
            <a:prstGeom prst="rect">
              <a:avLst/>
            </a:prstGeom>
          </p:spPr>
        </p:pic>
        <p:cxnSp>
          <p:nvCxnSpPr>
            <p:cNvPr id="11" name="Straight Arrow Connector 10"/>
            <p:cNvCxnSpPr/>
            <p:nvPr/>
          </p:nvCxnSpPr>
          <p:spPr>
            <a:xfrm flipH="1">
              <a:off x="3505200" y="3381424"/>
              <a:ext cx="1057893" cy="609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/>
            <p:cNvCxnSpPr/>
            <p:nvPr/>
          </p:nvCxnSpPr>
          <p:spPr>
            <a:xfrm flipH="1" flipV="1">
              <a:off x="4191000" y="2438400"/>
              <a:ext cx="372094" cy="9430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3262037" y="4969305"/>
            <a:ext cx="26382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20 minutes </a:t>
            </a:r>
            <a:r>
              <a:rPr lang="en-US" b="1" dirty="0" smtClean="0"/>
              <a:t>before </a:t>
            </a:r>
            <a:r>
              <a:rPr lang="en-US" dirty="0" smtClean="0"/>
              <a:t>12.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Cardinal number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number of unique items in a set.</a:t>
            </a:r>
            <a:endParaRPr lang="en-US" dirty="0"/>
          </a:p>
        </p:txBody>
      </p:sp>
      <p:pic>
        <p:nvPicPr>
          <p:cNvPr id="5" name="Picture 2" descr="C:\Users\Sandra\AppData\Local\Microsoft\Windows\Temporary Internet Files\Content.IE5\S4OVLHI9\MC900440352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2590" y="2572632"/>
            <a:ext cx="2598819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Sandra\AppData\Local\Microsoft\Windows\Temporary Internet Files\Content.IE5\E0N8LD4O\MC900440347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65" y="1828829"/>
            <a:ext cx="282157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Sandra\AppData\Local\Microsoft\Windows\Temporary Internet Files\Content.IE5\OM50C0B0\MC900440350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498" y="3550922"/>
            <a:ext cx="2790435" cy="146304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5" descr="C:\Users\Sandra\AppData\Local\Microsoft\Windows\Temporary Internet Files\Content.IE5\8134USK8\MC900440345[1]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449" y="1828829"/>
            <a:ext cx="2351317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C:\Users\Sandra\AppData\Local\Microsoft\Windows\Temporary Internet Files\Content.IE5\S4OVLHI9\MC900440349[1]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3762829"/>
            <a:ext cx="2633471" cy="1371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3082650" y="4056189"/>
            <a:ext cx="29787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This set contains 5 elements.</a:t>
            </a:r>
          </a:p>
          <a:p>
            <a:pPr algn="ctr"/>
            <a:endParaRPr lang="en-US" sz="1600" dirty="0"/>
          </a:p>
          <a:p>
            <a:pPr algn="ctr"/>
            <a:r>
              <a:rPr lang="en-US" sz="1600" dirty="0" smtClean="0"/>
              <a:t>The </a:t>
            </a:r>
            <a:r>
              <a:rPr lang="en-US" sz="1600" b="1" dirty="0" smtClean="0"/>
              <a:t>cardinal number</a:t>
            </a:r>
            <a:r>
              <a:rPr lang="en-US" sz="1600" dirty="0" smtClean="0"/>
              <a:t> of this set is</a:t>
            </a:r>
          </a:p>
          <a:p>
            <a:pPr algn="ctr"/>
            <a:r>
              <a:rPr lang="en-US" sz="3200" dirty="0" smtClean="0"/>
              <a:t>5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1676540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Category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particular type of thing within a larger group; class.  A kind of something.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5195388" y="3036389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914400" y="211836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6902994" y="1963056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3931920" y="179832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6999514" y="275844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5791200" y="1919513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2250439" y="2612570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3931920" y="2907936"/>
            <a:ext cx="640080" cy="640080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>
            <a:off x="4800600" y="2118360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6298474" y="306396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1463765" y="2907936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2758440" y="2026194"/>
            <a:ext cx="640080" cy="64008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609600" y="4648200"/>
            <a:ext cx="2560320" cy="640080"/>
            <a:chOff x="823685" y="4648200"/>
            <a:chExt cx="2560320" cy="640080"/>
          </a:xfrm>
        </p:grpSpPr>
        <p:sp>
          <p:nvSpPr>
            <p:cNvPr id="18" name="Oval 17"/>
            <p:cNvSpPr>
              <a:spLocks noChangeAspect="1"/>
            </p:cNvSpPr>
            <p:nvPr/>
          </p:nvSpPr>
          <p:spPr>
            <a:xfrm>
              <a:off x="274392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>
              <a:spLocks noChangeAspect="1"/>
            </p:cNvSpPr>
            <p:nvPr/>
          </p:nvSpPr>
          <p:spPr>
            <a:xfrm>
              <a:off x="210384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>
              <a:spLocks noChangeAspect="1"/>
            </p:cNvSpPr>
            <p:nvPr/>
          </p:nvSpPr>
          <p:spPr>
            <a:xfrm>
              <a:off x="1469570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>
              <a:spLocks noChangeAspect="1"/>
            </p:cNvSpPr>
            <p:nvPr/>
          </p:nvSpPr>
          <p:spPr>
            <a:xfrm>
              <a:off x="823685" y="4648200"/>
              <a:ext cx="640080" cy="640080"/>
            </a:xfrm>
            <a:prstGeom prst="ellipse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3301208" y="4648200"/>
            <a:ext cx="2499360" cy="640080"/>
            <a:chOff x="3611880" y="4648200"/>
            <a:chExt cx="2499360" cy="640080"/>
          </a:xfrm>
        </p:grpSpPr>
        <p:sp>
          <p:nvSpPr>
            <p:cNvPr id="23" name="Oval 22"/>
            <p:cNvSpPr>
              <a:spLocks noChangeAspect="1"/>
            </p:cNvSpPr>
            <p:nvPr/>
          </p:nvSpPr>
          <p:spPr>
            <a:xfrm>
              <a:off x="547116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>
              <a:spLocks noChangeAspect="1"/>
            </p:cNvSpPr>
            <p:nvPr/>
          </p:nvSpPr>
          <p:spPr>
            <a:xfrm>
              <a:off x="4847045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>
              <a:spLocks noChangeAspect="1"/>
            </p:cNvSpPr>
            <p:nvPr/>
          </p:nvSpPr>
          <p:spPr>
            <a:xfrm>
              <a:off x="4258491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>
              <a:spLocks noChangeAspect="1"/>
            </p:cNvSpPr>
            <p:nvPr/>
          </p:nvSpPr>
          <p:spPr>
            <a:xfrm>
              <a:off x="3611880" y="4648200"/>
              <a:ext cx="640080" cy="64008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7" name="Oval 26"/>
          <p:cNvSpPr>
            <a:spLocks noChangeAspect="1"/>
          </p:cNvSpPr>
          <p:nvPr/>
        </p:nvSpPr>
        <p:spPr>
          <a:xfrm>
            <a:off x="795963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7319554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6666411" y="4648200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5992948" y="4667067"/>
            <a:ext cx="640080" cy="64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3729878" y="3886200"/>
            <a:ext cx="16842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color </a:t>
            </a:r>
            <a:r>
              <a:rPr lang="en-US" b="1" dirty="0" smtClean="0"/>
              <a:t>categories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1640236" y="4267200"/>
            <a:ext cx="4990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red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4151580" y="4278868"/>
            <a:ext cx="7986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purple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7008172" y="4278868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blue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311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Cent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Smallest money value in the US.</a:t>
            </a:r>
            <a:endParaRPr lang="en-US" dirty="0"/>
          </a:p>
        </p:txBody>
      </p:sp>
      <p:pic>
        <p:nvPicPr>
          <p:cNvPr id="227329" name="Picture 1" descr="http://4.bp.blogspot.com/-Vnry8SR0I0Y/TdsBDwkMOoI/AAAAAAAABHI/BycsOOUNYYU/s1600/USA-one-cent-97-b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47900" y="2514600"/>
            <a:ext cx="4648200" cy="2386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72175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entimeter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A metric unit of length equal to one hundredth of a </a:t>
            </a:r>
            <a:r>
              <a:rPr lang="en-US" smtClean="0"/>
              <a:t>meter.</a:t>
            </a:r>
            <a:endParaRPr lang="en-US" dirty="0"/>
          </a:p>
        </p:txBody>
      </p:sp>
      <p:pic>
        <p:nvPicPr>
          <p:cNvPr id="229378" name="Picture 2" descr="http://philsadvice.com/wp-content/uploads/2011/01/centimeters-to-inch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3500" y="1981200"/>
            <a:ext cx="6477000" cy="32736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29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hance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likelihood that a particular outcome will occur.</a:t>
            </a:r>
            <a:endParaRPr lang="en-US" dirty="0"/>
          </a:p>
        </p:txBody>
      </p:sp>
      <p:pic>
        <p:nvPicPr>
          <p:cNvPr id="60418" name="Picture 2" descr="http://poster.4teachers.org/imgFileWizard/8815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1725" y="1828800"/>
            <a:ext cx="3562350" cy="3457576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4800600" y="2674203"/>
            <a:ext cx="358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</a:t>
            </a:r>
            <a:r>
              <a:rPr lang="en-US" sz="2400" b="1" u="sng" dirty="0" smtClean="0">
                <a:solidFill>
                  <a:srgbClr val="C00000"/>
                </a:solidFill>
              </a:rPr>
              <a:t>chance</a:t>
            </a:r>
            <a:r>
              <a:rPr lang="en-US" sz="2400" dirty="0" smtClean="0"/>
              <a:t> that the dial will stop on Orange is 1 in 5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Circle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2-dimensional shape made by drawing a curve that is always the same distance from a center.</a:t>
            </a:r>
            <a:endParaRPr lang="en-US" dirty="0"/>
          </a:p>
        </p:txBody>
      </p:sp>
      <p:sp>
        <p:nvSpPr>
          <p:cNvPr id="5" name="Oval 4"/>
          <p:cNvSpPr>
            <a:spLocks noChangeAspect="1"/>
          </p:cNvSpPr>
          <p:nvPr/>
        </p:nvSpPr>
        <p:spPr>
          <a:xfrm>
            <a:off x="3200400" y="2286000"/>
            <a:ext cx="2743200" cy="2743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lowchart: Connector 5"/>
          <p:cNvSpPr>
            <a:spLocks noChangeAspect="1"/>
          </p:cNvSpPr>
          <p:nvPr/>
        </p:nvSpPr>
        <p:spPr>
          <a:xfrm>
            <a:off x="4465320" y="3566160"/>
            <a:ext cx="182880" cy="182880"/>
          </a:xfrm>
          <a:prstGeom prst="flowChartConnector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6718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lock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device used for measuring and indicating time, usually by means of pointers moving over a dial.</a:t>
            </a:r>
            <a:endParaRPr lang="en-US" dirty="0"/>
          </a:p>
        </p:txBody>
      </p:sp>
      <p:pic>
        <p:nvPicPr>
          <p:cNvPr id="247809" name="Picture 1" descr="http://www.smartstunblog.com/wp-content/uploads/2011/04/clock-with-came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1828800"/>
            <a:ext cx="3505200" cy="3505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lockwise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Moving in the direction of the hands on a clock</a:t>
            </a:r>
            <a:endParaRPr lang="en-US" dirty="0"/>
          </a:p>
        </p:txBody>
      </p:sp>
      <p:pic>
        <p:nvPicPr>
          <p:cNvPr id="246785" name="Picture 1" descr="http://www.allmathwords.org/en/images/c/clockwis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31369" y="1905000"/>
            <a:ext cx="2481262" cy="32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losest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shortest distance away.</a:t>
            </a:r>
            <a:endParaRPr lang="en-US" dirty="0"/>
          </a:p>
        </p:txBody>
      </p:sp>
      <p:pic>
        <p:nvPicPr>
          <p:cNvPr id="244737" name="Picture 1" descr="http://upload.wikimedia.org/wikipedia/commons/thumb/a/a4/Apogee_%28PSF%29.png/800px-Apogee_%28PSF%2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828800"/>
            <a:ext cx="4724400" cy="2988183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752600" y="4876800"/>
            <a:ext cx="5562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number 2 dot is the </a:t>
            </a:r>
            <a:r>
              <a:rPr lang="en-US" b="1" u="sng" dirty="0" smtClean="0">
                <a:solidFill>
                  <a:srgbClr val="C00000"/>
                </a:solidFill>
              </a:rPr>
              <a:t>closest</a:t>
            </a:r>
            <a:r>
              <a:rPr lang="en-US" dirty="0" smtClean="0"/>
              <a:t> to the number 3 dot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2-dimensional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Lying flat.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47800" y="2247900"/>
            <a:ext cx="1600200" cy="1524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Isosceles Triangle 5"/>
          <p:cNvSpPr/>
          <p:nvPr/>
        </p:nvSpPr>
        <p:spPr>
          <a:xfrm>
            <a:off x="6619008" y="2362200"/>
            <a:ext cx="1447800" cy="1295400"/>
          </a:xfrm>
          <a:prstGeom prst="triangl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3962400" y="3745576"/>
            <a:ext cx="1554480" cy="15544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095023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oins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kind of money.</a:t>
            </a:r>
            <a:endParaRPr lang="en-US" dirty="0"/>
          </a:p>
        </p:txBody>
      </p:sp>
      <p:pic>
        <p:nvPicPr>
          <p:cNvPr id="242689" name="Picture 1" descr="http://0.tqn.com/d/coins/1/0/t/1/-/-/United_States_money_coi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2209800"/>
            <a:ext cx="7200900" cy="2685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Column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An arrangement of figures, one above the other.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62200" y="1805488"/>
            <a:ext cx="3667125" cy="3452312"/>
            <a:chOff x="2362200" y="1791793"/>
            <a:chExt cx="3667125" cy="3452312"/>
          </a:xfrm>
        </p:grpSpPr>
        <p:pic>
          <p:nvPicPr>
            <p:cNvPr id="7" name="Picture 2" descr="https://encrypted-tbn1.gstatic.com/images?q=tbn:ANd9GcQZ302m4wLA633S35V9dAFFsRE1DfFjVGi-wDIzppvbx2MzphKVi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62200" y="1828800"/>
              <a:ext cx="3667125" cy="3415305"/>
            </a:xfrm>
            <a:prstGeom prst="rect">
              <a:avLst/>
            </a:prstGeom>
            <a:noFill/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4738255" y="2209800"/>
              <a:ext cx="304800" cy="3034305"/>
            </a:xfrm>
            <a:prstGeom prst="rect">
              <a:avLst/>
            </a:prstGeom>
            <a:solidFill>
              <a:schemeClr val="accent1">
                <a:alpha val="0"/>
              </a:schemeClr>
            </a:solidFill>
            <a:ln w="508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49027" y="1791793"/>
              <a:ext cx="8832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column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108759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995690"/>
            <a:ext cx="822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Commutative Property of Addition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This property means that the addends can be added in any order and the sum is always the same.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3505200" y="2383018"/>
            <a:ext cx="213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Example: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94246" y="2964072"/>
            <a:ext cx="2555508" cy="1754326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dirty="0">
                <a:ln/>
                <a:solidFill>
                  <a:srgbClr val="C00000"/>
                </a:solidFill>
              </a:rPr>
              <a:t>3</a:t>
            </a:r>
            <a:r>
              <a:rPr lang="en-US" sz="5400" b="1" dirty="0">
                <a:ln/>
              </a:rPr>
              <a:t> + </a:t>
            </a:r>
            <a:r>
              <a:rPr lang="en-US" sz="5400" b="1" dirty="0">
                <a:ln/>
                <a:solidFill>
                  <a:srgbClr val="0070C0"/>
                </a:solidFill>
              </a:rPr>
              <a:t>4</a:t>
            </a:r>
            <a:r>
              <a:rPr lang="en-US" sz="5400" b="1" dirty="0">
                <a:ln/>
              </a:rPr>
              <a:t> = </a:t>
            </a:r>
            <a:r>
              <a:rPr lang="en-US" sz="5400" b="1" dirty="0">
                <a:ln/>
                <a:solidFill>
                  <a:srgbClr val="7030A0"/>
                </a:solidFill>
              </a:rPr>
              <a:t>7</a:t>
            </a:r>
          </a:p>
          <a:p>
            <a:pPr algn="ctr"/>
            <a:r>
              <a:rPr lang="en-US" sz="5400" b="1" dirty="0">
                <a:ln/>
                <a:solidFill>
                  <a:srgbClr val="0070C0"/>
                </a:solidFill>
              </a:rPr>
              <a:t>4</a:t>
            </a:r>
            <a:r>
              <a:rPr lang="en-US" sz="5400" b="1" dirty="0">
                <a:ln/>
              </a:rPr>
              <a:t> + </a:t>
            </a:r>
            <a:r>
              <a:rPr lang="en-US" sz="5400" b="1" dirty="0">
                <a:ln/>
                <a:solidFill>
                  <a:srgbClr val="C00000"/>
                </a:solidFill>
              </a:rPr>
              <a:t>3</a:t>
            </a:r>
            <a:r>
              <a:rPr lang="en-US" sz="5400" b="1" dirty="0">
                <a:ln/>
              </a:rPr>
              <a:t> = </a:t>
            </a:r>
            <a:r>
              <a:rPr lang="en-US" sz="5400" b="1" dirty="0" smtClean="0">
                <a:ln/>
                <a:solidFill>
                  <a:srgbClr val="7030A0"/>
                </a:solidFill>
              </a:rPr>
              <a:t>7</a:t>
            </a:r>
            <a:endParaRPr lang="en-US" sz="5400" b="1" dirty="0">
              <a:ln/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158066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3825321" y="995690"/>
            <a:ext cx="15351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u="sng" dirty="0">
                <a:solidFill>
                  <a:srgbClr val="C00000"/>
                </a:solidFill>
              </a:rPr>
              <a:t>C</a:t>
            </a:r>
            <a:r>
              <a:rPr lang="en-US" sz="2800" b="1" u="sng" dirty="0" smtClean="0">
                <a:solidFill>
                  <a:srgbClr val="C00000"/>
                </a:solidFill>
              </a:rPr>
              <a:t>ompare</a:t>
            </a:r>
            <a:endParaRPr lang="en-US" b="1" u="sng" dirty="0">
              <a:solidFill>
                <a:srgbClr val="C0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7200" y="5644634"/>
            <a:ext cx="43581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 find how things are different or the same.</a:t>
            </a:r>
            <a:endParaRPr lang="en-US" dirty="0"/>
          </a:p>
        </p:txBody>
      </p:sp>
      <p:pic>
        <p:nvPicPr>
          <p:cNvPr id="10" name="Picture 2" descr="C:\Users\Owner\AppData\Local\Microsoft\Windows\Temporary Internet Files\Content.IE5\9971HXAX\MC900435278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0500" y="1855589"/>
            <a:ext cx="3683000" cy="255508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286000" y="441067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Both fruits</a:t>
            </a:r>
          </a:p>
          <a:p>
            <a:r>
              <a:rPr lang="en-US" dirty="0" smtClean="0"/>
              <a:t>Both grow on trees</a:t>
            </a:r>
          </a:p>
          <a:p>
            <a:r>
              <a:rPr lang="en-US" dirty="0" smtClean="0"/>
              <a:t>Both are edible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648200" y="4410670"/>
            <a:ext cx="2971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One is red, the other is yellow</a:t>
            </a:r>
          </a:p>
          <a:p>
            <a:r>
              <a:rPr lang="en-US" dirty="0" smtClean="0"/>
              <a:t>They are different shapes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7226496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63387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C</a:t>
            </a: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ompose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90184" y="5644634"/>
            <a:ext cx="46510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To </a:t>
            </a:r>
            <a:r>
              <a:rPr lang="en-US" dirty="0"/>
              <a:t>put together or make up by </a:t>
            </a:r>
            <a:r>
              <a:rPr lang="en-US" dirty="0" smtClean="0"/>
              <a:t>combining parts.</a:t>
            </a:r>
            <a:endParaRPr lang="en-US" dirty="0"/>
          </a:p>
        </p:txBody>
      </p:sp>
      <p:grpSp>
        <p:nvGrpSpPr>
          <p:cNvPr id="2" name="Group 10"/>
          <p:cNvGrpSpPr/>
          <p:nvPr/>
        </p:nvGrpSpPr>
        <p:grpSpPr>
          <a:xfrm>
            <a:off x="781904" y="2135161"/>
            <a:ext cx="3194785" cy="2902423"/>
            <a:chOff x="781904" y="1974378"/>
            <a:chExt cx="3194785" cy="2902423"/>
          </a:xfrm>
        </p:grpSpPr>
        <p:sp>
          <p:nvSpPr>
            <p:cNvPr id="20" name="Isosceles Triangle 19"/>
            <p:cNvSpPr/>
            <p:nvPr/>
          </p:nvSpPr>
          <p:spPr>
            <a:xfrm>
              <a:off x="2376489" y="3429001"/>
              <a:ext cx="1600200" cy="1447800"/>
            </a:xfrm>
            <a:prstGeom prst="triangle">
              <a:avLst>
                <a:gd name="adj" fmla="val 50853"/>
              </a:avLst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81904" y="3429001"/>
              <a:ext cx="1600200" cy="1447800"/>
            </a:xfrm>
            <a:prstGeom prst="triangle">
              <a:avLst>
                <a:gd name="adj" fmla="val 50853"/>
              </a:avLst>
            </a:prstGeom>
            <a:solidFill>
              <a:srgbClr val="7030A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21"/>
            <p:cNvSpPr/>
            <p:nvPr/>
          </p:nvSpPr>
          <p:spPr>
            <a:xfrm rot="10800000">
              <a:off x="1600201" y="3429000"/>
              <a:ext cx="1582003" cy="1442115"/>
            </a:xfrm>
            <a:prstGeom prst="triangle">
              <a:avLst>
                <a:gd name="adj" fmla="val 50853"/>
              </a:avLst>
            </a:prstGeom>
            <a:solidFill>
              <a:srgbClr val="F31DD4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Isosceles Triangle 2"/>
            <p:cNvSpPr/>
            <p:nvPr/>
          </p:nvSpPr>
          <p:spPr>
            <a:xfrm>
              <a:off x="1600202" y="1974378"/>
              <a:ext cx="1582002" cy="1454621"/>
            </a:xfrm>
            <a:prstGeom prst="triangle">
              <a:avLst>
                <a:gd name="adj" fmla="val 50853"/>
              </a:avLst>
            </a:prstGeom>
            <a:solidFill>
              <a:srgbClr val="00B0F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959057" y="4847232"/>
            <a:ext cx="2904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F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226447" y="5014616"/>
            <a:ext cx="3000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474842" y="4829728"/>
            <a:ext cx="3305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D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191699" y="3385614"/>
            <a:ext cx="308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1273907" y="3385614"/>
            <a:ext cx="3097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229139" y="1765829"/>
            <a:ext cx="3241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15" name="TextBox 14"/>
              <p:cNvSpPr txBox="1"/>
              <p:nvPr/>
            </p:nvSpPr>
            <p:spPr>
              <a:xfrm>
                <a:off x="5789430" y="1974378"/>
                <a:ext cx="1732397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i="0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40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4000" b="0" i="1" smtClean="0">
                          <a:solidFill>
                            <a:srgbClr val="FF0000"/>
                          </a:solidFill>
                          <a:latin typeface="Cambria Math"/>
                          <a:ea typeface="Cambria Math"/>
                        </a:rPr>
                        <m:t>𝐴𝐷𝐹</m:t>
                      </m:r>
                    </m:oMath>
                  </m:oMathPara>
                </a14:m>
                <a:endParaRPr lang="en-US" sz="4000" i="1" dirty="0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89430" y="1974378"/>
                <a:ext cx="1732397" cy="707886"/>
              </a:xfrm>
              <a:prstGeom prst="rect">
                <a:avLst/>
              </a:prstGeom>
              <a:blipFill rotWithShape="1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6" name="TextBox 15"/>
              <p:cNvSpPr txBox="1"/>
              <p:nvPr/>
            </p:nvSpPr>
            <p:spPr>
              <a:xfrm>
                <a:off x="4894636" y="2895600"/>
                <a:ext cx="3452676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dirty="0" smtClean="0"/>
                  <a:t>is </a:t>
                </a:r>
                <a:r>
                  <a:rPr lang="en-US" sz="2000" i="1" dirty="0" smtClean="0">
                    <a:solidFill>
                      <a:srgbClr val="0070C0"/>
                    </a:solidFill>
                  </a:rPr>
                  <a:t>composed</a:t>
                </a:r>
                <a:r>
                  <a:rPr lang="en-US" dirty="0" smtClean="0"/>
                  <a:t> of 4 smaller triangles</a:t>
                </a:r>
              </a:p>
              <a:p>
                <a:pPr algn="ctr"/>
                <a:endParaRPr lang="en-US" sz="240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00B0F0"/>
                          </a:solidFill>
                          <a:latin typeface="Cambria Math"/>
                          <a:ea typeface="Cambria Math"/>
                        </a:rPr>
                        <m:t>𝐴𝐵𝐶</m:t>
                      </m:r>
                    </m:oMath>
                  </m:oMathPara>
                </a14:m>
                <a:endParaRPr lang="en-US" sz="2400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>
                          <a:latin typeface="Cambria Math"/>
                          <a:ea typeface="Cambria Math"/>
                        </a:rPr>
                        <m:t>∆</m:t>
                      </m:r>
                      <m:r>
                        <a:rPr lang="en-US" sz="2400" b="0" i="0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400" b="0" i="1" smtClean="0">
                          <a:solidFill>
                            <a:srgbClr val="F31DD4"/>
                          </a:solidFill>
                          <a:latin typeface="Cambria Math"/>
                          <a:ea typeface="Cambria Math"/>
                        </a:rPr>
                        <m:t>𝐵𝐶𝐸</m:t>
                      </m:r>
                    </m:oMath>
                  </m:oMathPara>
                </a14:m>
                <a:endParaRPr lang="en-US" sz="2400" i="1" dirty="0" smtClean="0">
                  <a:solidFill>
                    <a:srgbClr val="00B0F0"/>
                  </a:solidFill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i="1" dirty="0" smtClean="0">
                    <a:solidFill>
                      <a:srgbClr val="00B0F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7030A0"/>
                    </a:solidFill>
                  </a:rPr>
                  <a:t>BDE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/>
                      </a:rPr>
                      <m:t>∆</m:t>
                    </m:r>
                  </m:oMath>
                </a14:m>
                <a:r>
                  <a:rPr lang="en-US" sz="2400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en-US" sz="2400" i="1" dirty="0" smtClean="0">
                    <a:solidFill>
                      <a:srgbClr val="92D050"/>
                    </a:solidFill>
                  </a:rPr>
                  <a:t>CEF</a:t>
                </a:r>
                <a:endParaRPr lang="en-US" sz="2400" i="1" dirty="0">
                  <a:solidFill>
                    <a:srgbClr val="7030A0"/>
                  </a:solidFill>
                </a:endParaRPr>
              </a:p>
            </p:txBody>
          </p:sp>
        </mc:Choice>
        <mc:Fallback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4636" y="2895600"/>
                <a:ext cx="3452676" cy="2246769"/>
              </a:xfrm>
              <a:prstGeom prst="rect">
                <a:avLst/>
              </a:prstGeom>
              <a:blipFill rotWithShape="1">
                <a:blip r:embed="rId3" cstate="print"/>
                <a:stretch>
                  <a:fillRect l="-1413" t="-1355" r="-1060" b="-51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12125365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one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4127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solid 3 dimensional object that a has a circular base and one vertex.</a:t>
            </a:r>
            <a:endParaRPr lang="en-US" dirty="0"/>
          </a:p>
        </p:txBody>
      </p:sp>
      <p:pic>
        <p:nvPicPr>
          <p:cNvPr id="9" name="Picture 2" descr="http://www.bbc.co.uk/schools/gcsebitesize/maths/images/shape_10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19500" y="2286000"/>
            <a:ext cx="1905000" cy="24276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692387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ost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5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amount of money asked for or paid for an item.</a:t>
            </a:r>
            <a:endParaRPr lang="en-US" dirty="0"/>
          </a:p>
        </p:txBody>
      </p:sp>
      <p:pic>
        <p:nvPicPr>
          <p:cNvPr id="282625" name="Picture 1" descr="http://www.eaglecountryonline.com/upload_gallery/food-grocery-produce-stan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1025" y="1767416"/>
            <a:ext cx="5441950" cy="36279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74818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ount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996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say numbers in order.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3100" y="47127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apples.</a:t>
            </a:r>
            <a:endParaRPr lang="en-US" sz="2400" dirty="0"/>
          </a:p>
        </p:txBody>
      </p:sp>
      <p:pic>
        <p:nvPicPr>
          <p:cNvPr id="292866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1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2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1752600" cy="175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37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3882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9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6627" y="410094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79974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874818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Count backwards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3996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say numbers in order backward.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43100" y="4712732"/>
            <a:ext cx="525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FF0000"/>
                </a:solidFill>
              </a:rPr>
              <a:t>3</a:t>
            </a:r>
            <a:r>
              <a:rPr lang="en-US" sz="2400" dirty="0" smtClean="0"/>
              <a:t> apples.</a:t>
            </a:r>
            <a:endParaRPr lang="en-US" sz="2400" dirty="0"/>
          </a:p>
        </p:txBody>
      </p:sp>
      <p:pic>
        <p:nvPicPr>
          <p:cNvPr id="292866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1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95700" y="2057400"/>
            <a:ext cx="1752600" cy="1752600"/>
          </a:xfrm>
          <a:prstGeom prst="rect">
            <a:avLst/>
          </a:prstGeom>
          <a:noFill/>
        </p:spPr>
      </p:pic>
      <p:pic>
        <p:nvPicPr>
          <p:cNvPr id="12" name="Picture 2" descr="apples,cropped images,cropped pictures,food,fruits,PNG,produce,school,transparent backgroun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057400"/>
            <a:ext cx="1752600" cy="17526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26737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3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882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78996" y="3853190"/>
            <a:ext cx="36740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3200400" y="4114800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5226627" y="4100945"/>
            <a:ext cx="7620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196417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Counting order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Any number you can use for counting things; does not include zero.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71600" y="2667000"/>
            <a:ext cx="6400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5">
                    <a:lumMod val="75000"/>
                  </a:schemeClr>
                </a:solidFill>
              </a:rPr>
              <a:t>1, 2, 3, 4, 5, 6, 7, 8, 9, 10</a:t>
            </a:r>
            <a:endParaRPr lang="en-US" sz="4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3-dimensional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Solid shapes; having points or sides that are not all on one plane.</a:t>
            </a:r>
            <a:endParaRPr lang="en-US" dirty="0"/>
          </a:p>
        </p:txBody>
      </p:sp>
      <p:grpSp>
        <p:nvGrpSpPr>
          <p:cNvPr id="30" name="Group 29"/>
          <p:cNvGrpSpPr/>
          <p:nvPr/>
        </p:nvGrpSpPr>
        <p:grpSpPr>
          <a:xfrm>
            <a:off x="3276600" y="2438399"/>
            <a:ext cx="2590800" cy="2556164"/>
            <a:chOff x="3581400" y="2396836"/>
            <a:chExt cx="2590800" cy="2556164"/>
          </a:xfrm>
        </p:grpSpPr>
        <p:sp>
          <p:nvSpPr>
            <p:cNvPr id="8" name="Rectangle 7"/>
            <p:cNvSpPr/>
            <p:nvPr/>
          </p:nvSpPr>
          <p:spPr>
            <a:xfrm>
              <a:off x="4191000" y="2396836"/>
              <a:ext cx="1981200" cy="17526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3581400" y="3200400"/>
              <a:ext cx="1981200" cy="1752600"/>
            </a:xfrm>
            <a:prstGeom prst="rect">
              <a:avLst/>
            </a:prstGeom>
            <a:solidFill>
              <a:srgbClr val="FF0000">
                <a:alpha val="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 flipV="1">
              <a:off x="3581400" y="2396836"/>
              <a:ext cx="609600" cy="803564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V="1">
              <a:off x="5562600" y="2396836"/>
              <a:ext cx="609600" cy="803564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flipV="1">
              <a:off x="5562600" y="4149436"/>
              <a:ext cx="609600" cy="803564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581400" y="4149436"/>
              <a:ext cx="609600" cy="803564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4191000" y="2396836"/>
              <a:ext cx="0" cy="175260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4191000" y="2396836"/>
              <a:ext cx="1981200" cy="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6172200" y="2396836"/>
              <a:ext cx="0" cy="1752600"/>
            </a:xfrm>
            <a:prstGeom prst="line">
              <a:avLst/>
            </a:prstGeom>
            <a:ln w="22225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4191000" y="4149436"/>
              <a:ext cx="1981200" cy="0"/>
            </a:xfrm>
            <a:prstGeom prst="line">
              <a:avLst/>
            </a:prstGeom>
            <a:ln w="22225"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34280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C</a:t>
            </a:r>
            <a:r>
              <a:rPr lang="en-US" sz="2800" b="1" u="sng" dirty="0" smtClean="0">
                <a:solidFill>
                  <a:srgbClr val="0070C0"/>
                </a:solidFill>
              </a:rPr>
              <a:t>ube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box shaped solid object that has 6 identical square faces.</a:t>
            </a:r>
            <a:endParaRPr lang="en-US" dirty="0"/>
          </a:p>
        </p:txBody>
      </p:sp>
      <p:pic>
        <p:nvPicPr>
          <p:cNvPr id="293889" name="Picture 1" descr="http://ts4.mm.bing.net/th?id=I.4812644785326231&amp;pid=15.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1828800"/>
            <a:ext cx="3810000" cy="3429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122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C</a:t>
            </a:r>
            <a:r>
              <a:rPr lang="en-US" sz="2800" b="1" dirty="0" smtClean="0"/>
              <a:t>ylinder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/>
              <a:t>A solid object with 2 identical flat ends that are circular and 1 curved side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1390" t="30606" r="21375" b="6667"/>
          <a:stretch/>
        </p:blipFill>
        <p:spPr bwMode="auto">
          <a:xfrm>
            <a:off x="3539836" y="1946563"/>
            <a:ext cx="2022763" cy="3269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259881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ata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collection of facts, such as values or measurements.</a:t>
            </a:r>
            <a:endParaRPr lang="en-US" dirty="0"/>
          </a:p>
        </p:txBody>
      </p:sp>
      <p:pic>
        <p:nvPicPr>
          <p:cNvPr id="265218" name="Picture 2" descr="businesses,businesswomen,data,downloading,funneling,funneling information,funnels,information,metaphors,persons,wom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00375" y="2085975"/>
            <a:ext cx="3095625" cy="30956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D</a:t>
            </a:r>
            <a:r>
              <a:rPr lang="en-US" sz="2800" b="1" dirty="0" smtClean="0"/>
              <a:t>ay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24 hour period from midnight to the next midnight.</a:t>
            </a:r>
            <a:endParaRPr lang="en-US" dirty="0"/>
          </a:p>
        </p:txBody>
      </p:sp>
      <p:pic>
        <p:nvPicPr>
          <p:cNvPr id="3074" name="Picture 2" descr="C:\Users\Sandra\AppData\Local\Microsoft\Windows\Temporary Internet Files\Content.IE5\C8BL4U4X\MC9004346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25527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Sandra\AppData\Local\Microsoft\Windows\Temporary Internet Files\Content.IE5\V02BV8KE\MC900434643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0762" y="39243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Sandra\AppData\Local\Microsoft\Windows\Temporary Internet Files\Content.IE5\K7IBXS2D\MC90043464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975" y="2009774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Sandra\AppData\Local\Microsoft\Windows\Temporary Internet Files\Content.IE5\PD6NN1HY\MC900434647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1562" y="3238500"/>
            <a:ext cx="1924050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Sandra\AppData\Local\Microsoft\Windows\Temporary Internet Files\Content.IE5\C8BL4U4X\MC90043464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14737" y="44958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Sandra\AppData\Local\Microsoft\Windows\Temporary Internet Files\Content.IE5\K7IBXS2D\MC90043465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2555875"/>
            <a:ext cx="1924050" cy="6826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C:\Users\Sandra\AppData\Local\Microsoft\Windows\Temporary Internet Files\Content.IE5\PD6NN1HY\MC900434639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775" y="4038600"/>
            <a:ext cx="1920875" cy="685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69902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32915" y="100078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ecompose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2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separate into parts or elements (e.g., geometric figures or numbers).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00" y="2079935"/>
            <a:ext cx="35730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example:</a:t>
            </a:r>
          </a:p>
          <a:p>
            <a:r>
              <a:rPr lang="en-US" dirty="0" smtClean="0"/>
              <a:t>decomposition of the number 5,432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401252" y="2982843"/>
            <a:ext cx="436690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5</a:t>
            </a:r>
            <a:r>
              <a:rPr lang="en-US" sz="4000" dirty="0" smtClean="0"/>
              <a:t>,</a:t>
            </a:r>
            <a:r>
              <a:rPr lang="en-US" sz="4000" dirty="0" smtClean="0">
                <a:solidFill>
                  <a:srgbClr val="00B0F0"/>
                </a:solidFill>
              </a:rPr>
              <a:t>4</a:t>
            </a:r>
            <a:r>
              <a:rPr lang="en-US" sz="4000" dirty="0" smtClean="0">
                <a:solidFill>
                  <a:srgbClr val="FF0066"/>
                </a:solidFill>
              </a:rPr>
              <a:t>3</a:t>
            </a:r>
            <a:r>
              <a:rPr lang="en-US" sz="4000" dirty="0" smtClean="0">
                <a:solidFill>
                  <a:srgbClr val="92D050"/>
                </a:solidFill>
              </a:rPr>
              <a:t>2</a:t>
            </a:r>
          </a:p>
          <a:p>
            <a:pPr algn="ctr"/>
            <a:r>
              <a:rPr lang="en-US" sz="4000" dirty="0" smtClean="0"/>
              <a:t>=</a:t>
            </a:r>
          </a:p>
          <a:p>
            <a:pPr algn="ctr"/>
            <a:r>
              <a:rPr lang="en-US" sz="4000" dirty="0" smtClean="0">
                <a:solidFill>
                  <a:srgbClr val="7030A0"/>
                </a:solidFill>
              </a:rPr>
              <a:t>5,000</a:t>
            </a:r>
            <a:r>
              <a:rPr lang="en-US" sz="4000" dirty="0" smtClean="0"/>
              <a:t> + </a:t>
            </a:r>
            <a:r>
              <a:rPr lang="en-US" sz="4000" dirty="0" smtClean="0">
                <a:solidFill>
                  <a:srgbClr val="00B0F0"/>
                </a:solidFill>
              </a:rPr>
              <a:t>400</a:t>
            </a:r>
            <a:r>
              <a:rPr lang="en-US" sz="4000" dirty="0" smtClean="0"/>
              <a:t> + </a:t>
            </a:r>
            <a:r>
              <a:rPr lang="en-US" sz="4000" dirty="0" smtClean="0">
                <a:solidFill>
                  <a:srgbClr val="FF0066"/>
                </a:solidFill>
              </a:rPr>
              <a:t>30</a:t>
            </a:r>
            <a:r>
              <a:rPr lang="en-US" sz="4000" dirty="0" smtClean="0"/>
              <a:t> + </a:t>
            </a:r>
            <a:r>
              <a:rPr lang="en-US" sz="4000" dirty="0" smtClean="0">
                <a:solidFill>
                  <a:srgbClr val="92D050"/>
                </a:solidFill>
              </a:rPr>
              <a:t>2</a:t>
            </a:r>
            <a:endParaRPr lang="en-US" sz="4000" dirty="0">
              <a:solidFill>
                <a:srgbClr val="92D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35642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Defining attribute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characteristic that defines an object or shape.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124200" y="632460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3200400" y="2133600"/>
            <a:ext cx="2743200" cy="2057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50649" y="4513281"/>
            <a:ext cx="2842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This shape is a quadrilateral.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8440141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Determine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To find or figure out.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dirty="0"/>
              <a:t>©Partners for Learning, Inc.</a:t>
            </a:r>
          </a:p>
          <a:p>
            <a:endParaRPr lang="en-US" dirty="0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2971786" y="3352800"/>
                <a:ext cx="32004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6000" b="0" i="1" smtClean="0">
                          <a:solidFill>
                            <a:srgbClr val="00B0F0"/>
                          </a:solidFill>
                          <a:effectLst>
                            <a:glow rad="101600">
                              <a:schemeClr val="tx1">
                                <a:alpha val="60000"/>
                              </a:schemeClr>
                            </a:glow>
                          </a:effectLst>
                          <a:latin typeface="Cambria Math" panose="02040503050406030204" pitchFamily="18" charset="0"/>
                        </a:rPr>
                        <m:t>5= ?−3</m:t>
                      </m:r>
                    </m:oMath>
                  </m:oMathPara>
                </a14:m>
                <a:endParaRPr lang="en-US" sz="6000" dirty="0">
                  <a:solidFill>
                    <a:srgbClr val="00B0F0"/>
                  </a:solidFill>
                  <a:effectLst>
                    <a:glow rad="101600">
                      <a:schemeClr val="tx1">
                        <a:alpha val="60000"/>
                      </a:schemeClr>
                    </a:glo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786" y="3352800"/>
                <a:ext cx="3200428" cy="1015663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/>
          <p:cNvSpPr txBox="1"/>
          <p:nvPr/>
        </p:nvSpPr>
        <p:spPr>
          <a:xfrm>
            <a:off x="2078144" y="2744827"/>
            <a:ext cx="49877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i="1" u="sng" dirty="0" smtClean="0">
                <a:solidFill>
                  <a:srgbClr val="C00000"/>
                </a:solidFill>
              </a:rPr>
              <a:t>Determine</a:t>
            </a:r>
            <a:r>
              <a:rPr lang="en-US" dirty="0" smtClean="0"/>
              <a:t> the value that makes this equation true.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565190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ifference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result when one number is subtracted from another.</a:t>
            </a:r>
            <a:endParaRPr lang="en-US" dirty="0"/>
          </a:p>
        </p:txBody>
      </p:sp>
      <p:pic>
        <p:nvPicPr>
          <p:cNvPr id="1026" name="Picture 2" descr="Subtraction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621" t="22399" r="7367" b="22809"/>
          <a:stretch/>
        </p:blipFill>
        <p:spPr bwMode="auto">
          <a:xfrm>
            <a:off x="2019300" y="1828800"/>
            <a:ext cx="51054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06521" y="43665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9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63921" y="4366567"/>
            <a:ext cx="3401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</a:rPr>
              <a:t>3</a:t>
            </a:r>
            <a:endParaRPr lang="en-US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32579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C00000"/>
                </a:solidFill>
              </a:rPr>
              <a:t>Different/Difference</a:t>
            </a:r>
            <a:endParaRPr lang="en-US" u="sng" dirty="0">
              <a:solidFill>
                <a:srgbClr val="C0000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Not the same; unlike.</a:t>
            </a:r>
            <a:endParaRPr lang="en-US" dirty="0"/>
          </a:p>
        </p:txBody>
      </p:sp>
      <p:sp>
        <p:nvSpPr>
          <p:cNvPr id="5" name="Sun 4"/>
          <p:cNvSpPr/>
          <p:nvPr/>
        </p:nvSpPr>
        <p:spPr>
          <a:xfrm>
            <a:off x="5562600" y="2362200"/>
            <a:ext cx="2286000" cy="2057400"/>
          </a:xfrm>
          <a:prstGeom prst="sun">
            <a:avLst/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7200000" scaled="0"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oon 5"/>
          <p:cNvSpPr/>
          <p:nvPr/>
        </p:nvSpPr>
        <p:spPr>
          <a:xfrm>
            <a:off x="1944914" y="2514600"/>
            <a:ext cx="914400" cy="1752600"/>
          </a:xfrm>
          <a:prstGeom prst="moon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199124" y="4440589"/>
            <a:ext cx="2745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These shapes are </a:t>
            </a:r>
            <a:r>
              <a:rPr lang="en-US" b="1" dirty="0" smtClean="0"/>
              <a:t>different.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764164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Digit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symbol used to write the numbers.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1957281" y="2967335"/>
            <a:ext cx="523091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0 1 2 3 4 5 6 7 8 9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485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A.M.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Before noon; the time between midnight and noon.</a:t>
            </a:r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2514600" y="2026918"/>
            <a:ext cx="4332958" cy="3111641"/>
            <a:chOff x="2514600" y="2026918"/>
            <a:chExt cx="4332958" cy="3111641"/>
          </a:xfrm>
        </p:grpSpPr>
        <p:sp>
          <p:nvSpPr>
            <p:cNvPr id="8" name="TextBox 7"/>
            <p:cNvSpPr txBox="1"/>
            <p:nvPr/>
          </p:nvSpPr>
          <p:spPr>
            <a:xfrm>
              <a:off x="4201450" y="4861560"/>
              <a:ext cx="741100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midnight</a:t>
              </a:r>
              <a:endParaRPr lang="en-US" sz="12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317763" y="2069961"/>
              <a:ext cx="508473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noon</a:t>
              </a:r>
              <a:endParaRPr lang="en-US" sz="1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5746634" y="3396733"/>
              <a:ext cx="495649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 am</a:t>
              </a:r>
              <a:endParaRPr lang="en-US" sz="12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826858" y="3396734"/>
              <a:ext cx="502061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 smtClean="0"/>
                <a:t>6 pm</a:t>
              </a:r>
              <a:endParaRPr lang="en-US" sz="1200" dirty="0"/>
            </a:p>
          </p:txBody>
        </p:sp>
        <p:sp>
          <p:nvSpPr>
            <p:cNvPr id="12" name="Sun 11"/>
            <p:cNvSpPr>
              <a:spLocks noChangeAspect="1"/>
            </p:cNvSpPr>
            <p:nvPr/>
          </p:nvSpPr>
          <p:spPr>
            <a:xfrm>
              <a:off x="5379720" y="2065018"/>
              <a:ext cx="640080" cy="64008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Sun 12"/>
            <p:cNvSpPr>
              <a:spLocks noChangeAspect="1"/>
            </p:cNvSpPr>
            <p:nvPr/>
          </p:nvSpPr>
          <p:spPr>
            <a:xfrm>
              <a:off x="3124200" y="2026918"/>
              <a:ext cx="640080" cy="640080"/>
            </a:xfrm>
            <a:prstGeom prst="su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Moon 13"/>
            <p:cNvSpPr>
              <a:spLocks noChangeAspect="1"/>
            </p:cNvSpPr>
            <p:nvPr/>
          </p:nvSpPr>
          <p:spPr>
            <a:xfrm rot="19347149">
              <a:off x="3281870" y="4266656"/>
              <a:ext cx="320040" cy="640080"/>
            </a:xfrm>
            <a:prstGeom prst="moon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Moon 14"/>
            <p:cNvSpPr>
              <a:spLocks noChangeAspect="1"/>
            </p:cNvSpPr>
            <p:nvPr/>
          </p:nvSpPr>
          <p:spPr>
            <a:xfrm rot="2360621" flipH="1" flipV="1">
              <a:off x="5546349" y="4264346"/>
              <a:ext cx="320040" cy="640080"/>
            </a:xfrm>
            <a:prstGeom prst="moon">
              <a:avLst>
                <a:gd name="adj" fmla="val 50000"/>
              </a:avLst>
            </a:prstGeom>
            <a:solidFill>
              <a:schemeClr val="tx2">
                <a:lumMod val="40000"/>
                <a:lumOff val="60000"/>
              </a:schemeClr>
            </a:solidFill>
            <a:ln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Curved Up Arrow 15"/>
            <p:cNvSpPr/>
            <p:nvPr/>
          </p:nvSpPr>
          <p:spPr>
            <a:xfrm rot="16200000">
              <a:off x="5742930" y="3353072"/>
              <a:ext cx="1752600" cy="456656"/>
            </a:xfrm>
            <a:prstGeom prst="curvedUpArrow">
              <a:avLst>
                <a:gd name="adj1" fmla="val 41771"/>
                <a:gd name="adj2" fmla="val 70350"/>
                <a:gd name="adj3" fmla="val 480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7" name="Curved Up Arrow 16"/>
            <p:cNvSpPr/>
            <p:nvPr/>
          </p:nvSpPr>
          <p:spPr>
            <a:xfrm rot="16200000" flipH="1" flipV="1">
              <a:off x="1866628" y="3353071"/>
              <a:ext cx="1752600" cy="456656"/>
            </a:xfrm>
            <a:prstGeom prst="curvedUpArrow">
              <a:avLst>
                <a:gd name="adj1" fmla="val 41771"/>
                <a:gd name="adj2" fmla="val 70350"/>
                <a:gd name="adj3" fmla="val 48013"/>
              </a:avLst>
            </a:prstGeom>
            <a:solidFill>
              <a:schemeClr val="bg1">
                <a:lumMod val="8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8" name="Chord 17"/>
            <p:cNvSpPr>
              <a:spLocks noChangeAspect="1"/>
            </p:cNvSpPr>
            <p:nvPr/>
          </p:nvSpPr>
          <p:spPr>
            <a:xfrm>
              <a:off x="3337560" y="2346960"/>
              <a:ext cx="2468880" cy="2468880"/>
            </a:xfrm>
            <a:prstGeom prst="chord">
              <a:avLst>
                <a:gd name="adj1" fmla="val 21589444"/>
                <a:gd name="adj2" fmla="val 10779791"/>
              </a:avLst>
            </a:prstGeom>
            <a:solidFill>
              <a:schemeClr val="accent1">
                <a:alpha val="4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Chord 18"/>
            <p:cNvSpPr>
              <a:spLocks noChangeAspect="1"/>
            </p:cNvSpPr>
            <p:nvPr/>
          </p:nvSpPr>
          <p:spPr>
            <a:xfrm flipV="1">
              <a:off x="3337559" y="2346958"/>
              <a:ext cx="2468880" cy="2468880"/>
            </a:xfrm>
            <a:prstGeom prst="chord">
              <a:avLst>
                <a:gd name="adj1" fmla="val 21589444"/>
                <a:gd name="adj2" fmla="val 10779791"/>
              </a:avLst>
            </a:prstGeom>
            <a:solidFill>
              <a:srgbClr val="FFFF00">
                <a:alpha val="3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0" name="Straight Connector 19"/>
            <p:cNvCxnSpPr/>
            <p:nvPr/>
          </p:nvCxnSpPr>
          <p:spPr>
            <a:xfrm rot="5400000">
              <a:off x="3337580" y="3574141"/>
              <a:ext cx="2468853" cy="11047"/>
            </a:xfrm>
            <a:prstGeom prst="line">
              <a:avLst/>
            </a:prstGeom>
            <a:ln w="31750">
              <a:solidFill>
                <a:schemeClr val="accent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4813989" y="3258234"/>
              <a:ext cx="80567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b="1" dirty="0" smtClean="0"/>
                <a:t>A.M.</a:t>
              </a:r>
              <a:endParaRPr lang="en-US" sz="2400" b="1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3731320" y="3304401"/>
              <a:ext cx="58644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P.M.</a:t>
              </a:r>
              <a:endParaRPr lang="en-US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8302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Digital clock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clock that shows the time in digits.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pic>
        <p:nvPicPr>
          <p:cNvPr id="1026" name="Picture 2" descr="C:\Users\Sandra\AppData\Local\Microsoft\Windows\Temporary Internet Files\Content.IE5\8134USK8\MC900232239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2734" y="2286000"/>
            <a:ext cx="4238531" cy="265159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11023706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D</a:t>
            </a:r>
            <a:r>
              <a:rPr lang="en-US" sz="2800" b="1" u="sng" dirty="0" smtClean="0">
                <a:solidFill>
                  <a:srgbClr val="0070C0"/>
                </a:solidFill>
              </a:rPr>
              <a:t>ime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coin with a value of ten cents.</a:t>
            </a:r>
            <a:endParaRPr lang="en-US" dirty="0"/>
          </a:p>
        </p:txBody>
      </p:sp>
      <p:pic>
        <p:nvPicPr>
          <p:cNvPr id="74754" name="Picture 2" descr="http://www.coin-collecting-guide-for-beginners.com/image-files/roosevelt_dime_l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362200"/>
            <a:ext cx="4114800" cy="205740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439692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Distance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length between two points or objects.</a:t>
            </a:r>
            <a:endParaRPr lang="en-US" dirty="0"/>
          </a:p>
        </p:txBody>
      </p:sp>
      <p:pic>
        <p:nvPicPr>
          <p:cNvPr id="1026" name="Picture 2" descr="http://upload.wikimedia.org/wikipedia/commons/thumb/9/97/Distance_between_sets.svg/220px-Distance_between_sets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362200"/>
            <a:ext cx="2819400" cy="22717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60233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575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Divide/Division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1818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split into equal parts or groups.  It is “fair sharing”.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819400" y="1879937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>
                <a:solidFill>
                  <a:schemeClr val="accent6">
                    <a:lumMod val="75000"/>
                  </a:schemeClr>
                </a:solidFill>
              </a:rPr>
              <a:t>9</a:t>
            </a:r>
            <a:r>
              <a:rPr lang="en-US" sz="6000" dirty="0" smtClean="0">
                <a:solidFill>
                  <a:schemeClr val="accent6">
                    <a:lumMod val="75000"/>
                  </a:schemeClr>
                </a:solidFill>
              </a:rPr>
              <a:t> ÷ 3 = </a:t>
            </a:r>
            <a:r>
              <a:rPr lang="en-US" sz="6000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  <a:endParaRPr lang="en-US" sz="6000" dirty="0">
              <a:solidFill>
                <a:schemeClr val="accent6">
                  <a:lumMod val="75000"/>
                </a:schemeClr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762000" y="3295650"/>
            <a:ext cx="2362200" cy="1066800"/>
            <a:chOff x="762000" y="3384550"/>
            <a:chExt cx="2362200" cy="1066800"/>
          </a:xfrm>
        </p:grpSpPr>
        <p:sp>
          <p:nvSpPr>
            <p:cNvPr id="9" name="Oval 8"/>
            <p:cNvSpPr/>
            <p:nvPr/>
          </p:nvSpPr>
          <p:spPr>
            <a:xfrm>
              <a:off x="931718" y="36703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1714500" y="36703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2476500" y="3689350"/>
              <a:ext cx="533400" cy="5143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762000" y="3384550"/>
              <a:ext cx="2362200" cy="106680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3408218" y="3295650"/>
            <a:ext cx="2362200" cy="1155700"/>
            <a:chOff x="3408218" y="3384550"/>
            <a:chExt cx="2362200" cy="1155700"/>
          </a:xfrm>
        </p:grpSpPr>
        <p:sp>
          <p:nvSpPr>
            <p:cNvPr id="15" name="Oval 14"/>
            <p:cNvSpPr/>
            <p:nvPr/>
          </p:nvSpPr>
          <p:spPr>
            <a:xfrm>
              <a:off x="3594100" y="36957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4322618" y="36703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029200" y="367030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3408218" y="3384550"/>
              <a:ext cx="2362200" cy="115570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981700" y="3270250"/>
            <a:ext cx="2362200" cy="1155700"/>
            <a:chOff x="5981700" y="3368675"/>
            <a:chExt cx="2362200" cy="1155700"/>
          </a:xfrm>
        </p:grpSpPr>
        <p:sp>
          <p:nvSpPr>
            <p:cNvPr id="20" name="Oval 19"/>
            <p:cNvSpPr/>
            <p:nvPr/>
          </p:nvSpPr>
          <p:spPr>
            <a:xfrm>
              <a:off x="6197600" y="365125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6896100" y="365125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7620000" y="3651250"/>
              <a:ext cx="533400" cy="533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5981700" y="3368675"/>
              <a:ext cx="2362200" cy="1155700"/>
            </a:xfrm>
            <a:prstGeom prst="ellipse">
              <a:avLst/>
            </a:prstGeom>
            <a:noFill/>
            <a:ln w="3810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="" xmlns:p14="http://schemas.microsoft.com/office/powerpoint/2010/main" val="3925143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Dollar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unit of money; equal to 100 cents or pennies.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pic>
        <p:nvPicPr>
          <p:cNvPr id="7" name="Picture 2" descr="http://www.marshu.com/articles/images-website/articles/presidents-on-us-paper-money/one-dollar-bill-lar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6862" y="2438400"/>
            <a:ext cx="6010275" cy="25363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980394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Dozen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2600" y="5671066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group or set of 12.</a:t>
            </a:r>
            <a:endParaRPr lang="en-US" dirty="0"/>
          </a:p>
        </p:txBody>
      </p:sp>
      <p:pic>
        <p:nvPicPr>
          <p:cNvPr id="2050" name="Picture 2" descr="http://cdn.frugalcouponliving.com/wp-content/uploads/2012/05/dozen-egg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100" y="2095500"/>
            <a:ext cx="2971800" cy="2971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73997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Equal shares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An equal part of a group, number or whole.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314575"/>
            <a:ext cx="2695575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286000"/>
            <a:ext cx="2362200" cy="227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637451" y="480060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 </a:t>
            </a:r>
            <a:r>
              <a:rPr lang="en-US" b="1" dirty="0" smtClean="0"/>
              <a:t>equal shares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042764" y="4800600"/>
            <a:ext cx="1554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 </a:t>
            </a:r>
            <a:r>
              <a:rPr lang="en-US" b="1" dirty="0" smtClean="0"/>
              <a:t>equal shares</a:t>
            </a:r>
            <a:endParaRPr lang="en-US" b="1" dirty="0"/>
          </a:p>
        </p:txBody>
      </p:sp>
    </p:spTree>
    <p:extLst>
      <p:ext uri="{BB962C8B-B14F-4D97-AF65-F5344CB8AC3E}">
        <p14:creationId xmlns="" xmlns:p14="http://schemas.microsoft.com/office/powerpoint/2010/main" val="213038777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Equal/Equivalent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Exactly the same amount or value.</a:t>
            </a:r>
            <a:endParaRPr lang="en-US" dirty="0"/>
          </a:p>
        </p:txBody>
      </p:sp>
      <p:pic>
        <p:nvPicPr>
          <p:cNvPr id="78850" name="Picture 2" descr="http://t3.gstatic.com/images?q=tbn:ANd9GcSXPVA22wu3oIrYhd_tNpWHgD5G4wdlBQ4g8Jm2n1bE6GLzJ0hmunGSl01M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1" y="2057400"/>
            <a:ext cx="761999" cy="762000"/>
          </a:xfrm>
          <a:prstGeom prst="rect">
            <a:avLst/>
          </a:prstGeom>
          <a:noFill/>
        </p:spPr>
      </p:pic>
      <p:pic>
        <p:nvPicPr>
          <p:cNvPr id="12" name="Picture 2" descr="http://t3.gstatic.com/images?q=tbn:ANd9GcSXPVA22wu3oIrYhd_tNpWHgD5G4wdlBQ4g8Jm2n1bE6GLzJ0hmunGSl01M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2057400"/>
            <a:ext cx="761999" cy="762000"/>
          </a:xfrm>
          <a:prstGeom prst="rect">
            <a:avLst/>
          </a:prstGeom>
          <a:noFill/>
        </p:spPr>
      </p:pic>
      <p:pic>
        <p:nvPicPr>
          <p:cNvPr id="15" name="Picture 2" descr="http://t3.gstatic.com/images?q=tbn:ANd9GcSXPVA22wu3oIrYhd_tNpWHgD5G4wdlBQ4g8Jm2n1bE6GLzJ0hmunGSl01M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19400"/>
            <a:ext cx="761999" cy="762000"/>
          </a:xfrm>
          <a:prstGeom prst="rect">
            <a:avLst/>
          </a:prstGeom>
          <a:noFill/>
        </p:spPr>
      </p:pic>
      <p:pic>
        <p:nvPicPr>
          <p:cNvPr id="16" name="Picture 2" descr="http://t3.gstatic.com/images?q=tbn:ANd9GcSXPVA22wu3oIrYhd_tNpWHgD5G4wdlBQ4g8Jm2n1bE6GLzJ0hmunGSl01M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05200"/>
            <a:ext cx="761999" cy="762000"/>
          </a:xfrm>
          <a:prstGeom prst="rect">
            <a:avLst/>
          </a:prstGeom>
          <a:noFill/>
        </p:spPr>
      </p:pic>
      <p:pic>
        <p:nvPicPr>
          <p:cNvPr id="17" name="Picture 2" descr="http://t3.gstatic.com/images?q=tbn:ANd9GcSXPVA22wu3oIrYhd_tNpWHgD5G4wdlBQ4g8Jm2n1bE6GLzJ0hmunGSl01M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34200" y="3505200"/>
            <a:ext cx="761999" cy="762000"/>
          </a:xfrm>
          <a:prstGeom prst="rect">
            <a:avLst/>
          </a:prstGeom>
          <a:noFill/>
        </p:spPr>
      </p:pic>
      <p:sp>
        <p:nvSpPr>
          <p:cNvPr id="18" name="TextBox 17"/>
          <p:cNvSpPr txBox="1"/>
          <p:nvPr/>
        </p:nvSpPr>
        <p:spPr>
          <a:xfrm>
            <a:off x="3886200" y="2514600"/>
            <a:ext cx="1371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smtClean="0"/>
              <a:t>=</a:t>
            </a:r>
            <a:endParaRPr lang="en-US" sz="9600" dirty="0"/>
          </a:p>
        </p:txBody>
      </p:sp>
      <p:pic>
        <p:nvPicPr>
          <p:cNvPr id="78852" name="Picture 4" descr="http://elovon.com/wp-content/uploads/2012/09/Using-Nickel-words-in-your-Call-to-Ac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28800" y="2438400"/>
            <a:ext cx="1447800" cy="1423671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828800" y="4724400"/>
            <a:ext cx="5486400" cy="46166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1 nickel is equal to 5 pennies</a:t>
            </a:r>
            <a:endParaRPr 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1126630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E</a:t>
            </a:r>
            <a:r>
              <a:rPr lang="en-US" sz="2800" b="1" u="sng" dirty="0" smtClean="0">
                <a:solidFill>
                  <a:srgbClr val="0070C0"/>
                </a:solidFill>
              </a:rPr>
              <a:t>quation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Says that two things are the same, using math symbols.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057400" y="2819400"/>
            <a:ext cx="5029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rgbClr val="FF0000"/>
                </a:solidFill>
              </a:rPr>
              <a:t>2 + 2  </a:t>
            </a:r>
            <a:r>
              <a:rPr lang="en-US" sz="6000" dirty="0" smtClean="0"/>
              <a:t>=  </a:t>
            </a:r>
            <a:r>
              <a:rPr lang="en-US" sz="6000" dirty="0" smtClean="0">
                <a:solidFill>
                  <a:srgbClr val="00B050"/>
                </a:solidFill>
              </a:rPr>
              <a:t>1 + 3  </a:t>
            </a:r>
            <a:endParaRPr lang="en-US" sz="6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9126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Estimate/Estimation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To guess closely; an answer that is close to the exact answer.</a:t>
            </a:r>
            <a:endParaRPr lang="en-US" dirty="0"/>
          </a:p>
        </p:txBody>
      </p:sp>
      <p:grpSp>
        <p:nvGrpSpPr>
          <p:cNvPr id="2" name="Group 5"/>
          <p:cNvGrpSpPr/>
          <p:nvPr/>
        </p:nvGrpSpPr>
        <p:grpSpPr>
          <a:xfrm>
            <a:off x="1295400" y="1978967"/>
            <a:ext cx="6553200" cy="2900065"/>
            <a:chOff x="1295400" y="2819400"/>
            <a:chExt cx="6553200" cy="2900065"/>
          </a:xfrm>
        </p:grpSpPr>
        <p:pic>
          <p:nvPicPr>
            <p:cNvPr id="17" name="Picture 2" descr="C:\Documents and Settings\rorozco.FACULTY\Local Settings\Temp\Temporary Internet Files\Content.IE5\N1WXI4FN\MP900438582[1].jpg"/>
            <p:cNvPicPr>
              <a:picLocks noChangeAspect="1" noChangeArrowheads="1"/>
            </p:cNvPicPr>
            <p:nvPr/>
          </p:nvPicPr>
          <p:blipFill>
            <a:blip r:embed="rId2" cstate="print"/>
            <a:srcRect t="30868"/>
            <a:stretch>
              <a:fillRect/>
            </a:stretch>
          </p:blipFill>
          <p:spPr bwMode="auto">
            <a:xfrm>
              <a:off x="2133600" y="2819400"/>
              <a:ext cx="4953000" cy="2286000"/>
            </a:xfrm>
            <a:prstGeom prst="rect">
              <a:avLst/>
            </a:prstGeom>
            <a:noFill/>
          </p:spPr>
        </p:pic>
        <p:sp>
          <p:nvSpPr>
            <p:cNvPr id="18" name="TextBox 17"/>
            <p:cNvSpPr txBox="1"/>
            <p:nvPr/>
          </p:nvSpPr>
          <p:spPr>
            <a:xfrm>
              <a:off x="1295400" y="5257800"/>
              <a:ext cx="6553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I </a:t>
              </a:r>
              <a:r>
                <a:rPr lang="en-US" sz="2400" b="1" dirty="0" smtClean="0"/>
                <a:t>estimate</a:t>
              </a:r>
              <a:r>
                <a:rPr lang="en-US" sz="2400" dirty="0" smtClean="0"/>
                <a:t> that there are 25 candies in the picture. 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216050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Add/Addition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To bring two or more numbers (or things) together to make a new total.</a:t>
            </a:r>
            <a:endParaRPr lang="en-US" dirty="0"/>
          </a:p>
        </p:txBody>
      </p:sp>
      <p:pic>
        <p:nvPicPr>
          <p:cNvPr id="1024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990600" y="2057400"/>
            <a:ext cx="1524000" cy="1840992"/>
          </a:xfrm>
          <a:prstGeom prst="rect">
            <a:avLst/>
          </a:prstGeom>
          <a:noFill/>
        </p:spPr>
      </p:pic>
      <p:pic>
        <p:nvPicPr>
          <p:cNvPr id="11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3581400" y="2057400"/>
            <a:ext cx="738787" cy="1828800"/>
          </a:xfrm>
          <a:prstGeom prst="rect">
            <a:avLst/>
          </a:prstGeom>
          <a:noFill/>
        </p:spPr>
      </p:pic>
      <p:sp>
        <p:nvSpPr>
          <p:cNvPr id="12" name="Plus 11"/>
          <p:cNvSpPr/>
          <p:nvPr/>
        </p:nvSpPr>
        <p:spPr>
          <a:xfrm>
            <a:off x="2514600" y="2667000"/>
            <a:ext cx="990600" cy="990600"/>
          </a:xfrm>
          <a:prstGeom prst="mathPlus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t="33480"/>
          <a:stretch>
            <a:fillRect/>
          </a:stretch>
        </p:blipFill>
        <p:spPr bwMode="auto">
          <a:xfrm>
            <a:off x="5715000" y="2057400"/>
            <a:ext cx="1513907" cy="1828800"/>
          </a:xfrm>
          <a:prstGeom prst="rect">
            <a:avLst/>
          </a:prstGeom>
          <a:noFill/>
        </p:spPr>
      </p:pic>
      <p:pic>
        <p:nvPicPr>
          <p:cNvPr id="16" name="Picture 1" descr="http://upload.wikimedia.org/wikipedia/commons/thumb/5/5c/Addition01.svg/250px-Addition01.svg.png"/>
          <p:cNvPicPr>
            <a:picLocks noChangeAspect="1" noChangeArrowheads="1"/>
          </p:cNvPicPr>
          <p:nvPr/>
        </p:nvPicPr>
        <p:blipFill>
          <a:blip r:embed="rId2" cstate="print"/>
          <a:srcRect l="51200" t="33480"/>
          <a:stretch>
            <a:fillRect/>
          </a:stretch>
        </p:blipFill>
        <p:spPr bwMode="auto">
          <a:xfrm>
            <a:off x="7315200" y="2057400"/>
            <a:ext cx="738787" cy="1828800"/>
          </a:xfrm>
          <a:prstGeom prst="rect">
            <a:avLst/>
          </a:prstGeom>
          <a:noFill/>
        </p:spPr>
      </p:pic>
      <p:sp>
        <p:nvSpPr>
          <p:cNvPr id="17" name="Equal 16"/>
          <p:cNvSpPr/>
          <p:nvPr/>
        </p:nvSpPr>
        <p:spPr>
          <a:xfrm>
            <a:off x="4572000" y="2819400"/>
            <a:ext cx="838200" cy="762000"/>
          </a:xfrm>
          <a:prstGeom prst="mathEqual">
            <a:avLst/>
          </a:prstGeom>
          <a:solidFill>
            <a:srgbClr val="5F912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667000" y="4191000"/>
            <a:ext cx="37338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smtClean="0"/>
              <a:t>4 + 2 = 6</a:t>
            </a:r>
            <a:endParaRPr lang="en-US" sz="6600" dirty="0"/>
          </a:p>
        </p:txBody>
      </p:sp>
    </p:spTree>
    <p:extLst>
      <p:ext uri="{BB962C8B-B14F-4D97-AF65-F5344CB8AC3E}">
        <p14:creationId xmlns="" xmlns:p14="http://schemas.microsoft.com/office/powerpoint/2010/main" val="36195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Even number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pic>
        <p:nvPicPr>
          <p:cNvPr id="4100" name="Picture 4" descr="http://image.tutorvista.com/cms/images/41/odd-and-even-numbers.PN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25020" b="-5717"/>
          <a:stretch/>
        </p:blipFill>
        <p:spPr bwMode="auto">
          <a:xfrm>
            <a:off x="2057400" y="2533222"/>
            <a:ext cx="5105400" cy="19507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57200" y="56769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Number that is divisible by 2. Even numbers end with 2,4,6,8,0.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6771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344261" y="987995"/>
            <a:ext cx="24554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u="sng" dirty="0">
                <a:solidFill>
                  <a:srgbClr val="0070C0"/>
                </a:solidFill>
              </a:rPr>
              <a:t>E</a:t>
            </a:r>
            <a:r>
              <a:rPr lang="en-US" sz="2800" b="1" u="sng" dirty="0" smtClean="0">
                <a:solidFill>
                  <a:srgbClr val="0070C0"/>
                </a:solidFill>
              </a:rPr>
              <a:t>xpanded form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5644634"/>
            <a:ext cx="48281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Writing a number to show the value of each </a:t>
            </a:r>
            <a:r>
              <a:rPr lang="en-US" dirty="0" smtClean="0"/>
              <a:t>digit.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1219200" y="2168604"/>
            <a:ext cx="6629400" cy="2708196"/>
            <a:chOff x="914400" y="2168604"/>
            <a:chExt cx="6629400" cy="2708196"/>
          </a:xfrm>
        </p:grpSpPr>
        <p:sp>
          <p:nvSpPr>
            <p:cNvPr id="3" name="Rectangle 2"/>
            <p:cNvSpPr/>
            <p:nvPr/>
          </p:nvSpPr>
          <p:spPr>
            <a:xfrm>
              <a:off x="3511454" y="2168604"/>
              <a:ext cx="2121094" cy="110799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flat" dir="tl">
                  <a:rot lat="0" lon="0" rev="6600000"/>
                </a:lightRig>
              </a:scene3d>
              <a:sp3d extrusionH="25400" contourW="8890">
                <a:bevelT w="38100" h="31750"/>
                <a:contourClr>
                  <a:schemeClr val="accent2">
                    <a:shade val="75000"/>
                  </a:schemeClr>
                </a:contourClr>
              </a:sp3d>
            </a:bodyPr>
            <a:lstStyle/>
            <a:p>
              <a:pPr algn="ctr"/>
              <a:r>
                <a:rPr lang="en-US" sz="6600" b="1" cap="none" spc="0" dirty="0" smtClean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rPr>
                <a:t>1,642</a:t>
              </a:r>
              <a:endParaRPr lang="en-US" sz="6600" b="1" cap="none" spc="0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600200" y="3429000"/>
              <a:ext cx="594360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 smtClean="0"/>
                <a:t>( 1 x 1000 ) + ( 6 x 100 ) + ( 4 x 10 )  + ( 2 x 1 )</a:t>
              </a:r>
              <a:endParaRPr lang="en-US" sz="2400" dirty="0"/>
            </a:p>
          </p:txBody>
        </p:sp>
        <p:cxnSp>
          <p:nvCxnSpPr>
            <p:cNvPr id="13" name="Straight Arrow Connector 12"/>
            <p:cNvCxnSpPr/>
            <p:nvPr/>
          </p:nvCxnSpPr>
          <p:spPr>
            <a:xfrm flipV="1">
              <a:off x="1295400" y="3962400"/>
              <a:ext cx="533400" cy="457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914400" y="4495800"/>
              <a:ext cx="2133600" cy="381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/>
                <a:t>Expanded form</a:t>
              </a:r>
              <a:endParaRPr lang="en-US" b="1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148287939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2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Face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 dirty="0" smtClean="0"/>
              <a:t>A flat surface on the outside of a solid.</a:t>
            </a:r>
            <a:endParaRPr lang="en-US" dirty="0"/>
          </a:p>
        </p:txBody>
      </p:sp>
      <p:grpSp>
        <p:nvGrpSpPr>
          <p:cNvPr id="10" name="Group 9"/>
          <p:cNvGrpSpPr/>
          <p:nvPr/>
        </p:nvGrpSpPr>
        <p:grpSpPr>
          <a:xfrm>
            <a:off x="2819400" y="2362200"/>
            <a:ext cx="3505200" cy="2645229"/>
            <a:chOff x="3253801" y="2514600"/>
            <a:chExt cx="2461199" cy="2133600"/>
          </a:xfrm>
        </p:grpSpPr>
        <p:sp>
          <p:nvSpPr>
            <p:cNvPr id="11" name="Rectangle 10"/>
            <p:cNvSpPr>
              <a:spLocks noChangeAspect="1"/>
            </p:cNvSpPr>
            <p:nvPr/>
          </p:nvSpPr>
          <p:spPr>
            <a:xfrm>
              <a:off x="4343400" y="2514600"/>
              <a:ext cx="1371600" cy="13716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>
              <a:spLocks noChangeAspect="1"/>
            </p:cNvSpPr>
            <p:nvPr/>
          </p:nvSpPr>
          <p:spPr>
            <a:xfrm>
              <a:off x="3253801" y="3276600"/>
              <a:ext cx="1371600" cy="1371600"/>
            </a:xfrm>
            <a:prstGeom prst="rect">
              <a:avLst/>
            </a:prstGeom>
            <a:solidFill>
              <a:schemeClr val="accent1">
                <a:alpha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/>
            <p:nvPr/>
          </p:nvCxnSpPr>
          <p:spPr>
            <a:xfrm flipV="1">
              <a:off x="3253801" y="2514600"/>
              <a:ext cx="1089599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flipV="1">
              <a:off x="4625401" y="3886200"/>
              <a:ext cx="1089599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flipV="1">
              <a:off x="4625401" y="2514600"/>
              <a:ext cx="1089599" cy="762000"/>
            </a:xfrm>
            <a:prstGeom prst="line">
              <a:avLst/>
            </a:prstGeom>
            <a:ln w="190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4343400" y="2514600"/>
              <a:ext cx="0" cy="1371600"/>
            </a:xfrm>
            <a:prstGeom prst="line">
              <a:avLst/>
            </a:prstGeom>
            <a:ln w="1905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4343400" y="2514600"/>
              <a:ext cx="137160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715000" y="2514600"/>
              <a:ext cx="0" cy="13716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V="1">
              <a:off x="3253801" y="3886200"/>
              <a:ext cx="1089599" cy="762000"/>
            </a:xfrm>
            <a:prstGeom prst="line">
              <a:avLst/>
            </a:prstGeom>
            <a:ln w="1905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4343400" y="3886200"/>
              <a:ext cx="1371600" cy="0"/>
            </a:xfrm>
            <a:prstGeom prst="line">
              <a:avLst/>
            </a:prstGeom>
            <a:ln w="2222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5638800" y="4638097"/>
            <a:ext cx="2714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blue squares are bases</a:t>
            </a:r>
            <a:endParaRPr lang="en-US" dirty="0"/>
          </a:p>
        </p:txBody>
      </p:sp>
      <p:cxnSp>
        <p:nvCxnSpPr>
          <p:cNvPr id="22" name="Straight Connector 21"/>
          <p:cNvCxnSpPr/>
          <p:nvPr/>
        </p:nvCxnSpPr>
        <p:spPr>
          <a:xfrm flipH="1" flipV="1">
            <a:off x="6172200" y="3306925"/>
            <a:ext cx="609600" cy="122814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>
            <a:endCxn id="21" idx="1"/>
          </p:cNvCxnSpPr>
          <p:nvPr/>
        </p:nvCxnSpPr>
        <p:spPr>
          <a:xfrm>
            <a:off x="4371189" y="4419600"/>
            <a:ext cx="1267611" cy="4031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85800" y="2362199"/>
            <a:ext cx="2489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The sides outlined in </a:t>
            </a:r>
            <a:r>
              <a:rPr lang="en-US" dirty="0" smtClean="0">
                <a:solidFill>
                  <a:srgbClr val="FF0000"/>
                </a:solidFill>
              </a:rPr>
              <a:t>red</a:t>
            </a:r>
          </a:p>
          <a:p>
            <a:r>
              <a:rPr lang="en-US" dirty="0" smtClean="0"/>
              <a:t>are </a:t>
            </a:r>
            <a:r>
              <a:rPr lang="en-US" b="1" dirty="0" smtClean="0"/>
              <a:t>faces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14145177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Fact family</a:t>
            </a:r>
            <a:endParaRPr lang="en-US" sz="28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57200" y="56388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group of related facts using the same set of numbers.</a:t>
            </a:r>
            <a:endParaRPr lang="en-US" dirty="0"/>
          </a:p>
        </p:txBody>
      </p:sp>
      <p:pic>
        <p:nvPicPr>
          <p:cNvPr id="11" name="Picture 2" descr="https://encrypted-tbn3.gstatic.com/images?q=tbn:ANd9GcRKpizCO9RrsZbvboxp65A18RkXa6G7BLKhGXfuYSMD_pN1YQSnlQ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628" y="1981200"/>
            <a:ext cx="4896743" cy="328537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2858869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4229100" y="2858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562600" y="2858869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14" name="TextBox 13"/>
          <p:cNvSpPr txBox="1"/>
          <p:nvPr/>
        </p:nvSpPr>
        <p:spPr>
          <a:xfrm>
            <a:off x="2895600" y="3352800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15" name="TextBox 14"/>
          <p:cNvSpPr txBox="1"/>
          <p:nvPr/>
        </p:nvSpPr>
        <p:spPr>
          <a:xfrm>
            <a:off x="4229100" y="3389531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16" name="TextBox 15"/>
          <p:cNvSpPr txBox="1"/>
          <p:nvPr/>
        </p:nvSpPr>
        <p:spPr>
          <a:xfrm>
            <a:off x="5562600" y="3410822"/>
            <a:ext cx="457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21" name="TextBox 20"/>
          <p:cNvSpPr txBox="1"/>
          <p:nvPr/>
        </p:nvSpPr>
        <p:spPr>
          <a:xfrm>
            <a:off x="2857896" y="3956734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22" name="TextBox 21"/>
          <p:cNvSpPr txBox="1"/>
          <p:nvPr/>
        </p:nvSpPr>
        <p:spPr>
          <a:xfrm>
            <a:off x="4229100" y="3956733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  <p:sp>
        <p:nvSpPr>
          <p:cNvPr id="23" name="TextBox 22"/>
          <p:cNvSpPr txBox="1"/>
          <p:nvPr/>
        </p:nvSpPr>
        <p:spPr>
          <a:xfrm>
            <a:off x="5562600" y="38862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57896" y="4419600"/>
            <a:ext cx="41870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7</a:t>
            </a:r>
            <a:endParaRPr lang="en-US" sz="3600" dirty="0"/>
          </a:p>
        </p:txBody>
      </p:sp>
      <p:sp>
        <p:nvSpPr>
          <p:cNvPr id="25" name="TextBox 24"/>
          <p:cNvSpPr txBox="1"/>
          <p:nvPr/>
        </p:nvSpPr>
        <p:spPr>
          <a:xfrm>
            <a:off x="4229100" y="4419600"/>
            <a:ext cx="4187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3</a:t>
            </a:r>
            <a:endParaRPr lang="en-US" sz="3600" dirty="0"/>
          </a:p>
        </p:txBody>
      </p:sp>
      <p:sp>
        <p:nvSpPr>
          <p:cNvPr id="26" name="TextBox 25"/>
          <p:cNvSpPr txBox="1"/>
          <p:nvPr/>
        </p:nvSpPr>
        <p:spPr>
          <a:xfrm>
            <a:off x="5562600" y="4419600"/>
            <a:ext cx="60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4</a:t>
            </a:r>
            <a:endParaRPr lang="en-US" sz="3600" dirty="0"/>
          </a:p>
        </p:txBody>
      </p:sp>
    </p:spTree>
    <p:extLst>
      <p:ext uri="{BB962C8B-B14F-4D97-AF65-F5344CB8AC3E}">
        <p14:creationId xmlns="" xmlns:p14="http://schemas.microsoft.com/office/powerpoint/2010/main" val="24915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Factor</a:t>
            </a:r>
            <a:endParaRPr lang="en-US" sz="24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482599" y="5638800"/>
            <a:ext cx="7162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number that is multiplied by another number to find a product.</a:t>
            </a:r>
            <a:endParaRPr lang="en-US" dirty="0"/>
          </a:p>
        </p:txBody>
      </p:sp>
      <p:pic>
        <p:nvPicPr>
          <p:cNvPr id="27" name="Picture 2" descr="http://0.tqn.com/d/rubberstamping/1/0/3/o/-/-/flower-vase-c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1981200"/>
            <a:ext cx="1523999" cy="1680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8" name="Picture 2" descr="http://0.tqn.com/d/rubberstamping/1/0/3/o/-/-/flower-vase-c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81200"/>
            <a:ext cx="1523999" cy="1680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pic>
        <p:nvPicPr>
          <p:cNvPr id="29" name="Picture 2" descr="http://0.tqn.com/d/rubberstamping/1/0/3/o/-/-/flower-vase-co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800" y="1981200"/>
            <a:ext cx="1523999" cy="168051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0" name="TextBox 29"/>
          <p:cNvSpPr txBox="1"/>
          <p:nvPr/>
        </p:nvSpPr>
        <p:spPr>
          <a:xfrm>
            <a:off x="2438400" y="3810000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There are </a:t>
            </a:r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 groups of </a:t>
            </a: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en-US" sz="2400" dirty="0" smtClean="0"/>
              <a:t> flowers.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2438400" y="4267200"/>
            <a:ext cx="419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C00000"/>
                </a:solidFill>
              </a:rPr>
              <a:t>3</a:t>
            </a:r>
            <a:r>
              <a:rPr lang="en-US" sz="2400" dirty="0" smtClean="0"/>
              <a:t>   X   </a:t>
            </a:r>
            <a:r>
              <a:rPr lang="en-US" sz="2400" dirty="0" smtClean="0">
                <a:solidFill>
                  <a:srgbClr val="C00000"/>
                </a:solidFill>
              </a:rPr>
              <a:t>5</a:t>
            </a:r>
            <a:r>
              <a:rPr lang="en-US" sz="2400" dirty="0" smtClean="0"/>
              <a:t>   =   15</a:t>
            </a:r>
            <a:endParaRPr lang="en-US" sz="2400" dirty="0"/>
          </a:p>
        </p:txBody>
      </p:sp>
      <p:sp>
        <p:nvSpPr>
          <p:cNvPr id="32" name="TextBox 31"/>
          <p:cNvSpPr txBox="1"/>
          <p:nvPr/>
        </p:nvSpPr>
        <p:spPr>
          <a:xfrm>
            <a:off x="3429000" y="4876800"/>
            <a:ext cx="1371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 smtClean="0">
                <a:solidFill>
                  <a:srgbClr val="C00000"/>
                </a:solidFill>
              </a:rPr>
              <a:t>factors</a:t>
            </a:r>
            <a:endParaRPr lang="en-US" sz="2400" b="1" u="sng" dirty="0">
              <a:solidFill>
                <a:srgbClr val="C00000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724400" y="4876800"/>
            <a:ext cx="1295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product</a:t>
            </a:r>
            <a:endParaRPr lang="en-US" sz="2400" dirty="0"/>
          </a:p>
        </p:txBody>
      </p:sp>
      <p:cxnSp>
        <p:nvCxnSpPr>
          <p:cNvPr id="35" name="Straight Arrow Connector 34"/>
          <p:cNvCxnSpPr/>
          <p:nvPr/>
        </p:nvCxnSpPr>
        <p:spPr>
          <a:xfrm flipH="1" flipV="1">
            <a:off x="3733800" y="4648200"/>
            <a:ext cx="3048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257800" y="4648200"/>
            <a:ext cx="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4191000" y="4648200"/>
            <a:ext cx="228600" cy="38100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4915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Figure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flat or solid shape.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1981200" y="2590800"/>
            <a:ext cx="1981200" cy="1676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Magnetic Disk 14"/>
          <p:cNvSpPr/>
          <p:nvPr/>
        </p:nvSpPr>
        <p:spPr>
          <a:xfrm>
            <a:off x="5410200" y="2514600"/>
            <a:ext cx="1676400" cy="1828800"/>
          </a:xfrm>
          <a:prstGeom prst="flowChartMagneticDisk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Flip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5775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geometric transformation; </a:t>
            </a:r>
            <a:r>
              <a:rPr lang="en-US" dirty="0"/>
              <a:t>t</a:t>
            </a:r>
            <a:r>
              <a:rPr lang="en-US" dirty="0" smtClean="0"/>
              <a:t>o turn over.</a:t>
            </a:r>
            <a:endParaRPr lang="en-US" dirty="0"/>
          </a:p>
        </p:txBody>
      </p:sp>
      <p:sp>
        <p:nvSpPr>
          <p:cNvPr id="2" name="AutoShape 2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460375" y="-7239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612775" y="-5715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AutoShape 10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765175" y="-4191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AutoShape 12" descr="data:image/jpeg;base64,/9j/4AAQSkZJRgABAQAAAQABAAD/2wCEAAkGBhQGEREQBxARERINDRYQFBIPFREPEQ0QFhAhFRQQEhIXJyoeGBkmJRIWHzsgJSgqLDgsFh8xNTArNTIrLC4BCQoKDgwOGg8PGikfHiQqNTUtMSwuLCk1NSwuNSotLC01LCwtNSk0LTQtKS8sNC4vLTQ1LyopNTQxNS41MiwpMv/AABEIAOEA4QMBIgACEQEDEQH/xAAcAAEAAwADAQEAAAAAAAAAAAAABQYHAQQIAgP/xABHEAABAwICAwkLCwQBBQAAAAAAAQIDBBEFIQYSMQcTNDVBUXN0shUWIjJSU2GSk8LRFBckM1RxcoGRsbRCZJTSsyNigsHw/8QAGwEBAAIDAQEAAAAAAAAAAAAAAAEDAgQGBQf/xAA3EQEAAQIDBAYHCAMBAAAAAAAAAQIRAwQxBRIhcTM0QVFh0RMUFYGhweEGIjJSU3KRsRZDYmP/2gAMAwEAAhEDEQA/ANxAAAAAAAAAAAAAAAAAAAAAAAAAAAAAAAAAAAAAAAAAAGQ7pG6RWaN176fDXxtjbDG5EdG163c265qVj55cS87D7Fg3ZeNZerw9go53GQyGXry9FVVETMwrmV4+eXEvOw+xYPnlxLzsPsWFHBu+zcr+nBeV4+eXEvOw+xYPnlxLzsPsWFHA9m5X9OC8rx88uJedh9iwfPLiXnYfYsKOB7Nyv6cF5Xj55cS87D7FhYtz/dLrdIMQgp8QkjdHKkmsjY2sXwYXPSyp6WoZKXDck42pfum/jPNTO5DLUZeuqmiImIkieL0aADhVgAAKnpTpDNhcyMpHNRqwo7NqOW6ucm3/AMUIfvyqfLZ6iH76dcJb1dvbcV09vL4GHVhRMxDGU335VPls9RB35VPls9RCEBf6thflgTfflU+Wz1EHflU+Wz1EIQD1bC/LAm+/Kp8tnqIO/Kp8tnqIQgHq2F+WBN9+VT5bPUQ7mD6VVFXPFHM5qtkk1VRGIi21V5fyKwSGj3CqfpvdUwxcvhxRVMUxoNPAB4DIAAAAAeet2XjWXq8PYKOXjdl41l6vD2Cjn0XZvVcPkrnUABvoAAAAAAuG5JxtS/dN/GeU8uG5JxtS/dN/GeaW0Oq4n7ZTGr0aAD5wsAABQtOuEt6u3tuK6WLTrhLert7biunQ5XoaWMgANlAAAAAAEho9wqn6b3VI8kNHuFU/Te6pVjdHVylMNPABzTIAAAAAeet2XjWXq8PYKOXjdl41l6vD2Cjn0XZvVcPkrnUABvoDjfE50/VA/Yv4V/Y9VYXhcToYVWGLOFn9DPIT0HlbR2j6lu/d3r37baW8ExF3lXfE50/VBvic6fqh607lQ+Zi9RnwHcqHzMXqM+B5X+Rf+fx+id15L3xOdP1QuG5G9FxelsqbJuVPsrz0J3Kh8zF6jPgfUWHxwLrRRRtVNitY1qp+aFGY256bCqw9y14tr9E7rsAA5xkAACg6duRKlt1Tg7e24rmunOn6oa7JTtlzka1y86oi/ufPyJnm2eq09HCzvo6Ip3dPFFmSa6c6fqg1050/VDW/kTPNs9Vo+RM82z1WlntH/n4/QsyTXTnT9UPo1n5GzzbPVaZTOlnOt5bu0ptZfM+mmYtayJfAANtASGj3CqfpvdUjyQ0e4VT9N7qlWN0dXKUw08AHNMgAAAAB563ZeNZerw9go5eN2XjWXq8PYKOfRdm9Vw+SudQAG+hxJsX8K/setMK+oh6BnYQ8mKl8l5UsXuDdnxCna1jPk1mNRqXideyJZL+F6Dwdr5HFzW56KNL/ACZRNnoIGAfPbiH9r7J3+4+e3EP7X2Tv9zwvYmb7o/lO9DfwYB89uIf2vsnf7lh0C3UazSOvgpq/eN7lSTW3uNzXeDC56WVXLytTkK8XZGZwqJrqiLR4pvDXgAeUkAAAFW0n0jlwmZI6XU1ViR/hNVy3Vzk23TyUIjv2qeeL1F+JtUZTErpiqEXaADP+/ap54vUX4jv2qeeL1F+Jn6ji+BdoBkc/jv6R3aUnO/ap54vUX4kC52uqq7aqqv5qtzdymBXhTM1IlwAD0EBIaPcKp+m91SPJDR7hVP03uqVY3R1cpTDTwAc0yAAAAAHnrdl41l6vD2Cjl43ZeNZerw9go59F2b1XD5K51AAb6AAAAAALhuScbUv3TfxnlPLhuScbUv3TfxnmltDquJ+2Uxq9GgA+cLAAAULTrhLert7biuli064S3q7e24rp0OV6GljIADZQAAAAABIaPcKp+m91SPJDR7hVP03uqVY3R1cpTDTwAc0yAAAAAHnrdl41l6vD2Cjl43ZeNZerw9go59F2b1XD5K51AAb6AAayc6EABrJzoNZOdABcNyTjal+6b+M8p+snOhcNyNb4tS25pv4zzS2h1XE/bKY1ejQAfOVgAAKFp1wlvV29txXSw6dL9Jb1dvbcV250OV6GljLkHFxc2RyDi5yEAAAEho9wqn6b3VI8kNHuFU/Te6pVjdHVylMNPABzTIAAAAAeet2XjWXq8PYKOXjdl41l6vD2Cjn0XZvVcPkrnUABvocP2L9y/seo8M0epnwxK6lp1VYWKqrFFmuonoPLkmxfwr+x60wr6iHoGdhDlvtDMx6O3j8mVL8O9yl+yU3sYvgO9yl+yU3sYvgSIOW3p72aO73KX7JTexi+B+lPgsFG5H01PCxybHMjjY5LpZbKiX5TugjenvAAEAAAPwmoo6lbzxscqJa7mtctua6nx3Kh8zF6jPgdoE3kdXuVD5mL1GfAdyofMxeoz4HaAvI6ncqHzMXqM+Bl0yWc63I935eEprhkdR47+kd2lPS2fP3qkS+AAeuxCQ0e4VT9N7qkeSGj3CqfpvdUqxujq5SmGngA5pkAAAAAPPW7LxrL1eHsFHLxuy8ay9Xh7BRz6Ls3quHyVzqAA30OJNi/hX9j1phX1EPQM7CHkuTYv4V/Y9aYV9RD0DOwhyv2i/1+/wCTKl2gAcqzAAAAAAAAAAAAAAyOo8d/SO7SmuGR1Hjv6R3aU9PZ/wCKpEvgAHrsQkNHuFU/Te6pHkho9wqn6b3VKsbo6uUphp4AOaZAAAAADz1uy8ay9Xh7BRy8bsvGsvV4ewUc+i7N6rh8lc6gAN9DiTYv4V/Y9aYV9RD0DOwh5Lk2L+Ff2PWmFfUQ9AzsIcr9ov8AX7/kypdoAHKswAAAAAAAAAAAAAMjqPHf0ju0prhkdR47+kd2lPT2f+KpEvgAHrsQkNHuFU/Te6pHkho9wqn6b3VKsbo6uUphp4AOaZAAAAADz1uy8ay9Xh7BSD1XW6P02Iv3yupaeV6oia8sUUjlRNiazkufj3o0X2Gj/wAeD4HSZbbdOBhU4e5e0d/0YzS8tA9S96FF9go/8eD4DvQovsFH/jwfA2P8hp/Tn+fojdeWJNi/hX9j1phX1EPQM7CHS70KL7BR/wCPB8CWa1GIiMREREsiJkiJzIh5O0toxnN21NrX7b628mURZyADyUgAAAAAAAAAAAAAZJP47+kd2lNbOkuCwOzdTwqqre6xx5rz7Day2YjBmZmL3RLLQaj3Ep/s8Hs4/gO4lP8AZ4PZx/A3faMflLMuJDR7hVP03uqaD3Ep/s8Hs4/gfcWEwwKjooImuat0c1jGqi86KiZGFefiqmad3Us7YAPLSAAAAAM/3YcTmwOmhnwueWF7qlIl3t1muYsbnZtXK92pmS0eGSYfVQup66qkjYrmzxVDmyMajqdzo5NZES1lam1f6k2csBu7cBg6+3/gkLFo7hUlC7EGYpKtTv0zXo97Wt14nUyNRisb4OWqqWTLl5T1ZtTlKKuF/vdmukfC6O12dE4Z8NpbY9UsqJGySOdM112oxXqrUVy22J+mzkJaPEI5U1o5Y1S17o9qpbnv+Zh2EMeuDUN0+jJjiLVeSkWsllk/7L7b5X1SapMMZM3SaeKGJ0KslbDKjGLd6RudKkb7eLrIxcsrohZjZGN6qqqrt7I8Yjv8b27i7WkqmKqIj23dmiayXcno59hw6tYxHK6RiIzxlVzURmdvC5jG6GJEdos5ES674l7JdUSRFRL/AJr+qne71Y9KMZxemqlcyJ0ETl3pUYqyqxitevItlVzrLkq2VSuchRTM71fCImdO6rd7/eXaw6paxzWOe1HPurWqqI56Jt1U2qfoY3R0NRpJJirMKYxZqWvgjhmlk1HUsdLIqRtbkq5ox2y11ctzY2+k1Mxl4wbRe8/SJ+fwHIANVL5fey6lr2yvsvyXKnhGk9VjS1DaWCmvSSrEqPklTfHIqp4K6uXi8vOW4zHRuplgnqm08etHJjMaSSXzib8oVU8HluqIl+S5uZfDiuiuZiLxbXmLPRaVST1NLTzxMalVRpUKqOdrRO1V1o7bFzauZKYBiMuJxufXwrA5s72I1b5sa6zXZ/8A2V0yICviRMZpWs8FO570TVytm/YQr9JKpMNWoSofvrMRWHWtH4Uer4qpa3pLZy8YkRuREXt39s1eSGmApsNfPQ1dVR1dQ6TXoVqY5NVjXRPTJzWoiW1b3si32J6bxNBj9VBBQVtXUrIyer+TyRK1iNVivcmuqol9ZNVf0T03qjKVTxiY7La8bxM93gNII3SLEnYPTyTwNa5YW6yteqojkvml02LmVWv0rlWapdTOf9Cq4oWQMarkmZrWnc+yKqrttmltVPTf88dxGTGI8WtIrY6PVgZGltR1l/6rnZXVy2yW+Vk9Jlh5Srep3tOHxt5l10wusXEaeKZURrpoGyWzVGq5l7elMyv4ZpLVYtLVRU0NMjqKXe1V8krUkXWc1FbZq28Tl5yZ0Y4FS9Ui/wCNCi4ZUywVeIpSx6zX4rC2R+siLExaxyX1P6r3t6BhYVM+ki0cNL87C3UWOz1L6RslMrW1EUjpnIrnJTyMyRl9m1LZ8+RPlWxKvkosTpIYHqkM8Uj3xIjdVzmtct0yve+e3kK9Fj9TXMpJ/lMrPl2IugcyNI7RR62q1GI5q5pzrtuPVpxIiqLRFvH/AK8hpQKBX43UQOxdrKh/0NInRZR3j1luqbM0ztnzH64njNTF3IWlmXWrY2pIjkarHuVjF13Ja+2RVW1thj6pXw4xx8t7+k3XoGdyYxVUbpKWtqVWalpJJ0fG3WWondJeFjkRvi6tvBt/Va+Re8NqlroYpZGq1ZYmvVqoqK1XNRVbZc8rlWLgVYcRMzcdkAFAAACpboOh8umkUcEEscLI5d9Vz2ue5zkY5qIiIqIiWeWRGSOiVJN731Y1S6a2969slttsdkFs41VVFNE6Rp79RlFdozV6G0NLR4ZNFPM7FN8ji1ValU3elc6N7XLZWt1ddbqiWTnRLyWj9fXYw6fCtLKaOBKjD5HRvgRqI1l0iclmuc1frUXk2ekvGJ4RHi6NSsaq70/fGOa58ckT0S2ux7FRzVsqpkuxTigwaPD3OfHruke1GrJM980itRboxHPVbNzVbJZLrc3as7FdE79MTVPG9uN/d5IsouH7mVVSuw989bE/uVI7Uj3pzWLGr0da976y55rzNyyVVn8I0Tlw7EquvlljcytYjN7a1yOjRiIjF1lWy5Nzy5S0gorzuLXfenWLaRpM3/viWUddz+alxCeqwus3mnr86mJGaz38rkY5cm3VXeFtTXdYu6JbYcgqxcavFtv9kWSAApHy92oirmtkvlmq/chTtCcOkpZa3uhBIxtRVJOxXollRJFcl1Rclzati5gtoxZppqpjt+QqmIUki4tBOyGR0UVK6N0jURWo5dZUTnXxkT8ypV9FJh2FPZWxPjcuJpIiPsms1zclRUvzKawQWl2j79JIWwwSNjtKj1c5qv8AFRbIiIqc5tYGatVTFXCIt8L+aEc6gfWVtTVyxvjjiw9adu+IiK+RbucrU5UTZfYt8rkDgdA/G6HDaeKN+qytWd8mW9tiZI+/heUuta238szQqiF88LmXaj3xK2+asRytte222Z0dFcFfo/Ttp53tk3tztVzUVt0c5XZot87qopzNsOe+Ji3uiY+ZZA0NHVYHX1TaWBZIa+TfWzXRGQOVVVzn/drO8Hls2x08Rwioo1xSGmp3ytxC00cjdXVaqqqva66+N4VkT/1maELFcZuqJ3rRpHwtafglG4BE+kpIGVTFY+KnaxzbtcqK1tslbdF2X/Mr2ieHyRVVe6uglYyrnSWNXoiIqNkc5L2XJfCauZcwVRjTEVcPxedxVcXo5JcUopo4pHRQxva+RETVar0VE/dL/eVfCNKaSjmauJU80crKmR2rksFLK99nObFe6KiIl8udUNRVLldZou7eEpJ5InQJZFdvapM9iP1tVXX1dZeV9udbIuZs4WYo3d3EjstwmY4cb/3ohXscwipbNibaWmfK2vijVkjVajWoy2s3Pa7alvz2HaqsPmkXBlbTy/Q2t37JP+lZrGZ55+Iq5chebHJh63VaItHDy3f6FMxWjqMIxJtZh0DqhlRAkL2sVGq1yWsqquxPBat9m0t8CORrd/VFdqprKmSK62dvQfdjkoxMWa4iJjSLJAAVAAAAAAAAAAAAAAAAAAAAAAAAAAAAAAAAAAAAAAAAAAAAAAAAAAAAAAAAAAAAAAAAAAAAAAAAAAAAAAAAD//Z"/>
          <p:cNvSpPr>
            <a:spLocks noChangeAspect="1" noChangeArrowheads="1"/>
          </p:cNvSpPr>
          <p:nvPr/>
        </p:nvSpPr>
        <p:spPr bwMode="auto">
          <a:xfrm>
            <a:off x="917575" y="-266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58" name="Picture 14" descr="http://www.k6-geometric-shapes.com/image-files/fl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1100" y="1876425"/>
            <a:ext cx="4192588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26204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Foot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Imperial unit for measuring length; equal to 12 inches.</a:t>
            </a:r>
            <a:endParaRPr lang="en-US" dirty="0"/>
          </a:p>
        </p:txBody>
      </p:sp>
      <p:pic>
        <p:nvPicPr>
          <p:cNvPr id="80897" name="Picture 1" descr="http://www.woodrow.net/images/photos/productphoto51.jpg"/>
          <p:cNvPicPr>
            <a:picLocks noChangeAspect="1" noChangeArrowheads="1"/>
          </p:cNvPicPr>
          <p:nvPr/>
        </p:nvPicPr>
        <p:blipFill>
          <a:blip r:embed="rId2" cstate="print"/>
          <a:srcRect t="54234" b="17953"/>
          <a:stretch>
            <a:fillRect/>
          </a:stretch>
        </p:blipFill>
        <p:spPr bwMode="auto">
          <a:xfrm>
            <a:off x="762000" y="2438400"/>
            <a:ext cx="7620000" cy="1280672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2286000" y="388620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12 inches = 1 foot</a:t>
            </a:r>
            <a:endParaRPr lang="en-US" sz="3200" dirty="0"/>
          </a:p>
        </p:txBody>
      </p: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Fourths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One or more of four equal parts.</a:t>
            </a:r>
            <a:endParaRPr lang="en-US" dirty="0"/>
          </a:p>
        </p:txBody>
      </p:sp>
      <p:sp>
        <p:nvSpPr>
          <p:cNvPr id="2" name="AutoShape 2" descr="data:image/jpeg;base64,/9j/4AAQSkZJRgABAQAAAQABAAD/2wCEAAkGBggGDxUIBxIVEhEUGRsUFhMTExUaHBUdFRoaFxYaGBYZHCYfGxojHBYVIDsgIycpLCwsFR49NTArNiYtLCkBCQoKDgwNGg8PGTQkHiU1KTU1NS01NTEyLDUtNTUyNSopLCoxLDU1NSo0NTUwNS01LCksLC0sKikyKSwpKSwsLP/AABEIAOEA4QMBIgACEQEDEQH/xAAcAAEAAgMBAQEAAAAAAAAAAAAABgcDBAUIAgH/xABHEAABAgMEAgsOBQMFAQEAAAABAAIDBAUGBxEhEjETFyI1QVFUYXFyohQVNEJic4GRobGzwdHSFjJSU4IjQ5IIM6Oy4ZMl/8QAGgEBAAMBAQEAAAAAAAAAAAAAAAMEBgUBAv/EACoRAQACAQAJBQACAwAAAAAAAAABAwIEERMxM0FScZEFEiFRsSLwMoHR/9oADAMBAAIRAxEAPwC8UREBERAREQEXy97YYL3kADMk6gBrJKra0t9chKxO9dlITqhNHICECYYPWaCYn8cvKCCyi4NzKhtob3rJWdxZGmBGiD+3LjZD0FwOgDzFwUSZd9be352a284ZaAc+5IGGriIB0B0uLyprZ26+y1mMHSUs10Qf3Y39R+PGC7Jp6oCCHC9q1lpMrH0h7mH8saPpaJ9Wgwf5lfXeO96u5zk5Ak2nxIejpDoLGOPbVtYIgqbaZtBO51WuTT+Nrdkw9BdG+S4dt7mJKzdOj1ds5MxYkJocA8t0SS5rc8seHjV6qHXvbxznUb8RiDzzTLPtmYLJgRorXOGJ0XLpwZStyXgFRmYfREiD/q8L6oXgsLq/MrfWfz0u7HOYjLnLL2abfjZlEZc5+n1KWwvBpWUvPCM0eLFa1xPpe0ntLvyF/FoqdlXpBkRvC+A5zcOfPTafYo8i+8PULI3xEpMPVLo/yiJWtZ++yyNdIhvjGWefFmRoj/6AlnrIU6hRocdoiwXBzTmHNIII4wRrXmSbpMnPeEMBP6hkfWM1jpb7QWRds1l5p7BrMF5BY7padwTzkA86vV6fXn8ZfDo0+p1Z/GXxP95vUSKo7LX9S0RwkbYQTKxdWzMDjDPOW5uaOcaQ5wrXlZqBPMbMSj2xIbhi17HBzXDjBGRCvRMTGuHSiYmNcMqIi9eiIiAiIgIiICIiAiIgLgWvtvSLEwe6qs/AnHQhNwL4hHA1vFznADjXGvFvNlrGNElIt7on4uAhQG4nDSya54bnhjqaM3cGGscSxl1kzPxvxNeA7uicfg5sB+BZC4RpAbkkcDBuW851ByYVNthfMRMVRxp9KObYTfzRRrBwOBfwbp2DdRa0qzrMWNotj4fc9GghmI3Tzm9/Xecz0ahwALtogIiICIiAode9vHOdRvxGKYqHXvbxznUb8RiCjqF4LC6vzK31oULwWF1fmVvrLW8TLvLF38XLvP6IiKNEIiIMM1KQJ1uxzLQ4c/B0HWD0LHQ6xaC75/dFn4hiQCcXy0TEtPHuePym4HpC2kU9OkZ1T/Gfha0fSrKJ/jPx9LmsJeVR7dswlDsUw0Yvl3kaTeMtPjt5xzYgYqWryzO0qI2IKjSnmDMsOk17DhiRzjUef1q2rsr22WkIotoQIM83IHDBsfDiGpr/ACdR1t4h3qNIxuj43tLo2lYaRjrx3/SzERFYWhERAREQEREBQe8y8VljITZOQGyz8fKDCA0sMToh7mjMjHIN8Y9Bw7Nt7YSdiZN9TnMz+WHDxwMR5x0WjiGRJPAAehQu6yxk3PxXW4tXu5uY3cFrh/tMIwDsDqJbgAPFbhwnIN+7W7V9EcbQ2lOzVKNui550th0tYB1F+GRcNWoZYl1iIiAiIgIiICIiAode9vHOdRvxGKYqHXvbxznUb8RiCjqF4LC6vzK31oULwWF1fmVvrLW8TLvLF38XLvP6IiKNEIiICIiAufVqS2oARYR0IzM2PGRBGYBIz18PAugi+sM8sMvdjvfddmVeUZYz8rFulvPfaH/8C0B0Z6GNy45bO1ozPnAMzxjMcOFnLyzVqfGeWz9OJZMwiHMc04HcnEYHjBzCvS7C38K3UppxsGzULBkdg4+B7R+l2By4CCOAE6PR74uw18+bV6LpMaRhr580yREVhbEREBfL3thgveQAMyTqGGvEr6VaX2WmmJSXh2apOc1PO2PRacwwkNI5tMkM6NPiQcGmwnXzVp1SmQTSpE6MNpBwjO1jEH9RAcfJDAdeKunUuJYyy8vY+RhUmWwOgMXvA/O92b3ek6uIADgXbQEREBERAREQEREBQ697eOc6jfiMUxUOve3jnOo34jEFHULwWF1fmVvrQoXgsLq/MrfWWt4mXeWLv4uXef0REUaIREQEREBERAWjJ1eZsJPw7RU8EsJ0I8MeO12GkPTgCDwOaCt5Y5iBDmmGDFGLXDAqei6as4yWdGvmiyMo/wBvR1NqEtVoLJ6ScHw4jQ9jhwhwxHR0LZVMXD2oiSb4tj6g7NmMWXJ4Qc4jR6w8DnfxK51pYmJjXDX45RlGuBERevX4SG5lU/d8w3gV6athHzl5c7BLY44ai1pHQzScRxxwpbe/aH8O0ePEhnCJGHc7OmLiHYc4YIh9C2LrbOizNJl5VwwiPbs0TLPTi7og87Rot/ggliIiAiIgIiICIiAiIgKHXvbxznUb8RimKh1728c51G/EYgo6heCwur8yt9aFC8FhdX5lb6y1vEy7yxd/Fy7z+iIijRCIiAiIgIiICIiDl1CbmLPzMC0Mj/uQHgkfqGOo8xBc08z16eps/AqsGHPShxhxWNiNPGHgOHsK83zss2dhul3eMCOjiPoOBVlXAV51RprqVHP9SUiFmHCGRMXMx/lsg6Ghdz0+33V+2eTSel3e+qcJ5fiz0RF0XVVFe4PxJV6ZZUYljn7NFbxtLsPYyHG/yVuhVHRMK7bOamnZtlIOgw8R0WQyPXEjK3EBERAREQEREBERAREQFDr3t45zqN+IxTFQ697eOc6jfiMQUdQvBYXV+ZW+tCheCwur8yt9Za3iZd5Yu/i5d5/RERRohERAREQEREBERAXSuiqBo1ffInJk3DdgPKaNkB7MUfyXNWiyb7z1WQqYOAbGa1x8nTGl2XvV7QM/bdq+3S9Mz9t+r71/9eoUX5gi77TqmuYwnqjWKmfHmMAeYxIzj7ND1K2lRdylsqBZ6BNd+ZlkGJFj6Qa/HEgN15DjJVkba1jOXQe19EEsRRPbWsZy6D2vom2tYzl0HtfRBLEUT21rGcug9r6JtrWM5dB7X0QSxFE9taxnLoPa+iba1jOXQe19EEsRRPbWsZy6D2vom2tYzl0HtfRBLEUT21rGcug9r6JtrWM5dB7X0QSxQ697eOc6jfiMWXbWsZy6D2vooxeZeJZesUiakqfNw4kV7AGsbpYuIe05ZcQKCsKF4LC6vzK31xKPWJCBLw4cWI0ODcCDjlmeZbnf6m/vN9v0WatqznPL+M755MhdTZNmUxjO+eTfRaHf6m/vN9v0Tv8AU395vt+ij2VnTPhFsLemfEt9Fod/qb+832/RO/1N/eb7fomys6Z8Gwt6Z8S30Wh3+pv7zfb9E7/U395vt+ibKzpnwbC3pnxLfRaHf6m/vN9v0Tv9Tf3m+36JsrOmfBsLemfEt9Fod/qb+832/RO/1N/eb7fomys6Z8Gwt6Z8S31w7XtOwNiN1tePaD/4t3v9Tf3m+36LmWjqklNy5hwIjXOxBAGPAehT6PXnjbjPtnes6LVZjfjM4zv+noDbEl+b1tRed+/7uf1n6ItE1ayLk7F0C0cvMmsyzI0SHHLQ52liG6IyyIyxB9asfamsZyGF2/uUTuSHcU7V6Yf7cwMB0PjMP/VvrVtIIjtTWM5DC7f3JtTWM5DC7f3KXIgiO1NYzkMLt/cm1NYzkMLt/cpciCI7U1jOQwu39ybU1jOQwu39ylyIIjtTWM5DC7f3JtTWM5DC7f3KXIgiO1NYzkMLt/cm1NYzkMLt/cpciCI7U1jOQwu39yjN5d3NlqNSJmep8pDhxWMBa8aWIJe0ZYu4iVaih1728c51G/EYg4F3d29latSpWdn5OG+K+GHOedLFxxOZwcpFtTWM5DC7f3L7uq3kk/ND3lStBEdqaxnIYXb+5NqaxnIYXb+5S5EER2prGchhdv7k2prGchhdv7lLkQRHamsZyGF2/uTamsZyGF2/uUuRBEdqaxnIYXb+5NqaxnIYXb+5S5EER2prGchhdv7k2prGchhdv7lLkQRHamsZyGF2/uULvfsHZmz1IiTtMlYcKLpw2te3SxGLxjrPFiriVXf6iJjYqSyCNcSYYMOZrIjveAgovvNE4/b/AOIr92smfpHqKIOXZciiWwnpE5NmYeyt8pxEOKffF9StxVFea78NWgplpNTHnueIeADSLXE/wju/wVuoCIiAiIgIiICIiAiIgKHXvbxznUb8RimKh1728c51G/EYgzXVbySfmh7ypWopdVvJJ+aHvKlaAiIgIiICIiAiIgIiICqO+fCr1Gk0AZ7JG03jyS+GwH1CL6lbiqKVP4ptm+KM4dPg6IPBpBuiR0h8d/8AggtzSRfqIIFfZZ812jxXwxi+XImG4cTMRE/43PP8Qu3d9aH8UUyXqLji9zA2J14e4f63NJ6HBd+NCZHaYUUBzXAgg6iDkQebBVHdRHfYyqTlhpw7nSMeWJ8YYA+kuh6DubY3ILfREQEREBERAREQEREBQ697eOc6jfiMUxUOve3jnOo34jEGa6reST80PeVK1FLqt5JPzQ95UrQEREBERAREQEREBERBpVmqQaJLRalM/kgsdEdzhoJwHOcMPSq6uFpkeJLTFpJ7OLOxnOx42sLsSOmI+L/iF8351mPMw5eyFMzmJ2I3FvEwOAbjxB0TA48UNysahUiBQJWFTJX8kFjYYPHojAk85OJ6Sg3kREBVZfVRJqRMvbWjDCYk3N2Tyoeli0njAcSCP0xXcAVprFNSsGdhulplocx7SxzTqcHDBwPMQSEGlZyuytppSFVZE7iK0Ow4WnU5p52uBaecLpKmrFzka6urxLH1Rx7jmXbJKxXagXZNBPlYBh8prTkHYq5UBERAREQEREBERAUOve3jnOo34jFMVDr3t45zqN+IxBmuq3kk/ND3lStRS6reST80PeVK0BERAREQEREBERAWGcm4FPhvm5pwZDhtL3uOprWjFxPQAVmVSXsV2atRNQrv7PHGJFcHTLxqY0boNdzAbs9DRwkIMd2MtHt3VZm3dQaRDaTBlWu8XLDEZ+Kw4cRdFdxK31z6BRJSzkrCpcgMIcJoaOM8JcfKcSSecldBAREQEREETvJsLAt3JmWGDZiHi+BEPiuwzaTr0HYAHoBzwXGupt9GrLXWetDiyoy2LHB+uK1mWlzvGo8eR4ThYqrm8+72Zqzm2lswTCqUDBwLMBswbqB4NMDIY5Ebk5YYBYyKF3b3jy1toRl5kCFPQhhGgHLVkXsBz0cdY1tOR4CZogIiICIiAiIgKHXvbxznUb8RimKh1728c51G/EYgzXVbySfmh7ypWopdVvJJ+aHvKlaAiIgIiICIiAiKN26t1TrCSxnJ46UR2IhQQd1FcPc0ZYu4OckAho3mXgQbESuEDB85G3MCFrz1abh+luOrhOA4yNK6iwUWzMF9WrWL6hNbuK52ZYHHS0Mf1E7px48B4oJ5F3ViqjXZn8cW03Uw/dS8FwwEJviO0TqwB3LeDWcXHEWsgIiICIiAiIgIiIK4vDuyjVKKLSWSd3PUoZ0tyQ0RsOM6g/DLE5OGTsjiM1396kG0Tu81fb3LUWHRdCeC0RCNegDqd5Bz4sRqsFQ63t2VKtw3Zn/0Zto3EwwZjDUHjLTb7RwEZ4hMUVO028K0d28RtHvDhuiwCdGHPQ8XYgcZ/uceeDxwhytak1iQrsITtLisjQnansOI6DxEcRzCDcREQEREBQ697eOc6jfiMUxUOve3jnOo34jEGa6reST80PeVK1FLqt5JPzQ95UrQEREBERARYZucl5CG6ZnHthw2jFz3uDWtHGScgqrrt7FStRFNDu2gujRNT5tzcGwx+podkB5b/QDkUEot/eZTbEM2Af1px4/py7Tnnqc/D8rfaeAayI3Yq7mpV2Z/F14G7mHYOgyzhuYQGbdJuoYcDODW7FxOHYsHdRKWZf32rL+66g7dOjPxIYTr0NLMu8s58WjmFPkBERAREQEREBERAREQEREGtUKdKVWG6UqENsWG4YOY9oIPoKq+qXQVOzcU1W7iadLvObpaI7FjsPFDjiCPJiA9YK2UQVNT76ZyhRBTrwZKJKxNWzQ2ksdz6OJxHOxzugKxqJaaj2kZs1HmIcYayGOBLes38zfSAtufp0nVIZlqhDZFhnWyI0OafQRgq8rVw9Am391UOJFkYwzaYTi5oPHouOkP4uCCy0VRih3s2Wyps1CqEIamRiNI9JiaLv8AkK+ttq11G3NoqLFy1xIOyBvoxa9vbQW0ode9vHOdRvxGKOwP9RFmnbmagzUJ3DjDhkD1RMfYubb+9+y1pKVMU6QiP2aI0BrXQnjEh7Tr1DIHhQTq6reST80PeVK1T9hb4LKWfpctT56K8RYcPRe1sF5wOJOvDA6+Nb8x/qHsrCygQ5mIeDRhsA7UQH2ILRRVLty2gq+VnKNMRMdUSJp6PpDWYdtfJlb3rUZR4kCmwzrDC3Sw5i3ZHg/yags+qVmnURndFUjQ4LP1RHhoPMMdZ5gq5rF+UvMxO91ipaJPzByDtBwYOfRA03Ac4aOdfVMuGpr4ndlqZqPPxeHTc5rTzE6Ref8AIdCsOkUOm0GH3NSYMOCz9MNobjznDMnnOaCrpW7G09untnrxJpzIYOk2TgkYN6cNw3ixGk4jxgrPolBptnIIkqRCbBhjxWjWeNxObjzkkroIgIiICIiAiIgIiICIiAiIgIiICIiAiIgL8CIgilvP9sej5rzzXdZ63yREGCk/m9IV93bflHQPcURBPXL9REBERAREQEREBERAREQERE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ggGDxUIBxIVEhEUGRsUFhMTExUaHBUdFRoaFxYaGBYZHCYfGxojHBYVIDsgIycpLCwsFR49NTArNiYtLCkBCQoKDgwNGg8PGTQkHiU1KTU1NS01NTEyLDUtNTUyNSopLCoxLDU1NSo0NTUwNS01LCksLC0sKikyKSwpKSwsLP/AABEIAOEA4QMBIgACEQEDEQH/xAAcAAEAAgMBAQEAAAAAAAAAAAAABgcDBAUIAgH/xABHEAABAgMEAgsOBQMFAQEAAAABAAIDBAUGBxEhEjETFyI1QVFUYXFyohQVNEJic4GRobGzwdHSFjJSU4IjQ5IIM6Oy4ZMl/8QAGgEBAAMBAQEAAAAAAAAAAAAAAAMEBgUBAv/EACoRAQACAQAJBQACAwAAAAAAAAABAwIEERMxM0FScZEFEiFRsSLwMoHR/9oADAMBAAIRAxEAPwC8UREBERAREQEXy97YYL3kADMk6gBrJKra0t9chKxO9dlITqhNHICECYYPWaCYn8cvKCCyi4NzKhtob3rJWdxZGmBGiD+3LjZD0FwOgDzFwUSZd9be352a284ZaAc+5IGGriIB0B0uLyprZ26+y1mMHSUs10Qf3Y39R+PGC7Jp6oCCHC9q1lpMrH0h7mH8saPpaJ9Wgwf5lfXeO96u5zk5Ak2nxIejpDoLGOPbVtYIgqbaZtBO51WuTT+Nrdkw9BdG+S4dt7mJKzdOj1ds5MxYkJocA8t0SS5rc8seHjV6qHXvbxznUb8RiDzzTLPtmYLJgRorXOGJ0XLpwZStyXgFRmYfREiD/q8L6oXgsLq/MrfWfz0u7HOYjLnLL2abfjZlEZc5+n1KWwvBpWUvPCM0eLFa1xPpe0ntLvyF/FoqdlXpBkRvC+A5zcOfPTafYo8i+8PULI3xEpMPVLo/yiJWtZ++yyNdIhvjGWefFmRoj/6AlnrIU6hRocdoiwXBzTmHNIII4wRrXmSbpMnPeEMBP6hkfWM1jpb7QWRds1l5p7BrMF5BY7padwTzkA86vV6fXn8ZfDo0+p1Z/GXxP95vUSKo7LX9S0RwkbYQTKxdWzMDjDPOW5uaOcaQ5wrXlZqBPMbMSj2xIbhi17HBzXDjBGRCvRMTGuHSiYmNcMqIi9eiIiAiIgIiICIiAiIgLgWvtvSLEwe6qs/AnHQhNwL4hHA1vFznADjXGvFvNlrGNElIt7on4uAhQG4nDSya54bnhjqaM3cGGscSxl1kzPxvxNeA7uicfg5sB+BZC4RpAbkkcDBuW851ByYVNthfMRMVRxp9KObYTfzRRrBwOBfwbp2DdRa0qzrMWNotj4fc9GghmI3Tzm9/Xecz0ahwALtogIiICIiAode9vHOdRvxGKYqHXvbxznUb8RiCjqF4LC6vzK31oULwWF1fmVvrLW8TLvLF38XLvP6IiKNEIiIMM1KQJ1uxzLQ4c/B0HWD0LHQ6xaC75/dFn4hiQCcXy0TEtPHuePym4HpC2kU9OkZ1T/Gfha0fSrKJ/jPx9LmsJeVR7dswlDsUw0Yvl3kaTeMtPjt5xzYgYqWryzO0qI2IKjSnmDMsOk17DhiRzjUef1q2rsr22WkIotoQIM83IHDBsfDiGpr/ACdR1t4h3qNIxuj43tLo2lYaRjrx3/SzERFYWhERAREQEREBQe8y8VljITZOQGyz8fKDCA0sMToh7mjMjHIN8Y9Bw7Nt7YSdiZN9TnMz+WHDxwMR5x0WjiGRJPAAehQu6yxk3PxXW4tXu5uY3cFrh/tMIwDsDqJbgAPFbhwnIN+7W7V9EcbQ2lOzVKNui550th0tYB1F+GRcNWoZYl1iIiAiIgIiICIiAode9vHOdRvxGKYqHXvbxznUb8RiCjqF4LC6vzK31oULwWF1fmVvrLW8TLvLF38XLvP6IiKNEIiICIiAufVqS2oARYR0IzM2PGRBGYBIz18PAugi+sM8sMvdjvfddmVeUZYz8rFulvPfaH/8C0B0Z6GNy45bO1ozPnAMzxjMcOFnLyzVqfGeWz9OJZMwiHMc04HcnEYHjBzCvS7C38K3UppxsGzULBkdg4+B7R+l2By4CCOAE6PR74uw18+bV6LpMaRhr580yREVhbEREBfL3thgveQAMyTqGGvEr6VaX2WmmJSXh2apOc1PO2PRacwwkNI5tMkM6NPiQcGmwnXzVp1SmQTSpE6MNpBwjO1jEH9RAcfJDAdeKunUuJYyy8vY+RhUmWwOgMXvA/O92b3ek6uIADgXbQEREBERAREQEREBQ697eOc6jfiMUxUOve3jnOo34jEFHULwWF1fmVvrQoXgsLq/MrfWWt4mXeWLv4uXef0REUaIREQEREBERAWjJ1eZsJPw7RU8EsJ0I8MeO12GkPTgCDwOaCt5Y5iBDmmGDFGLXDAqei6as4yWdGvmiyMo/wBvR1NqEtVoLJ6ScHw4jQ9jhwhwxHR0LZVMXD2oiSb4tj6g7NmMWXJ4Qc4jR6w8DnfxK51pYmJjXDX45RlGuBERevX4SG5lU/d8w3gV6athHzl5c7BLY44ai1pHQzScRxxwpbe/aH8O0ePEhnCJGHc7OmLiHYc4YIh9C2LrbOizNJl5VwwiPbs0TLPTi7og87Rot/ggliIiAiIgIiICIiAiIgKHXvbxznUb8RimKh1728c51G/EYgo6heCwur8yt9aFC8FhdX5lb6y1vEy7yxd/Fy7z+iIijRCIiAiIgIiICIiDl1CbmLPzMC0Mj/uQHgkfqGOo8xBc08z16eps/AqsGHPShxhxWNiNPGHgOHsK83zss2dhul3eMCOjiPoOBVlXAV51RprqVHP9SUiFmHCGRMXMx/lsg6Ghdz0+33V+2eTSel3e+qcJ5fiz0RF0XVVFe4PxJV6ZZUYljn7NFbxtLsPYyHG/yVuhVHRMK7bOamnZtlIOgw8R0WQyPXEjK3EBERAREQEREBERAREQFDr3t45zqN+IxTFQ697eOc6jfiMQUdQvBYXV+ZW+tCheCwur8yt9Za3iZd5Yu/i5d5/RERRohERAREQEREBERAXSuiqBo1ffInJk3DdgPKaNkB7MUfyXNWiyb7z1WQqYOAbGa1x8nTGl2XvV7QM/bdq+3S9Mz9t+r71/9eoUX5gi77TqmuYwnqjWKmfHmMAeYxIzj7ND1K2lRdylsqBZ6BNd+ZlkGJFj6Qa/HEgN15DjJVkba1jOXQe19EEsRRPbWsZy6D2vom2tYzl0HtfRBLEUT21rGcug9r6JtrWM5dB7X0QSxFE9taxnLoPa+iba1jOXQe19EEsRRPbWsZy6D2vom2tYzl0HtfRBLEUT21rGcug9r6JtrWM5dB7X0QSxQ697eOc6jfiMWXbWsZy6D2vooxeZeJZesUiakqfNw4kV7AGsbpYuIe05ZcQKCsKF4LC6vzK31xKPWJCBLw4cWI0ODcCDjlmeZbnf6m/vN9v0WatqznPL+M755MhdTZNmUxjO+eTfRaHf6m/vN9v0Tv8AU395vt+ij2VnTPhFsLemfEt9Fod/qb+832/RO/1N/eb7fomys6Z8Gwt6Z8S30Wh3+pv7zfb9E7/U395vt+ibKzpnwbC3pnxLfRaHf6m/vN9v0Tv9Tf3m+36JsrOmfBsLemfEt9Fod/qb+832/RO/1N/eb7fomys6Z8Gwt6Z8S31w7XtOwNiN1tePaD/4t3v9Tf3m+36LmWjqklNy5hwIjXOxBAGPAehT6PXnjbjPtnes6LVZjfjM4zv+noDbEl+b1tRed+/7uf1n6ItE1ayLk7F0C0cvMmsyzI0SHHLQ52liG6IyyIyxB9asfamsZyGF2/uUTuSHcU7V6Yf7cwMB0PjMP/VvrVtIIjtTWM5DC7f3JtTWM5DC7f3KXIgiO1NYzkMLt/cm1NYzkMLt/cpciCI7U1jOQwu39ybU1jOQwu39ylyIIjtTWM5DC7f3JtTWM5DC7f3KXIgiO1NYzkMLt/cm1NYzkMLt/cpciCI7U1jOQwu39yjN5d3NlqNSJmep8pDhxWMBa8aWIJe0ZYu4iVaih1728c51G/EYg4F3d29latSpWdn5OG+K+GHOedLFxxOZwcpFtTWM5DC7f3L7uq3kk/ND3lStBEdqaxnIYXb+5NqaxnIYXb+5S5EER2prGchhdv7k2prGchhdv7lLkQRHamsZyGF2/uTamsZyGF2/uUuRBEdqaxnIYXb+5NqaxnIYXb+5S5EER2prGchhdv7k2prGchhdv7lLkQRHamsZyGF2/uULvfsHZmz1IiTtMlYcKLpw2te3SxGLxjrPFiriVXf6iJjYqSyCNcSYYMOZrIjveAgovvNE4/b/AOIr92smfpHqKIOXZciiWwnpE5NmYeyt8pxEOKffF9StxVFea78NWgplpNTHnueIeADSLXE/wju/wVuoCIiAiIgIiICIiAiIgKHXvbxznUb8RimKh1728c51G/EYgzXVbySfmh7ypWopdVvJJ+aHvKlaAiIgIiICIiAiIgIiICqO+fCr1Gk0AZ7JG03jyS+GwH1CL6lbiqKVP4ptm+KM4dPg6IPBpBuiR0h8d/8AggtzSRfqIIFfZZ812jxXwxi+XImG4cTMRE/43PP8Qu3d9aH8UUyXqLji9zA2J14e4f63NJ6HBd+NCZHaYUUBzXAgg6iDkQebBVHdRHfYyqTlhpw7nSMeWJ8YYA+kuh6DubY3ILfREQEREBERAREQEREBQ697eOc6jfiMUxUOve3jnOo34jEGa6reST80PeVK1FLqt5JPzQ95UrQEREBERAREQEREBERBpVmqQaJLRalM/kgsdEdzhoJwHOcMPSq6uFpkeJLTFpJ7OLOxnOx42sLsSOmI+L/iF8351mPMw5eyFMzmJ2I3FvEwOAbjxB0TA48UNysahUiBQJWFTJX8kFjYYPHojAk85OJ6Sg3kREBVZfVRJqRMvbWjDCYk3N2Tyoeli0njAcSCP0xXcAVprFNSsGdhulplocx7SxzTqcHDBwPMQSEGlZyuytppSFVZE7iK0Ow4WnU5p52uBaecLpKmrFzka6urxLH1Rx7jmXbJKxXagXZNBPlYBh8prTkHYq5UBERAREQEREBERAUOve3jnOo34jFMVDr3t45zqN+IxBmuq3kk/ND3lStRS6reST80PeVK0BERAREQEREBERAWGcm4FPhvm5pwZDhtL3uOprWjFxPQAVmVSXsV2atRNQrv7PHGJFcHTLxqY0boNdzAbs9DRwkIMd2MtHt3VZm3dQaRDaTBlWu8XLDEZ+Kw4cRdFdxK31z6BRJSzkrCpcgMIcJoaOM8JcfKcSSecldBAREQEREETvJsLAt3JmWGDZiHi+BEPiuwzaTr0HYAHoBzwXGupt9GrLXWetDiyoy2LHB+uK1mWlzvGo8eR4ThYqrm8+72Zqzm2lswTCqUDBwLMBswbqB4NMDIY5Ebk5YYBYyKF3b3jy1toRl5kCFPQhhGgHLVkXsBz0cdY1tOR4CZogIiICIiAiIgKHXvbxznUb8RimKh1728c51G/EYgzXVbySfmh7ypWopdVvJJ+aHvKlaAiIgIiICIiAiKN26t1TrCSxnJ46UR2IhQQd1FcPc0ZYu4OckAho3mXgQbESuEDB85G3MCFrz1abh+luOrhOA4yNK6iwUWzMF9WrWL6hNbuK52ZYHHS0Mf1E7px48B4oJ5F3ViqjXZn8cW03Uw/dS8FwwEJviO0TqwB3LeDWcXHEWsgIiICIiAiIgIiIK4vDuyjVKKLSWSd3PUoZ0tyQ0RsOM6g/DLE5OGTsjiM1396kG0Tu81fb3LUWHRdCeC0RCNegDqd5Bz4sRqsFQ63t2VKtw3Zn/0Zto3EwwZjDUHjLTb7RwEZ4hMUVO028K0d28RtHvDhuiwCdGHPQ8XYgcZ/uceeDxwhytak1iQrsITtLisjQnansOI6DxEcRzCDcREQEREBQ697eOc6jfiMUxUOve3jnOo34jEGa6reST80PeVK1FLqt5JPzQ95UrQEREBERARYZucl5CG6ZnHthw2jFz3uDWtHGScgqrrt7FStRFNDu2gujRNT5tzcGwx+podkB5b/QDkUEot/eZTbEM2Af1px4/py7Tnnqc/D8rfaeAayI3Yq7mpV2Z/F14G7mHYOgyzhuYQGbdJuoYcDODW7FxOHYsHdRKWZf32rL+66g7dOjPxIYTr0NLMu8s58WjmFPkBERAREQEREBERAREQEREGtUKdKVWG6UqENsWG4YOY9oIPoKq+qXQVOzcU1W7iadLvObpaI7FjsPFDjiCPJiA9YK2UQVNT76ZyhRBTrwZKJKxNWzQ2ksdz6OJxHOxzugKxqJaaj2kZs1HmIcYayGOBLes38zfSAtufp0nVIZlqhDZFhnWyI0OafQRgq8rVw9Am391UOJFkYwzaYTi5oPHouOkP4uCCy0VRih3s2Wyps1CqEIamRiNI9JiaLv8AkK+ttq11G3NoqLFy1xIOyBvoxa9vbQW0ode9vHOdRvxGKOwP9RFmnbmagzUJ3DjDhkD1RMfYubb+9+y1pKVMU6QiP2aI0BrXQnjEh7Tr1DIHhQTq6reST80PeVK1T9hb4LKWfpctT56K8RYcPRe1sF5wOJOvDA6+Nb8x/qHsrCygQ5mIeDRhsA7UQH2ILRRVLty2gq+VnKNMRMdUSJp6PpDWYdtfJlb3rUZR4kCmwzrDC3Sw5i3ZHg/yags+qVmnURndFUjQ4LP1RHhoPMMdZ5gq5rF+UvMxO91ipaJPzByDtBwYOfRA03Ac4aOdfVMuGpr4ndlqZqPPxeHTc5rTzE6Ref8AIdCsOkUOm0GH3NSYMOCz9MNobjznDMnnOaCrpW7G09untnrxJpzIYOk2TgkYN6cNw3ixGk4jxgrPolBptnIIkqRCbBhjxWjWeNxObjzkkroIgIiICIiAiIgIiICIiAiIgIiICIiAiIgL8CIgilvP9sej5rzzXdZ63yREGCk/m9IV93bflHQPcURBPXL9REBERAREQEREBERAREQEREH/2Q=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9300" y="2455862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5900" y="2357437"/>
            <a:ext cx="1866900" cy="244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62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05215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Fraction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5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One ore more of the equal parts of a whole; fragment.</a:t>
            </a:r>
            <a:endParaRPr lang="en-US" dirty="0"/>
          </a:p>
        </p:txBody>
      </p:sp>
      <p:sp>
        <p:nvSpPr>
          <p:cNvPr id="2" name="AutoShape 2" descr="data:image/jpeg;base64,/9j/4AAQSkZJRgABAQAAAQABAAD/2wCEAAkGBggGDxUIBxIVEhEUGRsUFhMTExUaHBUdFRoaFxYaGBYZHCYfGxojHBYVIDsgIycpLCwsFR49NTArNiYtLCkBCQoKDgwNGg8PGTQkHiU1KTU1NS01NTEyLDUtNTUyNSopLCoxLDU1NSo0NTUwNS01LCksLC0sKikyKSwpKSwsLP/AABEIAOEA4QMBIgACEQEDEQH/xAAcAAEAAgMBAQEAAAAAAAAAAAAABgcDBAUIAgH/xABHEAABAgMEAgsOBQMFAQEAAAABAAIDBAUGBxEhEjETFyI1QVFUYXFyohQVNEJic4GRobGzwdHSFjJSU4IjQ5IIM6Oy4ZMl/8QAGgEBAAMBAQEAAAAAAAAAAAAAAAMEBgUBAv/EACoRAQACAQAJBQACAwAAAAAAAAABAwIEERMxM0FScZEFEiFRsSLwMoHR/9oADAMBAAIRAxEAPwC8UREBERAREQEXy97YYL3kADMk6gBrJKra0t9chKxO9dlITqhNHICECYYPWaCYn8cvKCCyi4NzKhtob3rJWdxZGmBGiD+3LjZD0FwOgDzFwUSZd9be352a284ZaAc+5IGGriIB0B0uLyprZ26+y1mMHSUs10Qf3Y39R+PGC7Jp6oCCHC9q1lpMrH0h7mH8saPpaJ9Wgwf5lfXeO96u5zk5Ak2nxIejpDoLGOPbVtYIgqbaZtBO51WuTT+Nrdkw9BdG+S4dt7mJKzdOj1ds5MxYkJocA8t0SS5rc8seHjV6qHXvbxznUb8RiDzzTLPtmYLJgRorXOGJ0XLpwZStyXgFRmYfREiD/q8L6oXgsLq/MrfWfz0u7HOYjLnLL2abfjZlEZc5+n1KWwvBpWUvPCM0eLFa1xPpe0ntLvyF/FoqdlXpBkRvC+A5zcOfPTafYo8i+8PULI3xEpMPVLo/yiJWtZ++yyNdIhvjGWefFmRoj/6AlnrIU6hRocdoiwXBzTmHNIII4wRrXmSbpMnPeEMBP6hkfWM1jpb7QWRds1l5p7BrMF5BY7padwTzkA86vV6fXn8ZfDo0+p1Z/GXxP95vUSKo7LX9S0RwkbYQTKxdWzMDjDPOW5uaOcaQ5wrXlZqBPMbMSj2xIbhi17HBzXDjBGRCvRMTGuHSiYmNcMqIi9eiIiAiIgIiICIiAiIgLgWvtvSLEwe6qs/AnHQhNwL4hHA1vFznADjXGvFvNlrGNElIt7on4uAhQG4nDSya54bnhjqaM3cGGscSxl1kzPxvxNeA7uicfg5sB+BZC4RpAbkkcDBuW851ByYVNthfMRMVRxp9KObYTfzRRrBwOBfwbp2DdRa0qzrMWNotj4fc9GghmI3Tzm9/Xecz0ahwALtogIiICIiAode9vHOdRvxGKYqHXvbxznUb8RiCjqF4LC6vzK31oULwWF1fmVvrLW8TLvLF38XLvP6IiKNEIiIMM1KQJ1uxzLQ4c/B0HWD0LHQ6xaC75/dFn4hiQCcXy0TEtPHuePym4HpC2kU9OkZ1T/Gfha0fSrKJ/jPx9LmsJeVR7dswlDsUw0Yvl3kaTeMtPjt5xzYgYqWryzO0qI2IKjSnmDMsOk17DhiRzjUef1q2rsr22WkIotoQIM83IHDBsfDiGpr/ACdR1t4h3qNIxuj43tLo2lYaRjrx3/SzERFYWhERAREQEREBQe8y8VljITZOQGyz8fKDCA0sMToh7mjMjHIN8Y9Bw7Nt7YSdiZN9TnMz+WHDxwMR5x0WjiGRJPAAehQu6yxk3PxXW4tXu5uY3cFrh/tMIwDsDqJbgAPFbhwnIN+7W7V9EcbQ2lOzVKNui550th0tYB1F+GRcNWoZYl1iIiAiIgIiICIiAode9vHOdRvxGKYqHXvbxznUb8RiCjqF4LC6vzK31oULwWF1fmVvrLW8TLvLF38XLvP6IiKNEIiICIiAufVqS2oARYR0IzM2PGRBGYBIz18PAugi+sM8sMvdjvfddmVeUZYz8rFulvPfaH/8C0B0Z6GNy45bO1ozPnAMzxjMcOFnLyzVqfGeWz9OJZMwiHMc04HcnEYHjBzCvS7C38K3UppxsGzULBkdg4+B7R+l2By4CCOAE6PR74uw18+bV6LpMaRhr580yREVhbEREBfL3thgveQAMyTqGGvEr6VaX2WmmJSXh2apOc1PO2PRacwwkNI5tMkM6NPiQcGmwnXzVp1SmQTSpE6MNpBwjO1jEH9RAcfJDAdeKunUuJYyy8vY+RhUmWwOgMXvA/O92b3ek6uIADgXbQEREBERAREQEREBQ697eOc6jfiMUxUOve3jnOo34jEFHULwWF1fmVvrQoXgsLq/MrfWWt4mXeWLv4uXef0REUaIREQEREBERAWjJ1eZsJPw7RU8EsJ0I8MeO12GkPTgCDwOaCt5Y5iBDmmGDFGLXDAqei6as4yWdGvmiyMo/wBvR1NqEtVoLJ6ScHw4jQ9jhwhwxHR0LZVMXD2oiSb4tj6g7NmMWXJ4Qc4jR6w8DnfxK51pYmJjXDX45RlGuBERevX4SG5lU/d8w3gV6athHzl5c7BLY44ai1pHQzScRxxwpbe/aH8O0ePEhnCJGHc7OmLiHYc4YIh9C2LrbOizNJl5VwwiPbs0TLPTi7og87Rot/ggliIiAiIgIiICIiAiIgKHXvbxznUb8RimKh1728c51G/EYgo6heCwur8yt9aFC8FhdX5lb6y1vEy7yxd/Fy7z+iIijRCIiAiIgIiICIiDl1CbmLPzMC0Mj/uQHgkfqGOo8xBc08z16eps/AqsGHPShxhxWNiNPGHgOHsK83zss2dhul3eMCOjiPoOBVlXAV51RprqVHP9SUiFmHCGRMXMx/lsg6Ghdz0+33V+2eTSel3e+qcJ5fiz0RF0XVVFe4PxJV6ZZUYljn7NFbxtLsPYyHG/yVuhVHRMK7bOamnZtlIOgw8R0WQyPXEjK3EBERAREQEREBERAREQFDr3t45zqN+IxTFQ697eOc6jfiMQUdQvBYXV+ZW+tCheCwur8yt9Za3iZd5Yu/i5d5/RERRohERAREQEREBERAXSuiqBo1ffInJk3DdgPKaNkB7MUfyXNWiyb7z1WQqYOAbGa1x8nTGl2XvV7QM/bdq+3S9Mz9t+r71/9eoUX5gi77TqmuYwnqjWKmfHmMAeYxIzj7ND1K2lRdylsqBZ6BNd+ZlkGJFj6Qa/HEgN15DjJVkba1jOXQe19EEsRRPbWsZy6D2vom2tYzl0HtfRBLEUT21rGcug9r6JtrWM5dB7X0QSxFE9taxnLoPa+iba1jOXQe19EEsRRPbWsZy6D2vom2tYzl0HtfRBLEUT21rGcug9r6JtrWM5dB7X0QSxQ697eOc6jfiMWXbWsZy6D2vooxeZeJZesUiakqfNw4kV7AGsbpYuIe05ZcQKCsKF4LC6vzK31xKPWJCBLw4cWI0ODcCDjlmeZbnf6m/vN9v0WatqznPL+M755MhdTZNmUxjO+eTfRaHf6m/vN9v0Tv8AU395vt+ij2VnTPhFsLemfEt9Fod/qb+832/RO/1N/eb7fomys6Z8Gwt6Z8S30Wh3+pv7zfb9E7/U395vt+ibKzpnwbC3pnxLfRaHf6m/vN9v0Tv9Tf3m+36JsrOmfBsLemfEt9Fod/qb+832/RO/1N/eb7fomys6Z8Gwt6Z8S31w7XtOwNiN1tePaD/4t3v9Tf3m+36LmWjqklNy5hwIjXOxBAGPAehT6PXnjbjPtnes6LVZjfjM4zv+noDbEl+b1tRed+/7uf1n6ItE1ayLk7F0C0cvMmsyzI0SHHLQ52liG6IyyIyxB9asfamsZyGF2/uUTuSHcU7V6Yf7cwMB0PjMP/VvrVtIIjtTWM5DC7f3JtTWM5DC7f3KXIgiO1NYzkMLt/cm1NYzkMLt/cpciCI7U1jOQwu39ybU1jOQwu39ylyIIjtTWM5DC7f3JtTWM5DC7f3KXIgiO1NYzkMLt/cm1NYzkMLt/cpciCI7U1jOQwu39yjN5d3NlqNSJmep8pDhxWMBa8aWIJe0ZYu4iVaih1728c51G/EYg4F3d29latSpWdn5OG+K+GHOedLFxxOZwcpFtTWM5DC7f3L7uq3kk/ND3lStBEdqaxnIYXb+5NqaxnIYXb+5S5EER2prGchhdv7k2prGchhdv7lLkQRHamsZyGF2/uTamsZyGF2/uUuRBEdqaxnIYXb+5NqaxnIYXb+5S5EER2prGchhdv7k2prGchhdv7lLkQRHamsZyGF2/uULvfsHZmz1IiTtMlYcKLpw2te3SxGLxjrPFiriVXf6iJjYqSyCNcSYYMOZrIjveAgovvNE4/b/AOIr92smfpHqKIOXZciiWwnpE5NmYeyt8pxEOKffF9StxVFea78NWgplpNTHnueIeADSLXE/wju/wVuoCIiAiIgIiICIiAiIgKHXvbxznUb8RimKh1728c51G/EYgzXVbySfmh7ypWopdVvJJ+aHvKlaAiIgIiICIiAiIgIiICqO+fCr1Gk0AZ7JG03jyS+GwH1CL6lbiqKVP4ptm+KM4dPg6IPBpBuiR0h8d/8AggtzSRfqIIFfZZ812jxXwxi+XImG4cTMRE/43PP8Qu3d9aH8UUyXqLji9zA2J14e4f63NJ6HBd+NCZHaYUUBzXAgg6iDkQebBVHdRHfYyqTlhpw7nSMeWJ8YYA+kuh6DubY3ILfREQEREBERAREQEREBQ697eOc6jfiMUxUOve3jnOo34jEGa6reST80PeVK1FLqt5JPzQ95UrQEREBERAREQEREBERBpVmqQaJLRalM/kgsdEdzhoJwHOcMPSq6uFpkeJLTFpJ7OLOxnOx42sLsSOmI+L/iF8351mPMw5eyFMzmJ2I3FvEwOAbjxB0TA48UNysahUiBQJWFTJX8kFjYYPHojAk85OJ6Sg3kREBVZfVRJqRMvbWjDCYk3N2Tyoeli0njAcSCP0xXcAVprFNSsGdhulplocx7SxzTqcHDBwPMQSEGlZyuytppSFVZE7iK0Ow4WnU5p52uBaecLpKmrFzka6urxLH1Rx7jmXbJKxXagXZNBPlYBh8prTkHYq5UBERAREQEREBERAUOve3jnOo34jFMVDr3t45zqN+IxBmuq3kk/ND3lStRS6reST80PeVK0BERAREQEREBERAWGcm4FPhvm5pwZDhtL3uOprWjFxPQAVmVSXsV2atRNQrv7PHGJFcHTLxqY0boNdzAbs9DRwkIMd2MtHt3VZm3dQaRDaTBlWu8XLDEZ+Kw4cRdFdxK31z6BRJSzkrCpcgMIcJoaOM8JcfKcSSecldBAREQEREETvJsLAt3JmWGDZiHi+BEPiuwzaTr0HYAHoBzwXGupt9GrLXWetDiyoy2LHB+uK1mWlzvGo8eR4ThYqrm8+72Zqzm2lswTCqUDBwLMBswbqB4NMDIY5Ebk5YYBYyKF3b3jy1toRl5kCFPQhhGgHLVkXsBz0cdY1tOR4CZogIiICIiAiIgKHXvbxznUb8RimKh1728c51G/EYgzXVbySfmh7ypWopdVvJJ+aHvKlaAiIgIiICIiAiKN26t1TrCSxnJ46UR2IhQQd1FcPc0ZYu4OckAho3mXgQbESuEDB85G3MCFrz1abh+luOrhOA4yNK6iwUWzMF9WrWL6hNbuK52ZYHHS0Mf1E7px48B4oJ5F3ViqjXZn8cW03Uw/dS8FwwEJviO0TqwB3LeDWcXHEWsgIiICIiAiIgIiIK4vDuyjVKKLSWSd3PUoZ0tyQ0RsOM6g/DLE5OGTsjiM1396kG0Tu81fb3LUWHRdCeC0RCNegDqd5Bz4sRqsFQ63t2VKtw3Zn/0Zto3EwwZjDUHjLTb7RwEZ4hMUVO028K0d28RtHvDhuiwCdGHPQ8XYgcZ/uceeDxwhytak1iQrsITtLisjQnansOI6DxEcRzCDcREQEREBQ697eOc6jfiMUxUOve3jnOo34jEGa6reST80PeVK1FLqt5JPzQ95UrQEREBERARYZucl5CG6ZnHthw2jFz3uDWtHGScgqrrt7FStRFNDu2gujRNT5tzcGwx+podkB5b/QDkUEot/eZTbEM2Af1px4/py7Tnnqc/D8rfaeAayI3Yq7mpV2Z/F14G7mHYOgyzhuYQGbdJuoYcDODW7FxOHYsHdRKWZf32rL+66g7dOjPxIYTr0NLMu8s58WjmFPkBERAREQEREBERAREQEREGtUKdKVWG6UqENsWG4YOY9oIPoKq+qXQVOzcU1W7iadLvObpaI7FjsPFDjiCPJiA9YK2UQVNT76ZyhRBTrwZKJKxNWzQ2ksdz6OJxHOxzugKxqJaaj2kZs1HmIcYayGOBLes38zfSAtufp0nVIZlqhDZFhnWyI0OafQRgq8rVw9Am391UOJFkYwzaYTi5oPHouOkP4uCCy0VRih3s2Wyps1CqEIamRiNI9JiaLv8AkK+ttq11G3NoqLFy1xIOyBvoxa9vbQW0ode9vHOdRvxGKOwP9RFmnbmagzUJ3DjDhkD1RMfYubb+9+y1pKVMU6QiP2aI0BrXQnjEh7Tr1DIHhQTq6reST80PeVK1T9hb4LKWfpctT56K8RYcPRe1sF5wOJOvDA6+Nb8x/qHsrCygQ5mIeDRhsA7UQH2ILRRVLty2gq+VnKNMRMdUSJp6PpDWYdtfJlb3rUZR4kCmwzrDC3Sw5i3ZHg/yags+qVmnURndFUjQ4LP1RHhoPMMdZ5gq5rF+UvMxO91ipaJPzByDtBwYOfRA03Ac4aOdfVMuGpr4ndlqZqPPxeHTc5rTzE6Ref8AIdCsOkUOm0GH3NSYMOCz9MNobjznDMnnOaCrpW7G09untnrxJpzIYOk2TgkYN6cNw3ixGk4jxgrPolBptnIIkqRCbBhjxWjWeNxObjzkkroIgIiICIiAiIgIiICIiAiIgIiICIiAiIgL8CIgilvP9sej5rzzXdZ63yREGCk/m9IV93bflHQPcURBPXL9REBERAREQEREBERAREQEREH/2Q==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AutoShape 4" descr="data:image/jpeg;base64,/9j/4AAQSkZJRgABAQAAAQABAAD/2wCEAAkGBggGDxUIBxIVEhEUGRsUFhMTExUaHBUdFRoaFxYaGBYZHCYfGxojHBYVIDsgIycpLCwsFR49NTArNiYtLCkBCQoKDgwNGg8PGTQkHiU1KTU1NS01NTEyLDUtNTUyNSopLCoxLDU1NSo0NTUwNS01LCksLC0sKikyKSwpKSwsLP/AABEIAOEA4QMBIgACEQEDEQH/xAAcAAEAAgMBAQEAAAAAAAAAAAAABgcDBAUIAgH/xABHEAABAgMEAgsOBQMFAQEAAAABAAIDBAUGBxEhEjETFyI1QVFUYXFyohQVNEJic4GRobGzwdHSFjJSU4IjQ5IIM6Oy4ZMl/8QAGgEBAAMBAQEAAAAAAAAAAAAAAAMEBgUBAv/EACoRAQACAQAJBQACAwAAAAAAAAABAwIEERMxM0FScZEFEiFRsSLwMoHR/9oADAMBAAIRAxEAPwC8UREBERAREQEXy97YYL3kADMk6gBrJKra0t9chKxO9dlITqhNHICECYYPWaCYn8cvKCCyi4NzKhtob3rJWdxZGmBGiD+3LjZD0FwOgDzFwUSZd9be352a284ZaAc+5IGGriIB0B0uLyprZ26+y1mMHSUs10Qf3Y39R+PGC7Jp6oCCHC9q1lpMrH0h7mH8saPpaJ9Wgwf5lfXeO96u5zk5Ak2nxIejpDoLGOPbVtYIgqbaZtBO51WuTT+Nrdkw9BdG+S4dt7mJKzdOj1ds5MxYkJocA8t0SS5rc8seHjV6qHXvbxznUb8RiDzzTLPtmYLJgRorXOGJ0XLpwZStyXgFRmYfREiD/q8L6oXgsLq/MrfWfz0u7HOYjLnLL2abfjZlEZc5+n1KWwvBpWUvPCM0eLFa1xPpe0ntLvyF/FoqdlXpBkRvC+A5zcOfPTafYo8i+8PULI3xEpMPVLo/yiJWtZ++yyNdIhvjGWefFmRoj/6AlnrIU6hRocdoiwXBzTmHNIII4wRrXmSbpMnPeEMBP6hkfWM1jpb7QWRds1l5p7BrMF5BY7padwTzkA86vV6fXn8ZfDo0+p1Z/GXxP95vUSKo7LX9S0RwkbYQTKxdWzMDjDPOW5uaOcaQ5wrXlZqBPMbMSj2xIbhi17HBzXDjBGRCvRMTGuHSiYmNcMqIi9eiIiAiIgIiICIiAiIgLgWvtvSLEwe6qs/AnHQhNwL4hHA1vFznADjXGvFvNlrGNElIt7on4uAhQG4nDSya54bnhjqaM3cGGscSxl1kzPxvxNeA7uicfg5sB+BZC4RpAbkkcDBuW851ByYVNthfMRMVRxp9KObYTfzRRrBwOBfwbp2DdRa0qzrMWNotj4fc9GghmI3Tzm9/Xecz0ahwALtogIiICIiAode9vHOdRvxGKYqHXvbxznUb8RiCjqF4LC6vzK31oULwWF1fmVvrLW8TLvLF38XLvP6IiKNEIiIMM1KQJ1uxzLQ4c/B0HWD0LHQ6xaC75/dFn4hiQCcXy0TEtPHuePym4HpC2kU9OkZ1T/Gfha0fSrKJ/jPx9LmsJeVR7dswlDsUw0Yvl3kaTeMtPjt5xzYgYqWryzO0qI2IKjSnmDMsOk17DhiRzjUef1q2rsr22WkIotoQIM83IHDBsfDiGpr/ACdR1t4h3qNIxuj43tLo2lYaRjrx3/SzERFYWhERAREQEREBQe8y8VljITZOQGyz8fKDCA0sMToh7mjMjHIN8Y9Bw7Nt7YSdiZN9TnMz+WHDxwMR5x0WjiGRJPAAehQu6yxk3PxXW4tXu5uY3cFrh/tMIwDsDqJbgAPFbhwnIN+7W7V9EcbQ2lOzVKNui550th0tYB1F+GRcNWoZYl1iIiAiIgIiICIiAode9vHOdRvxGKYqHXvbxznUb8RiCjqF4LC6vzK31oULwWF1fmVvrLW8TLvLF38XLvP6IiKNEIiICIiAufVqS2oARYR0IzM2PGRBGYBIz18PAugi+sM8sMvdjvfddmVeUZYz8rFulvPfaH/8C0B0Z6GNy45bO1ozPnAMzxjMcOFnLyzVqfGeWz9OJZMwiHMc04HcnEYHjBzCvS7C38K3UppxsGzULBkdg4+B7R+l2By4CCOAE6PR74uw18+bV6LpMaRhr580yREVhbEREBfL3thgveQAMyTqGGvEr6VaX2WmmJSXh2apOc1PO2PRacwwkNI5tMkM6NPiQcGmwnXzVp1SmQTSpE6MNpBwjO1jEH9RAcfJDAdeKunUuJYyy8vY+RhUmWwOgMXvA/O92b3ek6uIADgXbQEREBERAREQEREBQ697eOc6jfiMUxUOve3jnOo34jEFHULwWF1fmVvrQoXgsLq/MrfWWt4mXeWLv4uXef0REUaIREQEREBERAWjJ1eZsJPw7RU8EsJ0I8MeO12GkPTgCDwOaCt5Y5iBDmmGDFGLXDAqei6as4yWdGvmiyMo/wBvR1NqEtVoLJ6ScHw4jQ9jhwhwxHR0LZVMXD2oiSb4tj6g7NmMWXJ4Qc4jR6w8DnfxK51pYmJjXDX45RlGuBERevX4SG5lU/d8w3gV6athHzl5c7BLY44ai1pHQzScRxxwpbe/aH8O0ePEhnCJGHc7OmLiHYc4YIh9C2LrbOizNJl5VwwiPbs0TLPTi7og87Rot/ggliIiAiIgIiICIiAiIgKHXvbxznUb8RimKh1728c51G/EYgo6heCwur8yt9aFC8FhdX5lb6y1vEy7yxd/Fy7z+iIijRCIiAiIgIiICIiDl1CbmLPzMC0Mj/uQHgkfqGOo8xBc08z16eps/AqsGHPShxhxWNiNPGHgOHsK83zss2dhul3eMCOjiPoOBVlXAV51RprqVHP9SUiFmHCGRMXMx/lsg6Ghdz0+33V+2eTSel3e+qcJ5fiz0RF0XVVFe4PxJV6ZZUYljn7NFbxtLsPYyHG/yVuhVHRMK7bOamnZtlIOgw8R0WQyPXEjK3EBERAREQEREBERAREQFDr3t45zqN+IxTFQ697eOc6jfiMQUdQvBYXV+ZW+tCheCwur8yt9Za3iZd5Yu/i5d5/RERRohERAREQEREBERAXSuiqBo1ffInJk3DdgPKaNkB7MUfyXNWiyb7z1WQqYOAbGa1x8nTGl2XvV7QM/bdq+3S9Mz9t+r71/9eoUX5gi77TqmuYwnqjWKmfHmMAeYxIzj7ND1K2lRdylsqBZ6BNd+ZlkGJFj6Qa/HEgN15DjJVkba1jOXQe19EEsRRPbWsZy6D2vom2tYzl0HtfRBLEUT21rGcug9r6JtrWM5dB7X0QSxFE9taxnLoPa+iba1jOXQe19EEsRRPbWsZy6D2vom2tYzl0HtfRBLEUT21rGcug9r6JtrWM5dB7X0QSxQ697eOc6jfiMWXbWsZy6D2vooxeZeJZesUiakqfNw4kV7AGsbpYuIe05ZcQKCsKF4LC6vzK31xKPWJCBLw4cWI0ODcCDjlmeZbnf6m/vN9v0WatqznPL+M755MhdTZNmUxjO+eTfRaHf6m/vN9v0Tv8AU395vt+ij2VnTPhFsLemfEt9Fod/qb+832/RO/1N/eb7fomys6Z8Gwt6Z8S30Wh3+pv7zfb9E7/U395vt+ibKzpnwbC3pnxLfRaHf6m/vN9v0Tv9Tf3m+36JsrOmfBsLemfEt9Fod/qb+832/RO/1N/eb7fomys6Z8Gwt6Z8S31w7XtOwNiN1tePaD/4t3v9Tf3m+36LmWjqklNy5hwIjXOxBAGPAehT6PXnjbjPtnes6LVZjfjM4zv+noDbEl+b1tRed+/7uf1n6ItE1ayLk7F0C0cvMmsyzI0SHHLQ52liG6IyyIyxB9asfamsZyGF2/uUTuSHcU7V6Yf7cwMB0PjMP/VvrVtIIjtTWM5DC7f3JtTWM5DC7f3KXIgiO1NYzkMLt/cm1NYzkMLt/cpciCI7U1jOQwu39ybU1jOQwu39ylyIIjtTWM5DC7f3JtTWM5DC7f3KXIgiO1NYzkMLt/cm1NYzkMLt/cpciCI7U1jOQwu39yjN5d3NlqNSJmep8pDhxWMBa8aWIJe0ZYu4iVaih1728c51G/EYg4F3d29latSpWdn5OG+K+GHOedLFxxOZwcpFtTWM5DC7f3L7uq3kk/ND3lStBEdqaxnIYXb+5NqaxnIYXb+5S5EER2prGchhdv7k2prGchhdv7lLkQRHamsZyGF2/uTamsZyGF2/uUuRBEdqaxnIYXb+5NqaxnIYXb+5S5EER2prGchhdv7k2prGchhdv7lLkQRHamsZyGF2/uULvfsHZmz1IiTtMlYcKLpw2te3SxGLxjrPFiriVXf6iJjYqSyCNcSYYMOZrIjveAgovvNE4/b/AOIr92smfpHqKIOXZciiWwnpE5NmYeyt8pxEOKffF9StxVFea78NWgplpNTHnueIeADSLXE/wju/wVuoCIiAiIgIiICIiAiIgKHXvbxznUb8RimKh1728c51G/EYgzXVbySfmh7ypWopdVvJJ+aHvKlaAiIgIiICIiAiIgIiICqO+fCr1Gk0AZ7JG03jyS+GwH1CL6lbiqKVP4ptm+KM4dPg6IPBpBuiR0h8d/8AggtzSRfqIIFfZZ812jxXwxi+XImG4cTMRE/43PP8Qu3d9aH8UUyXqLji9zA2J14e4f63NJ6HBd+NCZHaYUUBzXAgg6iDkQebBVHdRHfYyqTlhpw7nSMeWJ8YYA+kuh6DubY3ILfREQEREBERAREQEREBQ697eOc6jfiMUxUOve3jnOo34jEGa6reST80PeVK1FLqt5JPzQ95UrQEREBERAREQEREBERBpVmqQaJLRalM/kgsdEdzhoJwHOcMPSq6uFpkeJLTFpJ7OLOxnOx42sLsSOmI+L/iF8351mPMw5eyFMzmJ2I3FvEwOAbjxB0TA48UNysahUiBQJWFTJX8kFjYYPHojAk85OJ6Sg3kREBVZfVRJqRMvbWjDCYk3N2Tyoeli0njAcSCP0xXcAVprFNSsGdhulplocx7SxzTqcHDBwPMQSEGlZyuytppSFVZE7iK0Ow4WnU5p52uBaecLpKmrFzka6urxLH1Rx7jmXbJKxXagXZNBPlYBh8prTkHYq5UBERAREQEREBERAUOve3jnOo34jFMVDr3t45zqN+IxBmuq3kk/ND3lStRS6reST80PeVK0BERAREQEREBERAWGcm4FPhvm5pwZDhtL3uOprWjFxPQAVmVSXsV2atRNQrv7PHGJFcHTLxqY0boNdzAbs9DRwkIMd2MtHt3VZm3dQaRDaTBlWu8XLDEZ+Kw4cRdFdxK31z6BRJSzkrCpcgMIcJoaOM8JcfKcSSecldBAREQEREETvJsLAt3JmWGDZiHi+BEPiuwzaTr0HYAHoBzwXGupt9GrLXWetDiyoy2LHB+uK1mWlzvGo8eR4ThYqrm8+72Zqzm2lswTCqUDBwLMBswbqB4NMDIY5Ebk5YYBYyKF3b3jy1toRl5kCFPQhhGgHLVkXsBz0cdY1tOR4CZogIiICIiAiIgKHXvbxznUb8RimKh1728c51G/EYgzXVbySfmh7ypWopdVvJJ+aHvKlaAiIgIiICIiAiKN26t1TrCSxnJ46UR2IhQQd1FcPc0ZYu4OckAho3mXgQbESuEDB85G3MCFrz1abh+luOrhOA4yNK6iwUWzMF9WrWL6hNbuK52ZYHHS0Mf1E7px48B4oJ5F3ViqjXZn8cW03Uw/dS8FwwEJviO0TqwB3LeDWcXHEWsgIiICIiAiIgIiIK4vDuyjVKKLSWSd3PUoZ0tyQ0RsOM6g/DLE5OGTsjiM1396kG0Tu81fb3LUWHRdCeC0RCNegDqd5Bz4sRqsFQ63t2VKtw3Zn/0Zto3EwwZjDUHjLTb7RwEZ4hMUVO028K0d28RtHvDhuiwCdGHPQ8XYgcZ/uceeDxwhytak1iQrsITtLisjQnansOI6DxEcRzCDcREQEREBQ697eOc6jfiMUxUOve3jnOo34jEGa6reST80PeVK1FLqt5JPzQ95UrQEREBERARYZucl5CG6ZnHthw2jFz3uDWtHGScgqrrt7FStRFNDu2gujRNT5tzcGwx+podkB5b/QDkUEot/eZTbEM2Af1px4/py7Tnnqc/D8rfaeAayI3Yq7mpV2Z/F14G7mHYOgyzhuYQGbdJuoYcDODW7FxOHYsHdRKWZf32rL+66g7dOjPxIYTr0NLMu8s58WjmFPkBERAREQEREBERAREQEREGtUKdKVWG6UqENsWG4YOY9oIPoKq+qXQVOzcU1W7iadLvObpaI7FjsPFDjiCPJiA9YK2UQVNT76ZyhRBTrwZKJKxNWzQ2ksdz6OJxHOxzugKxqJaaj2kZs1HmIcYayGOBLes38zfSAtufp0nVIZlqhDZFhnWyI0OafQRgq8rVw9Am391UOJFkYwzaYTi5oPHouOkP4uCCy0VRih3s2Wyps1CqEIamRiNI9JiaLv8AkK+ttq11G3NoqLFy1xIOyBvoxa9vbQW0ode9vHOdRvxGKOwP9RFmnbmagzUJ3DjDhkD1RMfYubb+9+y1pKVMU6QiP2aI0BrXQnjEh7Tr1DIHhQTq6reST80PeVK1T9hb4LKWfpctT56K8RYcPRe1sF5wOJOvDA6+Nb8x/qHsrCygQ5mIeDRhsA7UQH2ILRRVLty2gq+VnKNMRMdUSJp6PpDWYdtfJlb3rUZR4kCmwzrDC3Sw5i3ZHg/yags+qVmnURndFUjQ4LP1RHhoPMMdZ5gq5rF+UvMxO91ipaJPzByDtBwYOfRA03Ac4aOdfVMuGpr4ndlqZqPPxeHTc5rTzE6Ref8AIdCsOkUOm0GH3NSYMOCz9MNobjznDMnnOaCrpW7G09untnrxJpzIYOk2TgkYN6cNw3ixGk4jxgrPolBptnIIkqRCbBhjxWjWeNxObjzkkroIgIiICIiAiIgIiICIiAiIgIiICIiAiIgL8CIgilvP9sej5rzzXdZ63yREGCk/m9IV93bflHQPcURBPXL9REBERAREQEREBERAREQEREH/2Q=="/>
          <p:cNvSpPr>
            <a:spLocks noChangeAspect="1" noChangeArrowheads="1"/>
          </p:cNvSpPr>
          <p:nvPr/>
        </p:nvSpPr>
        <p:spPr bwMode="auto">
          <a:xfrm>
            <a:off x="307975" y="-876300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0898" name="Picture 2" descr="http://learnfractions.files.wordpress.com/2010/12/fractions-chart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1733550"/>
            <a:ext cx="4800600" cy="36004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626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A</a:t>
            </a:r>
            <a:r>
              <a:rPr lang="en-US" sz="2800" b="1" u="sng" dirty="0" smtClean="0">
                <a:solidFill>
                  <a:srgbClr val="0070C0"/>
                </a:solidFill>
              </a:rPr>
              <a:t>ddend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38800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Any of the numbers added together to get the sum.</a:t>
            </a:r>
            <a:endParaRPr lang="en-US" dirty="0"/>
          </a:p>
        </p:txBody>
      </p:sp>
      <p:pic>
        <p:nvPicPr>
          <p:cNvPr id="9" name="Picture 1" descr="http://www.mathsisfun.com/numbers/images/addition.gif"/>
          <p:cNvPicPr>
            <a:picLocks noChangeAspect="1" noChangeArrowheads="1"/>
          </p:cNvPicPr>
          <p:nvPr/>
        </p:nvPicPr>
        <p:blipFill>
          <a:blip r:embed="rId2" cstate="print"/>
          <a:srcRect l="8631" t="25000"/>
          <a:stretch>
            <a:fillRect/>
          </a:stretch>
        </p:blipFill>
        <p:spPr bwMode="auto">
          <a:xfrm>
            <a:off x="1210815" y="2514600"/>
            <a:ext cx="6722370" cy="1905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23140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Greater than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491836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Bigger.  The symbol &gt; means greater than.</a:t>
            </a:r>
            <a:endParaRPr lang="en-US" dirty="0"/>
          </a:p>
        </p:txBody>
      </p:sp>
      <p:grpSp>
        <p:nvGrpSpPr>
          <p:cNvPr id="11" name="Group 12"/>
          <p:cNvGrpSpPr/>
          <p:nvPr/>
        </p:nvGrpSpPr>
        <p:grpSpPr>
          <a:xfrm>
            <a:off x="2309191" y="2753041"/>
            <a:ext cx="4114800" cy="2657159"/>
            <a:chOff x="2209800" y="2514600"/>
            <a:chExt cx="3505200" cy="2263506"/>
          </a:xfrm>
        </p:grpSpPr>
        <p:pic>
          <p:nvPicPr>
            <p:cNvPr id="15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505200" y="2514600"/>
              <a:ext cx="1752600" cy="22635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Heart 15"/>
            <p:cNvSpPr/>
            <p:nvPr/>
          </p:nvSpPr>
          <p:spPr>
            <a:xfrm>
              <a:off x="5105400" y="3352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7" name="Heart 16"/>
            <p:cNvSpPr/>
            <p:nvPr/>
          </p:nvSpPr>
          <p:spPr>
            <a:xfrm>
              <a:off x="2209800" y="3733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Heart 17"/>
            <p:cNvSpPr/>
            <p:nvPr/>
          </p:nvSpPr>
          <p:spPr>
            <a:xfrm>
              <a:off x="2743200" y="2971800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Heart 18"/>
            <p:cNvSpPr/>
            <p:nvPr/>
          </p:nvSpPr>
          <p:spPr>
            <a:xfrm>
              <a:off x="3048000" y="3787506"/>
              <a:ext cx="609600" cy="609600"/>
            </a:xfrm>
            <a:prstGeom prst="hear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371600" y="1999775"/>
            <a:ext cx="6400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3  </a:t>
            </a:r>
            <a:r>
              <a:rPr lang="en-US" sz="2800" b="1" dirty="0" smtClean="0"/>
              <a:t>&gt;  </a:t>
            </a:r>
            <a:r>
              <a:rPr lang="en-US" sz="2800" dirty="0" smtClean="0"/>
              <a:t>1</a:t>
            </a:r>
          </a:p>
          <a:p>
            <a:pPr algn="ctr"/>
            <a:r>
              <a:rPr lang="en-US" sz="2800" dirty="0" smtClean="0"/>
              <a:t>three is </a:t>
            </a:r>
            <a:r>
              <a:rPr lang="en-US" sz="2800" b="1" u="sng" dirty="0" smtClean="0">
                <a:solidFill>
                  <a:srgbClr val="C00000"/>
                </a:solidFill>
              </a:rPr>
              <a:t>greater than</a:t>
            </a:r>
            <a:r>
              <a:rPr lang="en-US" sz="2800" u="sng" dirty="0" smtClean="0">
                <a:solidFill>
                  <a:srgbClr val="C00000"/>
                </a:solidFill>
              </a:rPr>
              <a:t> </a:t>
            </a:r>
            <a:r>
              <a:rPr lang="en-US" sz="2800" dirty="0" smtClean="0"/>
              <a:t>one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609509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Half circle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On of two equal parts of a circle.</a:t>
            </a:r>
            <a:endParaRPr 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8950" y="2207496"/>
            <a:ext cx="3086100" cy="297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739841918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759917" y="987995"/>
            <a:ext cx="1624164" cy="5386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800" b="1" dirty="0"/>
              <a:t>H</a:t>
            </a:r>
            <a:r>
              <a:rPr lang="en-US" sz="2800" b="1" dirty="0" smtClean="0"/>
              <a:t>alf </a:t>
            </a:r>
            <a:r>
              <a:rPr lang="en-US" sz="2800" b="1" dirty="0"/>
              <a:t>hour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5645727"/>
            <a:ext cx="34548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A unit of time equal to 30 minutes.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99" y="2171700"/>
            <a:ext cx="36576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239861600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Half past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Thirty minutes past any hour.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905000"/>
            <a:ext cx="2514600" cy="2503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86200" y="4582180"/>
            <a:ext cx="137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2"/>
                </a:solidFill>
              </a:rPr>
              <a:t>6:30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76600" y="4267200"/>
            <a:ext cx="457200" cy="3149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97837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81745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Half/Halves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/>
              <a:t>One of two equal parts of a </a:t>
            </a:r>
            <a:r>
              <a:rPr lang="en-US" dirty="0" smtClean="0"/>
              <a:t>whole. </a:t>
            </a:r>
            <a:endParaRPr lang="en-US" dirty="0"/>
          </a:p>
        </p:txBody>
      </p:sp>
      <p:sp>
        <p:nvSpPr>
          <p:cNvPr id="2" name="Rectangle 1"/>
          <p:cNvSpPr>
            <a:spLocks noChangeAspect="1"/>
          </p:cNvSpPr>
          <p:nvPr/>
        </p:nvSpPr>
        <p:spPr>
          <a:xfrm>
            <a:off x="3200400" y="2209800"/>
            <a:ext cx="2743200" cy="2743200"/>
          </a:xfrm>
          <a:prstGeom prst="rect">
            <a:avLst/>
          </a:prstGeom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200400" y="2209800"/>
            <a:ext cx="2743200" cy="2743200"/>
          </a:xfrm>
          <a:prstGeom prst="triangle">
            <a:avLst>
              <a:gd name="adj" fmla="val 100000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6074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Hexagon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six-sided polygon.</a:t>
            </a:r>
            <a:endParaRPr lang="en-US" dirty="0"/>
          </a:p>
        </p:txBody>
      </p:sp>
      <p:sp>
        <p:nvSpPr>
          <p:cNvPr id="5" name="Hexagon 4"/>
          <p:cNvSpPr/>
          <p:nvPr/>
        </p:nvSpPr>
        <p:spPr>
          <a:xfrm>
            <a:off x="3200400" y="2362200"/>
            <a:ext cx="2743200" cy="2286000"/>
          </a:xfrm>
          <a:prstGeom prst="hexagon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0"/>
            <a:tileRect r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52206340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chemeClr val="accent1"/>
                </a:solidFill>
              </a:rPr>
              <a:t>Horizontal</a:t>
            </a:r>
            <a:endParaRPr lang="en-US" u="sng" dirty="0"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Parallel to or in the plane of the horizon.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0" y="2198062"/>
            <a:ext cx="4191000" cy="27666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08324103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H</a:t>
            </a:r>
            <a:r>
              <a:rPr lang="en-US" sz="2800" b="1" dirty="0" smtClean="0"/>
              <a:t>our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Unit of time equal to 60 minutes.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819400"/>
            <a:ext cx="4210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0" y="2209800"/>
            <a:ext cx="0" cy="6731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6300" y="1686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Hour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7100"/>
            <a:ext cx="4937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00600" y="166627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Minutes</a:t>
            </a:r>
            <a:endParaRPr lang="en-US" sz="2800" dirty="0"/>
          </a:p>
        </p:txBody>
      </p:sp>
    </p:spTree>
    <p:extLst>
      <p:ext uri="{BB962C8B-B14F-4D97-AF65-F5344CB8AC3E}">
        <p14:creationId xmlns="" xmlns:p14="http://schemas.microsoft.com/office/powerpoint/2010/main" val="2974505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Hour hand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hand on an analog clock that represents the hour; the shorter hand.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75212" y="1793543"/>
            <a:ext cx="3175762" cy="3175762"/>
            <a:chOff x="2975212" y="1793543"/>
            <a:chExt cx="3175762" cy="3175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12" y="1793543"/>
              <a:ext cx="3175762" cy="317576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3505200" y="3381424"/>
              <a:ext cx="1057893" cy="609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191000" y="2438400"/>
              <a:ext cx="372094" cy="9430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73635" y="2540580"/>
            <a:ext cx="1173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hour hand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3879594" y="3686224"/>
            <a:ext cx="11172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minute hand</a:t>
            </a:r>
            <a:endParaRPr lang="en-US" sz="1400" dirty="0"/>
          </a:p>
        </p:txBody>
      </p:sp>
    </p:spTree>
    <p:extLst>
      <p:ext uri="{BB962C8B-B14F-4D97-AF65-F5344CB8AC3E}">
        <p14:creationId xmlns="" xmlns:p14="http://schemas.microsoft.com/office/powerpoint/2010/main" val="139759616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H</a:t>
            </a:r>
            <a:r>
              <a:rPr lang="en-US" sz="2800" b="1" u="sng" dirty="0" smtClean="0">
                <a:solidFill>
                  <a:srgbClr val="0070C0"/>
                </a:solidFill>
              </a:rPr>
              <a:t>undreds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699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place value in a number that represents how many 100’s there are.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1000027" y="2003173"/>
            <a:ext cx="7135287" cy="2949827"/>
            <a:chOff x="1000027" y="2201351"/>
            <a:chExt cx="7135287" cy="2949827"/>
          </a:xfrm>
        </p:grpSpPr>
        <p:grpSp>
          <p:nvGrpSpPr>
            <p:cNvPr id="15" name="Group 14"/>
            <p:cNvGrpSpPr/>
            <p:nvPr/>
          </p:nvGrpSpPr>
          <p:grpSpPr>
            <a:xfrm>
              <a:off x="1000027" y="2201351"/>
              <a:ext cx="7135287" cy="2949827"/>
              <a:chOff x="1000027" y="2201351"/>
              <a:chExt cx="7135287" cy="2949827"/>
            </a:xfrm>
          </p:grpSpPr>
          <p:sp>
            <p:nvSpPr>
              <p:cNvPr id="19" name="Rectangle 18"/>
              <p:cNvSpPr/>
              <p:nvPr/>
            </p:nvSpPr>
            <p:spPr>
              <a:xfrm>
                <a:off x="1000027" y="2201351"/>
                <a:ext cx="7135287" cy="120032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flat" dir="tl">
                    <a:rot lat="0" lon="0" rev="6600000"/>
                  </a:lightRig>
                </a:scene3d>
                <a:sp3d extrusionH="25400" contourW="8890">
                  <a:bevelT w="38100" h="31750"/>
                  <a:contourClr>
                    <a:schemeClr val="accent2">
                      <a:shade val="75000"/>
                    </a:schemeClr>
                  </a:contourClr>
                </a:sp3d>
              </a:bodyPr>
              <a:lstStyle/>
              <a:p>
                <a:pPr algn="ctr"/>
                <a:r>
                  <a:rPr lang="en-US" sz="7200" b="1" cap="none" spc="600" dirty="0" smtClean="0">
                    <a:ln w="11430"/>
                    <a:gradFill>
                      <a:gsLst>
                        <a:gs pos="0">
                          <a:schemeClr val="accent2">
                            <a:tint val="70000"/>
                            <a:satMod val="245000"/>
                          </a:schemeClr>
                        </a:gs>
                        <a:gs pos="75000">
                          <a:schemeClr val="accent2">
                            <a:tint val="90000"/>
                            <a:shade val="60000"/>
                            <a:satMod val="240000"/>
                          </a:schemeClr>
                        </a:gs>
                        <a:gs pos="100000">
                          <a:schemeClr val="accent2">
                            <a:tint val="100000"/>
                            <a:shade val="50000"/>
                            <a:satMod val="240000"/>
                          </a:schemeClr>
                        </a:gs>
                      </a:gsLst>
                      <a:lin ang="5400000"/>
                    </a:gradFill>
                    <a:effectLst>
                      <a:outerShdw blurRad="50800" dist="39000" dir="5460000" algn="tl">
                        <a:srgbClr val="000000">
                          <a:alpha val="38000"/>
                        </a:srgbClr>
                      </a:outerShdw>
                    </a:effectLst>
                  </a:rPr>
                  <a:t>1,245,678.9301</a:t>
                </a:r>
                <a:endParaRPr lang="en-US" sz="7200" b="1" cap="none" spc="600" dirty="0">
                  <a:ln w="11430"/>
                  <a:gradFill>
                    <a:gsLst>
                      <a:gs pos="0">
                        <a:schemeClr val="accent2">
                          <a:tint val="70000"/>
                          <a:satMod val="245000"/>
                        </a:schemeClr>
                      </a:gs>
                      <a:gs pos="75000">
                        <a:schemeClr val="accent2">
                          <a:tint val="90000"/>
                          <a:shade val="60000"/>
                          <a:satMod val="240000"/>
                        </a:schemeClr>
                      </a:gs>
                      <a:gs pos="100000">
                        <a:schemeClr val="accent2">
                          <a:tint val="100000"/>
                          <a:shade val="50000"/>
                          <a:satMod val="240000"/>
                        </a:schemeClr>
                      </a:gs>
                    </a:gsLst>
                    <a:lin ang="5400000"/>
                  </a:gradFill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 rot="16200000">
                <a:off x="902202" y="3474709"/>
                <a:ext cx="86095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Millions</a:t>
                </a:r>
                <a:endParaRPr lang="en-US" sz="1600" dirty="0"/>
              </a:p>
            </p:txBody>
          </p:sp>
          <p:sp>
            <p:nvSpPr>
              <p:cNvPr id="21" name="TextBox 20"/>
              <p:cNvSpPr txBox="1"/>
              <p:nvPr/>
            </p:nvSpPr>
            <p:spPr>
              <a:xfrm rot="16200000">
                <a:off x="1265882" y="4013065"/>
                <a:ext cx="193767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  Thousands</a:t>
                </a:r>
                <a:endParaRPr lang="en-US" sz="1600" dirty="0"/>
              </a:p>
            </p:txBody>
          </p:sp>
          <p:sp>
            <p:nvSpPr>
              <p:cNvPr id="22" name="TextBox 21"/>
              <p:cNvSpPr txBox="1"/>
              <p:nvPr/>
            </p:nvSpPr>
            <p:spPr>
              <a:xfrm rot="16200000">
                <a:off x="2008856" y="3795453"/>
                <a:ext cx="150244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 Thousands</a:t>
                </a:r>
                <a:endParaRPr lang="en-US" sz="1600" dirty="0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 rot="16200000">
                <a:off x="2717630" y="361572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Thousands</a:t>
                </a:r>
                <a:endParaRPr lang="en-US" sz="1600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 rot="16200000">
                <a:off x="3508074" y="3663693"/>
                <a:ext cx="1399606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2000" b="1" u="sng" dirty="0" smtClean="0"/>
                  <a:t>Hundreds</a:t>
                </a:r>
                <a:endParaRPr lang="en-US" sz="1600" b="1" u="sng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 rot="16200000">
                <a:off x="4143672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Tens</a:t>
                </a:r>
                <a:endParaRPr lang="en-US" sz="1600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 rot="16200000">
                <a:off x="4703177" y="3566168"/>
                <a:ext cx="114300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Ones</a:t>
                </a:r>
                <a:endParaRPr lang="en-US" sz="1600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 rot="16200000">
                <a:off x="5735005" y="3372541"/>
                <a:ext cx="755745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Tenths</a:t>
                </a:r>
                <a:endParaRPr lang="en-US" sz="1600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 rot="16200000">
                <a:off x="6041166" y="3668508"/>
                <a:ext cx="1248562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1600" dirty="0" smtClean="0"/>
                  <a:t>Hundredths</a:t>
                </a:r>
                <a:endParaRPr lang="en-US" sz="16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 rot="16200000">
              <a:off x="6631596" y="3668508"/>
              <a:ext cx="1248562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Thousandths</a:t>
              </a:r>
              <a:endParaRPr lang="en-US" sz="1600" dirty="0"/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6847796" y="3913976"/>
              <a:ext cx="1739495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600" dirty="0" smtClean="0"/>
                <a:t>Ten Thousandths</a:t>
              </a:r>
              <a:endParaRPr lang="en-US" sz="16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7700" y="1066799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Additive Identity Property of 0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rule that states that any number plus 0 is equal to that number.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25692" y="2937301"/>
            <a:ext cx="229261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smtClean="0"/>
              <a:t>5 + </a:t>
            </a:r>
            <a:r>
              <a:rPr lang="en-US" sz="4800" dirty="0" smtClean="0">
                <a:solidFill>
                  <a:srgbClr val="FF0066"/>
                </a:solidFill>
              </a:rPr>
              <a:t>0</a:t>
            </a:r>
            <a:r>
              <a:rPr lang="en-US" sz="4800" dirty="0" smtClean="0"/>
              <a:t> = 5</a:t>
            </a:r>
            <a:endParaRPr lang="en-US" sz="4800" dirty="0"/>
          </a:p>
        </p:txBody>
      </p:sp>
    </p:spTree>
    <p:extLst>
      <p:ext uri="{BB962C8B-B14F-4D97-AF65-F5344CB8AC3E}">
        <p14:creationId xmlns="" xmlns:p14="http://schemas.microsoft.com/office/powerpoint/2010/main" val="358985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Inch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A measure of length.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837"/>
          <a:stretch/>
        </p:blipFill>
        <p:spPr bwMode="auto">
          <a:xfrm>
            <a:off x="1220560" y="2667000"/>
            <a:ext cx="6704240" cy="147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101509613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Large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Big as compared with others of its kind.</a:t>
            </a:r>
            <a:endParaRPr lang="en-US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254630"/>
            <a:ext cx="1852612" cy="1530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2841623"/>
            <a:ext cx="2352675" cy="194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2172341"/>
            <a:ext cx="3163031" cy="26123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73200" y="4749568"/>
            <a:ext cx="1179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Small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3733800" y="4600058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Medium</a:t>
            </a:r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>
            <a:off x="6566631" y="4538502"/>
            <a:ext cx="1828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Large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928280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0070C0"/>
                </a:solidFill>
              </a:rPr>
              <a:t>L</a:t>
            </a:r>
            <a:r>
              <a:rPr lang="en-US" sz="2800" b="1" u="sng" dirty="0" smtClean="0">
                <a:solidFill>
                  <a:srgbClr val="0070C0"/>
                </a:solidFill>
              </a:rPr>
              <a:t>ength</a:t>
            </a:r>
            <a:endParaRPr lang="en-US" sz="2400" b="1" u="sng" dirty="0">
              <a:solidFill>
                <a:srgbClr val="0070C0"/>
              </a:solidFill>
            </a:endParaRP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How long something is from end to end.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62200" y="2286000"/>
            <a:ext cx="4419600" cy="175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657600" y="4245114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Comic Sans MS" pitchFamily="66" charset="0"/>
              </a:rPr>
              <a:t>length</a:t>
            </a:r>
            <a:endParaRPr lang="en-US" sz="4000" dirty="0">
              <a:latin typeface="Comic Sans MS" pitchFamily="66" charset="0"/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>
            <a:off x="2514600" y="4267200"/>
            <a:ext cx="4038600" cy="0"/>
          </a:xfrm>
          <a:prstGeom prst="straightConnector1">
            <a:avLst/>
          </a:prstGeom>
          <a:ln w="3810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0149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L</a:t>
            </a:r>
            <a:r>
              <a:rPr lang="en-US" sz="2800" b="1" dirty="0" smtClean="0"/>
              <a:t>ess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Smaller; not as many.</a:t>
            </a:r>
            <a:endParaRPr lang="en-US" dirty="0"/>
          </a:p>
        </p:txBody>
      </p:sp>
      <p:sp>
        <p:nvSpPr>
          <p:cNvPr id="22" name="Diamond 21"/>
          <p:cNvSpPr/>
          <p:nvPr/>
        </p:nvSpPr>
        <p:spPr>
          <a:xfrm>
            <a:off x="11430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iamond 23"/>
          <p:cNvSpPr/>
          <p:nvPr/>
        </p:nvSpPr>
        <p:spPr>
          <a:xfrm>
            <a:off x="2209800" y="19881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iamond 24"/>
          <p:cNvSpPr/>
          <p:nvPr/>
        </p:nvSpPr>
        <p:spPr>
          <a:xfrm>
            <a:off x="1683327" y="25146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200" y="18288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895600" y="29302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en-US" dirty="0"/>
          </a:p>
        </p:txBody>
      </p:sp>
      <p:sp>
        <p:nvSpPr>
          <p:cNvPr id="26" name="Diamond 25"/>
          <p:cNvSpPr/>
          <p:nvPr/>
        </p:nvSpPr>
        <p:spPr>
          <a:xfrm>
            <a:off x="6096000" y="24384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iamond 26"/>
          <p:cNvSpPr/>
          <p:nvPr/>
        </p:nvSpPr>
        <p:spPr>
          <a:xfrm>
            <a:off x="7086600" y="24384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Diamond 27"/>
          <p:cNvSpPr/>
          <p:nvPr/>
        </p:nvSpPr>
        <p:spPr>
          <a:xfrm>
            <a:off x="6636327" y="30480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5791200" y="2362200"/>
            <a:ext cx="2514600" cy="22098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7924800" y="41264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</a:t>
            </a:r>
          </a:p>
        </p:txBody>
      </p:sp>
      <p:sp>
        <p:nvSpPr>
          <p:cNvPr id="31" name="Diamond 30"/>
          <p:cNvSpPr/>
          <p:nvPr/>
        </p:nvSpPr>
        <p:spPr>
          <a:xfrm>
            <a:off x="6096000" y="3588327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/>
          <p:cNvSpPr/>
          <p:nvPr/>
        </p:nvSpPr>
        <p:spPr>
          <a:xfrm>
            <a:off x="7190509" y="3546763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Diamond 33"/>
          <p:cNvSpPr/>
          <p:nvPr/>
        </p:nvSpPr>
        <p:spPr>
          <a:xfrm>
            <a:off x="2036618" y="3886200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Diamond 34"/>
          <p:cNvSpPr/>
          <p:nvPr/>
        </p:nvSpPr>
        <p:spPr>
          <a:xfrm>
            <a:off x="1066800" y="3893128"/>
            <a:ext cx="838200" cy="831273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838200" y="3581400"/>
            <a:ext cx="2514600" cy="16002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TextBox 36"/>
          <p:cNvSpPr txBox="1"/>
          <p:nvPr/>
        </p:nvSpPr>
        <p:spPr>
          <a:xfrm>
            <a:off x="2895600" y="4682836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3524250" y="3067627"/>
            <a:ext cx="20955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boxes on the left have </a:t>
            </a:r>
            <a:r>
              <a:rPr lang="en-US" b="1" u="sng" dirty="0" smtClean="0">
                <a:solidFill>
                  <a:srgbClr val="C00000"/>
                </a:solidFill>
              </a:rPr>
              <a:t>less</a:t>
            </a:r>
            <a:r>
              <a:rPr lang="en-US" dirty="0" smtClean="0"/>
              <a:t> squares than the one on the right.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846434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Less than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Clr>
                <a:schemeClr val="accent2"/>
              </a:buClr>
              <a:buSzPct val="60000"/>
              <a:defRPr/>
            </a:pPr>
            <a:r>
              <a:rPr lang="en-US" dirty="0" smtClean="0"/>
              <a:t>Smaller than another.</a:t>
            </a:r>
            <a:endParaRPr lang="en-US" dirty="0"/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3657599" y="3554893"/>
            <a:ext cx="1377537" cy="1779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TextBox 17"/>
          <p:cNvSpPr txBox="1"/>
          <p:nvPr/>
        </p:nvSpPr>
        <p:spPr>
          <a:xfrm>
            <a:off x="1752600" y="2057400"/>
            <a:ext cx="5562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Two is </a:t>
            </a:r>
            <a:r>
              <a:rPr lang="en-US" sz="3600" b="1" dirty="0" smtClean="0"/>
              <a:t>less than</a:t>
            </a:r>
            <a:r>
              <a:rPr lang="en-US" sz="3600" dirty="0" smtClean="0"/>
              <a:t> three.</a:t>
            </a:r>
          </a:p>
          <a:p>
            <a:pPr algn="ctr"/>
            <a:r>
              <a:rPr lang="en-US" sz="3600" dirty="0" smtClean="0"/>
              <a:t>2 </a:t>
            </a:r>
            <a:r>
              <a:rPr lang="en-US" sz="3600" b="1" dirty="0" smtClean="0"/>
              <a:t>&lt;</a:t>
            </a:r>
            <a:r>
              <a:rPr lang="en-US" sz="3600" dirty="0" smtClean="0"/>
              <a:t> 3</a:t>
            </a:r>
            <a:endParaRPr lang="en-US" sz="3600" dirty="0"/>
          </a:p>
        </p:txBody>
      </p:sp>
      <p:sp>
        <p:nvSpPr>
          <p:cNvPr id="19" name="Cloud 18"/>
          <p:cNvSpPr/>
          <p:nvPr/>
        </p:nvSpPr>
        <p:spPr>
          <a:xfrm>
            <a:off x="2457450" y="3635867"/>
            <a:ext cx="1028700" cy="65618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loud 19"/>
          <p:cNvSpPr/>
          <p:nvPr/>
        </p:nvSpPr>
        <p:spPr>
          <a:xfrm>
            <a:off x="2171700" y="4443591"/>
            <a:ext cx="952500" cy="6858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loud 20"/>
          <p:cNvSpPr/>
          <p:nvPr/>
        </p:nvSpPr>
        <p:spPr>
          <a:xfrm>
            <a:off x="5353050" y="40634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loud 21"/>
          <p:cNvSpPr/>
          <p:nvPr/>
        </p:nvSpPr>
        <p:spPr>
          <a:xfrm>
            <a:off x="6591300" y="42920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loud 22"/>
          <p:cNvSpPr/>
          <p:nvPr/>
        </p:nvSpPr>
        <p:spPr>
          <a:xfrm>
            <a:off x="6210300" y="3377647"/>
            <a:ext cx="952500" cy="762000"/>
          </a:xfrm>
          <a:prstGeom prst="cloud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92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Line of symmetry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544234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line that divides a figure in halves so that each half is a mirror image of the other.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5913" y="2133600"/>
            <a:ext cx="3432175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4059749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sz="2900" b="1" u="sng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L</a:t>
            </a:r>
            <a:r>
              <a:rPr lang="en-US" sz="2900" b="1" u="sng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ine plot</a:t>
            </a:r>
            <a:endParaRPr lang="en-US" sz="2900" b="1" u="sng" dirty="0">
              <a:solidFill>
                <a:srgbClr val="0070C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r>
              <a:rPr lang="en-US" dirty="0" smtClean="0"/>
              <a:t>©Partners for Learning, Inc.</a:t>
            </a:r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>
            <a:off x="490751" y="5670336"/>
            <a:ext cx="816249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number line showing frequency of data.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711232" y="2209800"/>
            <a:ext cx="37812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Math Test Scores</a:t>
            </a:r>
            <a:endParaRPr lang="en-US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2209800" y="4419600"/>
            <a:ext cx="47244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2362200" y="3352800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819400" y="3366448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V="1">
            <a:off x="4572000" y="3352800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5257800" y="3352800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V="1">
            <a:off x="5943600" y="3366448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V="1">
            <a:off x="6705600" y="3352800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3962400" y="3352800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V="1">
            <a:off x="3352800" y="3394881"/>
            <a:ext cx="0" cy="1066800"/>
          </a:xfrm>
          <a:prstGeom prst="line">
            <a:avLst/>
          </a:prstGeom>
          <a:ln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128337" y="4433248"/>
            <a:ext cx="702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60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054606" y="4417241"/>
            <a:ext cx="702435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85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751354" y="4433248"/>
            <a:ext cx="702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90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453791" y="4420695"/>
            <a:ext cx="503618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95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733799" y="4434259"/>
            <a:ext cx="702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75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4352169" y="4434259"/>
            <a:ext cx="702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8</a:t>
            </a:r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0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627618" y="4420695"/>
            <a:ext cx="70243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65   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238149" y="4413618"/>
            <a:ext cx="495650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70</a:t>
            </a:r>
            <a:endParaRPr lang="en-US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184908" y="4025583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5080508" y="3207350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152762" y="3932911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3785108" y="3567876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785108" y="3951953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4394708" y="3941419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5062311" y="3563918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80508" y="3932911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66308" y="3352800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5766308" y="3669015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5757041" y="3966886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528308" y="3586073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6528308" y="3947150"/>
            <a:ext cx="3545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X</a:t>
            </a:r>
            <a:endParaRPr lang="en-US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67855" y="1856938"/>
            <a:ext cx="23621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Sample Line Plot: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2504937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Line segment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portion of a line with a start and a stop.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2895600" y="2895600"/>
            <a:ext cx="3657600" cy="1295400"/>
          </a:xfrm>
          <a:prstGeom prst="line">
            <a:avLst/>
          </a:prstGeom>
          <a:ln w="25400" cap="rnd">
            <a:headEnd type="oval" w="lg" len="lg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Lowest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Closest to the bottom or zero.</a:t>
            </a:r>
            <a:endParaRPr lang="en-US" dirty="0"/>
          </a:p>
        </p:txBody>
      </p:sp>
      <p:cxnSp>
        <p:nvCxnSpPr>
          <p:cNvPr id="3" name="Straight Connector 2"/>
          <p:cNvCxnSpPr/>
          <p:nvPr/>
        </p:nvCxnSpPr>
        <p:spPr>
          <a:xfrm>
            <a:off x="1504950" y="2667000"/>
            <a:ext cx="388620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1504950" y="3670300"/>
            <a:ext cx="276225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504950" y="4191000"/>
            <a:ext cx="4514850" cy="0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32" y="1790700"/>
            <a:ext cx="555117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8" name="Straight Arrow Connector 17"/>
          <p:cNvCxnSpPr/>
          <p:nvPr/>
        </p:nvCxnSpPr>
        <p:spPr>
          <a:xfrm flipH="1">
            <a:off x="5638800" y="2667000"/>
            <a:ext cx="914400" cy="0"/>
          </a:xfrm>
          <a:prstGeom prst="straightConnector1">
            <a:avLst/>
          </a:prstGeom>
          <a:ln w="3810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4026693"/>
            <a:ext cx="1079500" cy="32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6584950" y="2482334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Highest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048500" y="3854966"/>
            <a:ext cx="16383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Lowest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045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06193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rgbClr val="0070C0"/>
                </a:solidFill>
              </a:rPr>
              <a:t>Meter (m)</a:t>
            </a:r>
            <a:endParaRPr lang="en-US" sz="2800" b="1" u="sng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A metric unit for measuring length equal to 100 centimeters.</a:t>
            </a:r>
            <a:endParaRPr lang="en-US" dirty="0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84" t="-7000" r="-683" b="7000"/>
          <a:stretch/>
        </p:blipFill>
        <p:spPr bwMode="auto">
          <a:xfrm>
            <a:off x="647700" y="1516713"/>
            <a:ext cx="7200900" cy="3824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41181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A</a:t>
            </a:r>
            <a:r>
              <a:rPr lang="en-US" sz="2800" b="1" dirty="0" smtClean="0"/>
              <a:t>fter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445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Describes a time that is later than some other time.</a:t>
            </a:r>
            <a:endParaRPr lang="en-US" dirty="0"/>
          </a:p>
        </p:txBody>
      </p:sp>
      <p:sp>
        <p:nvSpPr>
          <p:cNvPr id="33794" name="AutoShape 2" descr="data:image/jpeg;base64,/9j/4AAQSkZJRgABAQAAAQABAAD/2wCEAAkGBhQSEBQUEBQWFBQWFBYXERgYFhYYGxYXHRYWHRcYGBcaHCcfGB4kGR4bHzAgIyc1LSwtGR4yNTMqNSctLCkBCQoKBQUFDQUFDSkYEhgpKSkpKSkpKSkpKSkpKSkpKSkpKSkpKSkpKSkpKSkpKSkpKSkpKSkpKSkpKSkpKSkpKf/AABEIAOEA4QMBIgACEQEDEQH/xAAcAAEAAgMBAQEAAAAAAAAAAAAABgcEBQgDAQL/xABQEAACAQMCAwUEBQgGBQoHAAABAgMABBESIQUHMQYTIkFRFDJhcQgjQoGxFTVScoKRkqEzQ2J0orQXJETT8GNzk7LBwtHS4fElNFOElKOz/8QAFAEBAAAAAAAAAAAAAAAAAAAAAP/EABQRAQAAAAAAAAAAAAAAAAAAAAD/2gAMAwEAAhEDEQA/ALxpSlApSlApSlApX5kkCgliAACSScAAdST5Cqs7Z8/ba21R2IF1KNtecQqf1hvJ+zt/aoLUZgASTgDcn0qE9oecnDbTIM/fuPsQDvP8eQg+Wqude0/MC94gT7TOxTO0a+CMengGx+bZPxrQwW7OwVFLMThVUEkn0AG5oLk4z9JKU5Fnaog8mlZnJ+OlNIH7zUM4lzk4rNnN00YPlEqR4+TAav516cA5McSugGEIhQ9GmYJ8/AMv/hqWcI5AIbloLq7IdYY5SI4xgq7yL4XZskgpvlPtLQVdd9qbuX+lurh/1ppG/Fq1zyk9ST8zmuhbrkPZQd0USe41TxpNrkxpjYkM47tVxjY/LNZPazknZCxm9gtSbrSO4zNJ72pc+/Jo93PWg5wVyOhI+VZ9p2juov6K5nj/AFJZF/BqvLl9yUgNn/8AFrTFx3j/ANc/uYXT/RSaeufjWR/oLsZZ50MU0ESd2IXSUkuSmXP1gYEA4HT1oKk4dzc4pD7t5Iw9JAsufvcE/wA6mHB/pIXKbXVvFKPWMtE3z31A/uFZfaHkBDHLBHBdyBp3ZI1kjVsaYpJCzMrLgYXGQp3YVFuO8jOJW4LKkc6AEkxOMgfFX0t+4GguDs/zx4bc4V5GtnPlMNK/9IpKgfrEVPYLhXUMjBlYZVlIII9QRsa4nvLGSF9EyPG46q6lT+471sez3a+7sW1Wk7x75Kg5Rv1ozlW+8UHZdKpvsb9IaKTEfEo+5bp30YJjP6ybsnzGR8qt6zvUlRZInWRGGUZSGVh6gjY0HtSlKBSlKBSlKBSlKBSlKBSlKBUd7Zdu7XhkWu5fxHPdRLu8h/sjyHqx2HzwK0fM3mrFwxO7j0y3bDwJ5Rg9Hkx5ei9T8BvXM/GOMzXUzTXMjSSOfEx/kAOgA8gNhQSTt1zRu+JsVdu6t8+GFCdPwLnrIfnt6AVGOG8NkuJUigQySOcIo6k/+2+amHYXlg97JC10xtreZisLlTqmYKWKxZGkZUHDNscHAbBAu3jfL/h1rYKARZpbyJOLhSO9Doc6tbZLswyADncjA2AoK/4H9HqUQPLeOGlCM0Vuh2ZwMqkkvlk7HT6+9Vxdl+zlrawr7LbLb6kUsNOJNwDpkY5YkdDknpUaj5v2/wCSvb5EKZd0ihLrrkZWAwDj7ycbCplwXiXtFtDOF0iWKOQLnOnWgbGfPGcUDhXCUt0ZI86WllkwceEySM7BcAYXUxIHxrMx5+dfaUCqa7d3F63HeHd+FS1W+RLRQd5CDEXlYffpHTocDqTctV7zYsmX2a+27ux9ombJxmXQot1A88zBQfhmghHG+zMlnxS0YXTz8UuL8SHQWCrak7h13IGzDrjQGGMCr5qi+x1nxCeSDiVgsLmaGGK8eYhpFeI91JpycjWiI5I6lqvSg+Ef+lYnF+GLc28sEhYJKjI+kgHSwwwBIOMjI++sylBgcU4Db3Mfd3EMcqYwFdAQv6v6PzFU3xTkELiEzWmbWRmkK28pZlCa2EYL7sjFMEg6tzjarzqH9ruZENlc21sAJp55o0ZA4Xukcga22O+SMLtnc5FBy7x7s9PZTmG6jMcgAODg5B6MpBwwPqPStl2P7fXfDZNVtJ4CcyRNkxv818j/AGhg/hXS68urVpLx7lfaTduGfvQDoRVwkaEAFQu+CMHpucZqkuYXKA200n5OZrhEjEssWCZIEYkKSQMOCQcD3sAnBALUFzdguZ1txRMIe6uAMyQsfEPVkP21+I3HmBtUwriK0u3ikWSJmR1IKMpIKkdCCOldFcquca3um2vSEuuiPsFn+7or/DofLHSgtOlKUClKUClKUClKUCoDzV5mpwyHu4sNdyL9UvURr07xx6Z6DzI9Aa3nbvtlHwyzeeTxN7sKZ3kkI2X4DzJ8gD54B5L4zxiW6nknuGLySNqY/gAPIAYAHkAKDxvb15pGklYvI7FnZjksT1JNWvy45VBHt7nisEjRyviGPTlVY47trlfeCscgDGM414BALlVy4ZBDxG7t2mjMi9zGN2VT7ty0ePrFDYwo3xl8EAA9C0HjJaIwVWRWVSrKCoIVlIKEA9CCAQfLFa/tL2agvoljuV1xpIsmnOAzKGwG8yN+nnW2pQc88K7PQzdlXuJV1S2/tAgydlLyxamx5nAwPTJq6+w/5ssf7nbf/wAUpbdi7SOzazSEC2fOuPU+DkgnxFtXUDzraWVmkMSRRDSkaKka7nCqAFGTvsAOtB70pSgVWX0hL8x8ICD+tuI0b5AO/wCKCrNqCc6uArc8ImJbSYCJ02zkqGBU/NWP34oI19G2/LWd1F5JOrj9tAD/ANT+dXBVY/R/4CsPC+/By1zIzHbGkRs0ar8dwzZ/tY8qs6gUpSgVU/Nbs/BHd2FyiDv5+J2olc5JKoqqqjPujAGw6nc1bFYPE+CQ3BjM8ayd1IJIs/ZcdGHxFBnV5R2yKzMqqGcgyEAAsQAoLEdSFAG/kBXrSgpTmfytS7uJpOGwss8aB7kBQsUrNghUzjMpXLHSNPTJDNvRbK0b4OVdTv1BVgf3gg12/VL82OXDXzz3NnbskkIHeE7e1nGWMaYySq48f29wASASGy5O81/bVFpeN/rSj6pz/XqBvn/lANz6jfyNWtXENtcNG6vGxR0YMjA4KsDkEHyINdUcq+YK8UtPHgXMWFuF6Z/RkUejenkQR0xkJtSlKBSlKBX5kkCgsxAABJJOAAOpJ8hX6qqufvbP2azFpE2JbkHvMHdYB738Z8PxAegqLmj26PE71nUn2eLKWy7+7ndyPVyM/IKPKsnlf2Fe9ka4eFpre3KmSNSqmZsj6pSxCnC+IjIyAFyNQIh3DeGyXEqRQIZJHOEUdSf+POunuwPGrO14S2lJbdLNSLsTRlHEuAz5zszMSMAH7SjA2FBNrSUNGjKpUFVIVlKFQQMAoRlSPQ9K9qr+7512UdvbzFJ29oR3SNURnSNHdWdxr0hcq3Qnoam3CuJx3EEc0Lao5EDoemQR5jyPqPKgyqUpQKUpQKUpQKjHM38z3393f8Kk9Rjmb+Z77+7v+FBrOSX5jtfnP/mJanVQXkl+Y7X5z/5iWp1QKUpQKUpQKUpQKUqDdoecNlZ3bW0omYoVEzpGGjiLYIDHUD0PkD6ddqCpub3YlgW4lBbyQQSyESo4AYMcYmKDeNZGyNLbg4zjWFEK7F9q5OHXkdxFvpOJVzgSRnGtD8+o9CAfKuqu2PEbaOwla7VpYHUIyxoXL6/CoUDzJIwcjcjfpXJXHuCy2sxjmikiJAZFkGH0NuhYDzx19CCPKg7I4VxOO4hjmhbVHIgdD6gjz9D5EeRzWVVG/R47Z7vw+VvWW1yfvljH/XA/Xq8qBSlKD4zAAk7AdT6Vx/zA7TniHEJ7jJ0FtMI9Il2TbyyPEfixrornJ2h9k4ROVOHmxBH+3nX/APrD/fiuV7eBndUQamZgqgdSScAD5mguP6PfA4RM91O6CVgY7NGYBmH9bIinc42TI/tirQ5k9loryybvy2mBZZlUHAZ1hcLq88AnO3pWy7N9l4rWztrfSrdwq4JUH6zq0i56EsWOR61tL20WWN43910ZGwcbMCDg+WxoOeewDqJIu9ICngV3pz6C5uNX8g/86tbkvn8h2mrriXHy7+XH8q+X/J3h81vBAyOFt9YiYSEPpZy7KzfaGok/DO2Mmpfw7h8cESQwqEjjUJGozsoGAMnc/M9aDIpSlApSlApSlAqMczfzPff3d/wqT1GOZv5nvv7u/wCFBrOSX5jtfnP/AJiWp1UF5JfmO1+c/wDmJanVApSlApSlApSlAqneY80M93JwuyWGGS5McvFbhtKBUVg6AkkanyQ37QHmdNxVBeLcmOHXM8k8yStJK5dz3rDcnyHkPhQTOyhVIkWPdFRQm+fCAAN/Paqn+kFwOGaCOVHT2qAEmPUNb25946feIRsNnoAXq2bO1WKNI091EVF89lAA3+QryuuFRSLKHjU98hSY6QC6aSulj1IwSN6DjbgXGHtLmK4i9+J1dfjg7qfgRkH4E12TwriSXEEU0RyksaunyYAjPxrjntHwVrS7nt36xSMmemoA+FvvXB++r9+j12h77h727HLW0nh/5uTLL/jEg/dQWpSlKChPpJcZzPa2wOyRtM/xLtpXPyCN/FUQ5McAF1xeEMMpErzP5e6MJv5fWMlefOTiXfcaujnIRliX4aEUMP49VTDkBwicpd3Fs0SOGjiUyxu6suHZ18LqVOe7Od+nSgvHhXClt0KRtIy6sjvJXlK7AaQ0hLadtgT5ms2vi9N+vnX2gUpSgUpSgUpSgUpSgVGOZv5nvv7u/wCFSeoxzN/M99/d3/Cg1nJL8x2vzn/zEtTqoLyS/Mdr85/8xLU6oFKUoFKUoFKUoFKUoFY/ELITRtGWdA2MmN2jYbg7OpBXOMbHoTWRSg5u5+9mFtbyCSIERyw6d2ZyXjOCSzEsx0GPcnO1eHIDjPc8WERPhuInTHlqUd4p/crD9qptz54RcPw/vp2iYRXK90I43UpG4dTrdnOok930UAY86pbsdxL2fiFrNnAS4iLfq6xq/wAOaDsulfNNKDjHtTd97fXUn6dxM375GNXpyHuu44ciGKZu/uJHEixlo192PDsD4fczuMb9a56lfLE+pJro7kl2stBw+1s++X2omY91htWe8lfrjHub9aC0qVXvMDil1JxGy4faXBtO/SaSSUKGJ0KxVQDjbwnOD5j0wdjyo7UyX/DUlnIaVHeKVgAA5UjDYG26lc4880ExpSlApSlApSlApSlAqMczfzPff3d/wrYdpu1MFhB310xWPWEyFLHUQcbDfyNQHt7zasX4YdCyTrdd5EqjMJwoTvG1MpwBqABAOTkeRwG75JfmO1+c/wDmJanVVDyq5oWKWLwsr2qWqlzqZpso82CwZEDbSSAY07Bhud8SpecnCT/ti/fHMPxjoJpSoinNnhR/22L79Y/Fa905m8MP+3Qfe4H40EnpUeXmFw0/7da/9PGPxNeq9ueHnpfWh/8AuIf/ADUG8pVf8X55cMgmMXePKVOGaJA6A/BtQ1fNcit32f5jcPvSFtrlC56I2Y3J9ArgFv2c0ElpSlApWDxwTm2lFpoE5QiEucKH8idj064xviq75bcYvfypcWlzdG8SK3V530gCC51KGhDDrjxj46egwRQbTm5dd5w28txFMcQiQyd2e6Ghlk/pCevhxgZ3NctiureZvay0hs7q1nmVJ5bOXukIbLakkVMYGN2GOvlXKNB0t/pUHrSuePys3qaUGE64JHocV0DyT5fWptrTiX1ntA777Y0Z1Sxe7j9D49ao3tHad1eXMf6E8qfwyMP+yr65Fd9Lw2IpPoihnlSSMRo2s5D7ud1GHGwHl1oNlzdskc2rTcPmvIld9b27OJYsgYXSo3VzgE5GNPkSM5/J3s5LZ8LRZ0MckkjzMh2KasBVI8jpUHHlnB6VN6UClKUClKUClKUClKUGj7X9kIeJW4guS4QOr+BgpyAwG5B23NVv2+5MQpw5PZpzGLUyuWnJZdD6SwLRpkYIyPCfebPli5KxeJ8NjuIXhmXVHIpWRckZU9RlSCPuNBTPLbk5HLZTyTXQdbpO6RrfOAizKz+KRBkl4wvu4AB3Odto30b7PyubgfPuj/3Ks7gnBIbSBYLZO7iTVoXUzY1MWO7Ek+Ik9azqCnH+jZb+V3MPmiH/AMK8H+jTH5Xrj5wqf++KuqlBSDfRnHlfn/8AHH++ryb6M7eV+Pvtz/vavSlBy9xjkZxOKZkihFwmfBIjxqGHllXYFT8Dt8TWx4H9Hq/lINy8Vsvn4u9f7lTwn+OukKUGl7J9mzY24hNxNcY+1MwYjbou2VX4EnFbqlKDXdobidLWV7RFknVC0SNnDkb6diNyM4364qtOwtvNc8a9tFlJYoLPRea4zEJrlmy5UHdssc5O/gGdyM25Sgrzmty+tbqG4vZu872Czk7vS4C+BZHXK438R9a5frqjmv30fDryXv8A6kwGMwmNOr4jBEnvDdgcHNcsUGR7A3pSr2/0VH9H+VKCsObnDu541eL5NIJB8e8VXP8AMn91TvkB2hkjt7uGKB52EkciojRLjUrKzMZHUADQo2yfENqxPpIcH0XdvcAbSxGNv1o2zk/NXA/ZrQ8jOOi34uiuQEnjeJiTgA4Dqf4kA/aoOoFO3pX2sPhnF4blC9vKkqBipZGDLqABIDDY9R0rMoFKUoFKUoFKUoFKUoFKUoFKUoFKUoFKUoFKUoFKUoFKVj3/ABCOCNpJnEca41MxwFyQMk+QyRvQVXz07QyDhjwyQPD3lyiKzNEyyopd9S6HLDdEyGUY1DrVF9mOHe0XttD/APUniQ/JnUH+Wasj6QvaRJ7m1hhdXjjhMupGDKTIdsEbHwoDn+1Wn5EcH77jEbkeGCOSU/PGhf8AE4P7NB0/qpX2lBX3PHs/7TwmRlGXt2Ey/qjIk+7QS37IrmSxvGhlSWPZ43V0/WUgj+Yrti4gV0ZHAZWUqwPQgjBB+Yrjjtf2eaxvp7Zs/VuQhP2kO8bfehBoOvOA8US5tYZ4tkkjR1H6IIHh26Y6fdWfVGcguKRXA9muNTSWxMtoDI+gKzeM92DoLK5yGIJ+sOOlXbeOojcudKhWLH0AByfuFBqOG9ubG4uGt4LmN5lzlATvj3tJxh8f2Sehre1zj2BBW64MZYlitu/uxaTqqiS4YtgCYBiVw2FHwJAyN66OoFKUoFKUoFKUoFKUoFKUoFKUoFKUoFKUoFYfFuLxWsLzXDiOJAC7HOBkgDpuckgYHrWZVI87O0cc88lk8vdR20BmYHOZ7hk+ojXboobUT03I6gGguizu1ljSSM6kdVdDvurAFTv6g1+5ZQqlmICgEsTsABuST8q0fYG8SXhdm0bBl9miXI/SRAjj7mUj7qhHPTicVpbEx6lurtTCdMjgNCB9YXjB0PhSEBIyNex2oKK7Xcc9svp7gDCySExjGNMY2jGB6IAKu76OnZ/u7Oa6YbzyBI/+bjzkj5uWH7FUFw6weeaOKIankdUQerMQB/M12T2d4Klpaw28fuxRqgPTUQPEx+JbLffQbGlKUCqb+kL2N7yGO/iHiixHcY84yfA37Lkj9selXJXjeWaSxvHKoZHVkdT0ZSMEH5ig4z7PcelsrmO4tyFkjOVyMgggghh5ggkffXU/YG3aWw72a7a99qHeMWCqq6l0tGiD3AMFSM9Qdgc1zV2+7Hvw29kgbJT3oHP24yTpPzG6n4g+WKlXKDmFLbFrIyIiTsPZ5JQWSCUkAkgEEhl8sgaguSAWNBZ3Z/k0ttcwO95LNBau72cDIAI2Y5yXDeLfDbAbj5g2RXlbRlUVWYuwUBnIALEDdiFAAJO+AMV60ClKUClKUClKUClKUClKUClKUClKUClKUCox2q5d2l8kxeGJZ5U09/3YZ1OkBW8skAAdfKpPSgjFx2XEHCltYLlrMQxqe/jCrgp4ndgdtLNlmGd8nfBOeX+2Haqe/uO8uJBKUURowXQCik4bR9ksSWPxP3VZXOPt9NHG3DO+WZtX+sSougmPAKROB4Q+d304BAXYZZRVfZ3gMt7dRW8Ay8jYHoo6szfBRkn5UFofR77G97cPfSjwQ5SDPnKR4m/ZQ4+bj0roGtb2c4DHZWsVtCPBGoUHzY9WY/FmJJ+dbKgUpSgUpSgh/M7sEvFLMoMLcR5a2c/peaMf0WwAfQhT5YPKV3aPFI0cqlHRirqRgqwOCCPnXbtVZzj5Ve2obu0X/WkX6xR/XqBt+2B09Rt5Cg0/K3mfNdxw2EkyRzqygTONTSwqM6FB8Jl2C6m+yScFhvddcQKzRvkZV1O3UFWB/eCDV78uObD3z29reXAgkR8l9IBu8Y7uMudoyT723jwACCSCF0UpSg08fbCyZgq3lsWJAUCeIkknAAGrc5rcVSrcubEcftra0jZFt4/artjI7ZIZe5j8ROPFpY+ob4VdVApSlApSlApSlApSlArDueMQRtpkmiRuuGkRTj5E5rMqguZHCT+VL26vOHz3FogtgJFlMKquhFZlOk94de2B088ZzQX4rAjI3B6V9rE4TKjW8TQ7xmJDFn9AqCv+HFZdAqruZvMmXhffRJJHLLMoa1GnD2wIIYyADS42ymdyScggZLmTzN/Jc0iwzCaWSMaYGAItnGAJC4I2Zd+7OSSAcgE5524hxCSeV5ZnMkjsWdmOST/x5eVB5Sys7lmJZmJLEkksxO5J6kk10vya5cfk+37+4XF1Mo1AjeKPYiP9YnBb4gD7OTGOS3KgqUv75N9mtImHT0lcevmo/a9Ku+gUpSgUpSgUpSgUpSgqnmvydF7qurEBbrrImwWf456LJ8eh88da53ubZo3ZJFZHUkOrAgqR1BB3Brt6oTzC5WW/FF1n6q5Awkyjr6LIv2x/MeRxsQqPsTzeIa3h4s0ksEMgeNwckMBhDMMZmVD4hvkEA+LC4va+7aWkVql0ZlaF3RI2jzJrZjgKqrksepKgZGk7bVyp2r7F3XDpe7u4yuc6HG6SD1R/P5HceYFYnBeOy2s0UsRBMUglRWGpNY6MUO2cefUeRFB1ZwPsm0PEr69d1b2kQrGoBBjVF0kEnrnA6elSaqf4H9IKGaB1mjEF13bd0ScwPJjw5brGC3XVsB9qrV4VciSCNhKk2UXMiadLnG7DSSACd8A0GXSsey4gkoYxNqCyPGxwRh0Yq43G+GBGRtkGsigVGOYXa5uH2qvFGJZ5ZUht0PQyPnGrBBwAD088DbOak9Vnz4stVlbSNq7qK8ia4K5ysZDKWGOm5A+bCgk3YfjF7PHKOIQJFJHIVR4jmKZdxqTLFtiPP1HxAk1VdyYEYn4oLIsbATxey51adWhu906t/wBDrvjTVo0ClKx+IX6QRPLM2mNFLO2CdKjqSACcCgyKrbthy+4hdTXCQ3qizuu676OXvHaHQwJEA3UAnfGVznHkDVjSyhVLMQqgZJJAAHqSelVXxPnpBaQmNit5dK0i5hIETAOwjcyDIGpNJKrnBJG1BOeBcdtQksEUmlbHTDN3ng0BUGliWx4cA4bodJxtvVQdvucaR3E35HZtUqKlxNtoLLsHiQjOvT4O8OxAGxwrCte1XbCa/uJJ5tKGQKHWMFVIX3NQzlyPVsn9wrF4D2duL2YQ2sTSueuOij9JmOyj4mgwZJGdizEszEliSSWYncknckmrw5UclipS74mm+zQ27Dp6PKPXzCfv9Kk/Ljk1Dw/TNc6Z7rqD9iI/8mD1b+2d/QDzsigUpSgUpSgUpSgUpSgUpSgUpSgxeJ8LiuImiuI1ljb3lcAg/HfofQjcVS/bP6PHvScLf49xKf5JKfwf+KrypQcV8Y4FPaSd3dRPE/o6kZ+Know+I2r98F7R3No+q1nkhPnoYgN+svRvkRXY3EuFQ3EZjuIklQ9VdQw+eCNj8arbtD9Hqymy1q8lqx8v6SP+FjqH3N91BAezHP25tUEcsEM0YLHwgxMSzFmJK5XJYk+71JqYcI58WT3TS3HtEIaGONY9IeNGDyM75VsksGQe5kBPjUJ4zyA4jDkwiK5Xy0OFbHxWTSPuBNQziXY69t89/azxgeZifT/FjSf30HRt1zcsZO69lvIhmePvu8DR4hyTJ/SBd8bbete/bDmRaR2E8lrc2k8qp4IzLG4fLAEGMOGbYnauVMV8oOm+WvMy3msdV5LZWjiV1WJXSEBRpIIjZydyTvWaOa9lHPP395AYfqzblCZD7n1gIjDHZhnf1+Fcr19oOhu0PPSwEsD273EndOzOqIVSVWikXS2tl6MVYHScafjUT7SfSFnnjeKC1ijjdWR+9JlLKQQRjwruPIg1W/DuzF1cf/L200vxSJ2H7wMCphwfkTxOfGuNLdfWWQZ/hTU37wKCKcb7XXd5gXM8kijGlCcIuOmIxhR+6sCw4dLPII4I3lc+6qKWY/cN6vzs/wDR0tY8NeTPcH9BB3SfIkEufmCKs3gvZ63tE0WsMcK+ehQC3xZurH4k0FH9jfo9zSYk4k/cp17pCGkP6zbqn3ZPyq7+A9nLeyiEVpEsSeeBux9WY7sfiTWypQKUpQKUpQKUpQKUpQKUpQKUpQKUpQKUpQKUpQK+LSlBWfNToa544v75+dKUHjY+9V78q/eX7q+UoLjavtKUClKUClKUClKUClKUClKUClKUH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796" name="AutoShape 4" descr="data:image/jpeg;base64,/9j/4AAQSkZJRgABAQAAAQABAAD/2wCEAAkGBhQSEBQUEBQWFBQWFBYXERgYFhYYGxYXHRYWHRcYGBcaHCcfGB4kGR4bHzAgIyc1LSwtGR4yNTMqNSctLCkBCQoKBQUFDQUFDSkYEhgpKSkpKSkpKSkpKSkpKSkpKSkpKSkpKSkpKSkpKSkpKSkpKSkpKSkpKSkpKSkpKSkpKf/AABEIAOEA4QMBIgACEQEDEQH/xAAcAAEAAgMBAQEAAAAAAAAAAAAABgcEBQgDAQL/xABQEAACAQMCAwUEBQgGBQoHAAABAgMABBESIQUHMQYTIkFRFDJhcQgjQoGxFTVScoKRkqEzQ2J0orQXJETT8GNzk7LBwtHS4fElNFOElKOz/8QAFAEBAAAAAAAAAAAAAAAAAAAAAP/EABQRAQAAAAAAAAAAAAAAAAAAAAD/2gAMAwEAAhEDEQA/ALxpSlApSlApSlApX5kkCgliAACSScAAdST5Cqs7Z8/ba21R2IF1KNtecQqf1hvJ+zt/aoLUZgASTgDcn0qE9oecnDbTIM/fuPsQDvP8eQg+Wqude0/MC94gT7TOxTO0a+CMengGx+bZPxrQwW7OwVFLMThVUEkn0AG5oLk4z9JKU5Fnaog8mlZnJ+OlNIH7zUM4lzk4rNnN00YPlEqR4+TAav516cA5McSugGEIhQ9GmYJ8/AMv/hqWcI5AIbloLq7IdYY5SI4xgq7yL4XZskgpvlPtLQVdd9qbuX+lurh/1ppG/Fq1zyk9ST8zmuhbrkPZQd0USe41TxpNrkxpjYkM47tVxjY/LNZPazknZCxm9gtSbrSO4zNJ72pc+/Jo93PWg5wVyOhI+VZ9p2juov6K5nj/AFJZF/BqvLl9yUgNn/8AFrTFx3j/ANc/uYXT/RSaeufjWR/oLsZZ50MU0ESd2IXSUkuSmXP1gYEA4HT1oKk4dzc4pD7t5Iw9JAsufvcE/wA6mHB/pIXKbXVvFKPWMtE3z31A/uFZfaHkBDHLBHBdyBp3ZI1kjVsaYpJCzMrLgYXGQp3YVFuO8jOJW4LKkc6AEkxOMgfFX0t+4GguDs/zx4bc4V5GtnPlMNK/9IpKgfrEVPYLhXUMjBlYZVlIII9QRsa4nvLGSF9EyPG46q6lT+471sez3a+7sW1Wk7x75Kg5Rv1ozlW+8UHZdKpvsb9IaKTEfEo+5bp30YJjP6ybsnzGR8qt6zvUlRZInWRGGUZSGVh6gjY0HtSlKBSlKBSlKBSlKBSlKBSlKBUd7Zdu7XhkWu5fxHPdRLu8h/sjyHqx2HzwK0fM3mrFwxO7j0y3bDwJ5Rg9Hkx5ei9T8BvXM/GOMzXUzTXMjSSOfEx/kAOgA8gNhQSTt1zRu+JsVdu6t8+GFCdPwLnrIfnt6AVGOG8NkuJUigQySOcIo6k/+2+amHYXlg97JC10xtreZisLlTqmYKWKxZGkZUHDNscHAbBAu3jfL/h1rYKARZpbyJOLhSO9Doc6tbZLswyADncjA2AoK/4H9HqUQPLeOGlCM0Vuh2ZwMqkkvlk7HT6+9Vxdl+zlrawr7LbLb6kUsNOJNwDpkY5YkdDknpUaj5v2/wCSvb5EKZd0ihLrrkZWAwDj7ycbCplwXiXtFtDOF0iWKOQLnOnWgbGfPGcUDhXCUt0ZI86WllkwceEySM7BcAYXUxIHxrMx5+dfaUCqa7d3F63HeHd+FS1W+RLRQd5CDEXlYffpHTocDqTctV7zYsmX2a+27ux9ombJxmXQot1A88zBQfhmghHG+zMlnxS0YXTz8UuL8SHQWCrak7h13IGzDrjQGGMCr5qi+x1nxCeSDiVgsLmaGGK8eYhpFeI91JpycjWiI5I6lqvSg+Ef+lYnF+GLc28sEhYJKjI+kgHSwwwBIOMjI++sylBgcU4Db3Mfd3EMcqYwFdAQv6v6PzFU3xTkELiEzWmbWRmkK28pZlCa2EYL7sjFMEg6tzjarzqH9ruZENlc21sAJp55o0ZA4Xukcga22O+SMLtnc5FBy7x7s9PZTmG6jMcgAODg5B6MpBwwPqPStl2P7fXfDZNVtJ4CcyRNkxv818j/AGhg/hXS68urVpLx7lfaTduGfvQDoRVwkaEAFQu+CMHpucZqkuYXKA200n5OZrhEjEssWCZIEYkKSQMOCQcD3sAnBALUFzdguZ1txRMIe6uAMyQsfEPVkP21+I3HmBtUwriK0u3ikWSJmR1IKMpIKkdCCOldFcquca3um2vSEuuiPsFn+7or/DofLHSgtOlKUClKUClKUClKUCoDzV5mpwyHu4sNdyL9UvURr07xx6Z6DzI9Aa3nbvtlHwyzeeTxN7sKZ3kkI2X4DzJ8gD54B5L4zxiW6nknuGLySNqY/gAPIAYAHkAKDxvb15pGklYvI7FnZjksT1JNWvy45VBHt7nisEjRyviGPTlVY47trlfeCscgDGM414BALlVy4ZBDxG7t2mjMi9zGN2VT7ty0ePrFDYwo3xl8EAA9C0HjJaIwVWRWVSrKCoIVlIKEA9CCAQfLFa/tL2agvoljuV1xpIsmnOAzKGwG8yN+nnW2pQc88K7PQzdlXuJV1S2/tAgydlLyxamx5nAwPTJq6+w/5ssf7nbf/wAUpbdi7SOzazSEC2fOuPU+DkgnxFtXUDzraWVmkMSRRDSkaKka7nCqAFGTvsAOtB70pSgVWX0hL8x8ICD+tuI0b5AO/wCKCrNqCc6uArc8ImJbSYCJ02zkqGBU/NWP34oI19G2/LWd1F5JOrj9tAD/ANT+dXBVY/R/4CsPC+/By1zIzHbGkRs0ar8dwzZ/tY8qs6gUpSgVU/Nbs/BHd2FyiDv5+J2olc5JKoqqqjPujAGw6nc1bFYPE+CQ3BjM8ayd1IJIs/ZcdGHxFBnV5R2yKzMqqGcgyEAAsQAoLEdSFAG/kBXrSgpTmfytS7uJpOGwss8aB7kBQsUrNghUzjMpXLHSNPTJDNvRbK0b4OVdTv1BVgf3gg12/VL82OXDXzz3NnbskkIHeE7e1nGWMaYySq48f29wASASGy5O81/bVFpeN/rSj6pz/XqBvn/lANz6jfyNWtXENtcNG6vGxR0YMjA4KsDkEHyINdUcq+YK8UtPHgXMWFuF6Z/RkUejenkQR0xkJtSlKBSlKBX5kkCgsxAABJJOAAOpJ8hX6qqufvbP2azFpE2JbkHvMHdYB738Z8PxAegqLmj26PE71nUn2eLKWy7+7ndyPVyM/IKPKsnlf2Fe9ka4eFpre3KmSNSqmZsj6pSxCnC+IjIyAFyNQIh3DeGyXEqRQIZJHOEUdSf+POunuwPGrO14S2lJbdLNSLsTRlHEuAz5zszMSMAH7SjA2FBNrSUNGjKpUFVIVlKFQQMAoRlSPQ9K9qr+7512UdvbzFJ29oR3SNURnSNHdWdxr0hcq3Qnoam3CuJx3EEc0Lao5EDoemQR5jyPqPKgyqUpQKUpQKUpQKjHM38z3393f8Kk9Rjmb+Z77+7v+FBrOSX5jtfnP/mJanVQXkl+Y7X5z/5iWp1QKUpQKUpQKUpQKUqDdoecNlZ3bW0omYoVEzpGGjiLYIDHUD0PkD6ddqCpub3YlgW4lBbyQQSyESo4AYMcYmKDeNZGyNLbg4zjWFEK7F9q5OHXkdxFvpOJVzgSRnGtD8+o9CAfKuqu2PEbaOwla7VpYHUIyxoXL6/CoUDzJIwcjcjfpXJXHuCy2sxjmikiJAZFkGH0NuhYDzx19CCPKg7I4VxOO4hjmhbVHIgdD6gjz9D5EeRzWVVG/R47Z7vw+VvWW1yfvljH/XA/Xq8qBSlKD4zAAk7AdT6Vx/zA7TniHEJ7jJ0FtMI9Il2TbyyPEfixrornJ2h9k4ROVOHmxBH+3nX/APrD/fiuV7eBndUQamZgqgdSScAD5mguP6PfA4RM91O6CVgY7NGYBmH9bIinc42TI/tirQ5k9loryybvy2mBZZlUHAZ1hcLq88AnO3pWy7N9l4rWztrfSrdwq4JUH6zq0i56EsWOR61tL20WWN43910ZGwcbMCDg+WxoOeewDqJIu9ICngV3pz6C5uNX8g/86tbkvn8h2mrriXHy7+XH8q+X/J3h81vBAyOFt9YiYSEPpZy7KzfaGok/DO2Mmpfw7h8cESQwqEjjUJGozsoGAMnc/M9aDIpSlApSlApSlAqMczfzPff3d/wqT1GOZv5nvv7u/wCFBrOSX5jtfnP/AJiWp1UF5JfmO1+c/wDmJanVApSlApSlApSlAqneY80M93JwuyWGGS5McvFbhtKBUVg6AkkanyQ37QHmdNxVBeLcmOHXM8k8yStJK5dz3rDcnyHkPhQTOyhVIkWPdFRQm+fCAAN/Paqn+kFwOGaCOVHT2qAEmPUNb25946feIRsNnoAXq2bO1WKNI091EVF89lAA3+QryuuFRSLKHjU98hSY6QC6aSulj1IwSN6DjbgXGHtLmK4i9+J1dfjg7qfgRkH4E12TwriSXEEU0RyksaunyYAjPxrjntHwVrS7nt36xSMmemoA+FvvXB++r9+j12h77h727HLW0nh/5uTLL/jEg/dQWpSlKChPpJcZzPa2wOyRtM/xLtpXPyCN/FUQ5McAF1xeEMMpErzP5e6MJv5fWMlefOTiXfcaujnIRliX4aEUMP49VTDkBwicpd3Fs0SOGjiUyxu6suHZ18LqVOe7Od+nSgvHhXClt0KRtIy6sjvJXlK7AaQ0hLadtgT5ms2vi9N+vnX2gUpSgUpSgUpSgUpSgVGOZv5nvv7u/wCFSeoxzN/M99/d3/Cg1nJL8x2vzn/zEtTqoLyS/Mdr85/8xLU6oFKUoFKUoFKUoFKUoFY/ELITRtGWdA2MmN2jYbg7OpBXOMbHoTWRSg5u5+9mFtbyCSIERyw6d2ZyXjOCSzEsx0GPcnO1eHIDjPc8WERPhuInTHlqUd4p/crD9qptz54RcPw/vp2iYRXK90I43UpG4dTrdnOok930UAY86pbsdxL2fiFrNnAS4iLfq6xq/wAOaDsulfNNKDjHtTd97fXUn6dxM375GNXpyHuu44ciGKZu/uJHEixlo192PDsD4fczuMb9a56lfLE+pJro7kl2stBw+1s++X2omY91htWe8lfrjHub9aC0qVXvMDil1JxGy4faXBtO/SaSSUKGJ0KxVQDjbwnOD5j0wdjyo7UyX/DUlnIaVHeKVgAA5UjDYG26lc4880ExpSlApSlApSlApSlAqMczfzPff3d/wrYdpu1MFhB310xWPWEyFLHUQcbDfyNQHt7zasX4YdCyTrdd5EqjMJwoTvG1MpwBqABAOTkeRwG75JfmO1+c/wDmJanVVDyq5oWKWLwsr2qWqlzqZpso82CwZEDbSSAY07Bhud8SpecnCT/ti/fHMPxjoJpSoinNnhR/22L79Y/Fa905m8MP+3Qfe4H40EnpUeXmFw0/7da/9PGPxNeq9ueHnpfWh/8AuIf/ADUG8pVf8X55cMgmMXePKVOGaJA6A/BtQ1fNcit32f5jcPvSFtrlC56I2Y3J9ArgFv2c0ElpSlApWDxwTm2lFpoE5QiEucKH8idj064xviq75bcYvfypcWlzdG8SK3V530gCC51KGhDDrjxj46egwRQbTm5dd5w28txFMcQiQyd2e6Ghlk/pCevhxgZ3NctiureZvay0hs7q1nmVJ5bOXukIbLakkVMYGN2GOvlXKNB0t/pUHrSuePys3qaUGE64JHocV0DyT5fWptrTiX1ntA777Y0Z1Sxe7j9D49ao3tHad1eXMf6E8qfwyMP+yr65Fd9Lw2IpPoihnlSSMRo2s5D7ud1GHGwHl1oNlzdskc2rTcPmvIld9b27OJYsgYXSo3VzgE5GNPkSM5/J3s5LZ8LRZ0MckkjzMh2KasBVI8jpUHHlnB6VN6UClKUClKUClKUClKUGj7X9kIeJW4guS4QOr+BgpyAwG5B23NVv2+5MQpw5PZpzGLUyuWnJZdD6SwLRpkYIyPCfebPli5KxeJ8NjuIXhmXVHIpWRckZU9RlSCPuNBTPLbk5HLZTyTXQdbpO6RrfOAizKz+KRBkl4wvu4AB3Odto30b7PyubgfPuj/3Ks7gnBIbSBYLZO7iTVoXUzY1MWO7Ek+Ik9azqCnH+jZb+V3MPmiH/AMK8H+jTH5Xrj5wqf++KuqlBSDfRnHlfn/8AHH++ryb6M7eV+Pvtz/vavSlBy9xjkZxOKZkihFwmfBIjxqGHllXYFT8Dt8TWx4H9Hq/lINy8Vsvn4u9f7lTwn+OukKUGl7J9mzY24hNxNcY+1MwYjbou2VX4EnFbqlKDXdobidLWV7RFknVC0SNnDkb6diNyM4364qtOwtvNc8a9tFlJYoLPRea4zEJrlmy5UHdssc5O/gGdyM25Sgrzmty+tbqG4vZu872Czk7vS4C+BZHXK438R9a5frqjmv30fDryXv8A6kwGMwmNOr4jBEnvDdgcHNcsUGR7A3pSr2/0VH9H+VKCsObnDu541eL5NIJB8e8VXP8AMn91TvkB2hkjt7uGKB52EkciojRLjUrKzMZHUADQo2yfENqxPpIcH0XdvcAbSxGNv1o2zk/NXA/ZrQ8jOOi34uiuQEnjeJiTgA4Dqf4kA/aoOoFO3pX2sPhnF4blC9vKkqBipZGDLqABIDDY9R0rMoFKUoFKUoFKUoFKUoFKUoFKUoFKUoFKUoFKUoFKUoFKVj3/ABCOCNpJnEca41MxwFyQMk+QyRvQVXz07QyDhjwyQPD3lyiKzNEyyopd9S6HLDdEyGUY1DrVF9mOHe0XttD/APUniQ/JnUH+Wasj6QvaRJ7m1hhdXjjhMupGDKTIdsEbHwoDn+1Wn5EcH77jEbkeGCOSU/PGhf8AE4P7NB0/qpX2lBX3PHs/7TwmRlGXt2Ey/qjIk+7QS37IrmSxvGhlSWPZ43V0/WUgj+Yrti4gV0ZHAZWUqwPQgjBB+Yrjjtf2eaxvp7Zs/VuQhP2kO8bfehBoOvOA8US5tYZ4tkkjR1H6IIHh26Y6fdWfVGcguKRXA9muNTSWxMtoDI+gKzeM92DoLK5yGIJ+sOOlXbeOojcudKhWLH0AByfuFBqOG9ubG4uGt4LmN5lzlATvj3tJxh8f2Sehre1zj2BBW64MZYlitu/uxaTqqiS4YtgCYBiVw2FHwJAyN66OoFKUoFKUoFKUoFKUoFKUoFKUoFKUoFKUoFYfFuLxWsLzXDiOJAC7HOBkgDpuckgYHrWZVI87O0cc88lk8vdR20BmYHOZ7hk+ojXboobUT03I6gGguizu1ljSSM6kdVdDvurAFTv6g1+5ZQqlmICgEsTsABuST8q0fYG8SXhdm0bBl9miXI/SRAjj7mUj7qhHPTicVpbEx6lurtTCdMjgNCB9YXjB0PhSEBIyNex2oKK7Xcc9svp7gDCySExjGNMY2jGB6IAKu76OnZ/u7Oa6YbzyBI/+bjzkj5uWH7FUFw6weeaOKIankdUQerMQB/M12T2d4Klpaw28fuxRqgPTUQPEx+JbLffQbGlKUCqb+kL2N7yGO/iHiixHcY84yfA37Lkj9selXJXjeWaSxvHKoZHVkdT0ZSMEH5ig4z7PcelsrmO4tyFkjOVyMgggghh5ggkffXU/YG3aWw72a7a99qHeMWCqq6l0tGiD3AMFSM9Qdgc1zV2+7Hvw29kgbJT3oHP24yTpPzG6n4g+WKlXKDmFLbFrIyIiTsPZ5JQWSCUkAkgEEhl8sgaguSAWNBZ3Z/k0ttcwO95LNBau72cDIAI2Y5yXDeLfDbAbj5g2RXlbRlUVWYuwUBnIALEDdiFAAJO+AMV60ClKUClKUClKUClKUClKUClKUClKUClKUCox2q5d2l8kxeGJZ5U09/3YZ1OkBW8skAAdfKpPSgjFx2XEHCltYLlrMQxqe/jCrgp4ndgdtLNlmGd8nfBOeX+2Haqe/uO8uJBKUURowXQCik4bR9ksSWPxP3VZXOPt9NHG3DO+WZtX+sSougmPAKROB4Q+d304BAXYZZRVfZ3gMt7dRW8Ay8jYHoo6szfBRkn5UFofR77G97cPfSjwQ5SDPnKR4m/ZQ4+bj0roGtb2c4DHZWsVtCPBGoUHzY9WY/FmJJ+dbKgUpSgUpSgh/M7sEvFLMoMLcR5a2c/peaMf0WwAfQhT5YPKV3aPFI0cqlHRirqRgqwOCCPnXbtVZzj5Ve2obu0X/WkX6xR/XqBt+2B09Rt5Cg0/K3mfNdxw2EkyRzqygTONTSwqM6FB8Jl2C6m+yScFhvddcQKzRvkZV1O3UFWB/eCDV78uObD3z29reXAgkR8l9IBu8Y7uMudoyT723jwACCSCF0UpSg08fbCyZgq3lsWJAUCeIkknAAGrc5rcVSrcubEcftra0jZFt4/artjI7ZIZe5j8ROPFpY+ob4VdVApSlApSlApSlApSlArDueMQRtpkmiRuuGkRTj5E5rMqguZHCT+VL26vOHz3FogtgJFlMKquhFZlOk94de2B088ZzQX4rAjI3B6V9rE4TKjW8TQ7xmJDFn9AqCv+HFZdAqruZvMmXhffRJJHLLMoa1GnD2wIIYyADS42ymdyScggZLmTzN/Jc0iwzCaWSMaYGAItnGAJC4I2Zd+7OSSAcgE5524hxCSeV5ZnMkjsWdmOST/x5eVB5Sys7lmJZmJLEkksxO5J6kk10vya5cfk+37+4XF1Mo1AjeKPYiP9YnBb4gD7OTGOS3KgqUv75N9mtImHT0lcevmo/a9Ku+gUpSgUpSgUpSgUpSgqnmvydF7qurEBbrrImwWf456LJ8eh88da53ubZo3ZJFZHUkOrAgqR1BB3Brt6oTzC5WW/FF1n6q5Awkyjr6LIv2x/MeRxsQqPsTzeIa3h4s0ksEMgeNwckMBhDMMZmVD4hvkEA+LC4va+7aWkVql0ZlaF3RI2jzJrZjgKqrksepKgZGk7bVyp2r7F3XDpe7u4yuc6HG6SD1R/P5HceYFYnBeOy2s0UsRBMUglRWGpNY6MUO2cefUeRFB1ZwPsm0PEr69d1b2kQrGoBBjVF0kEnrnA6elSaqf4H9IKGaB1mjEF13bd0ScwPJjw5brGC3XVsB9qrV4VciSCNhKk2UXMiadLnG7DSSACd8A0GXSsey4gkoYxNqCyPGxwRh0Yq43G+GBGRtkGsigVGOYXa5uH2qvFGJZ5ZUht0PQyPnGrBBwAD088DbOak9Vnz4stVlbSNq7qK8ia4K5ysZDKWGOm5A+bCgk3YfjF7PHKOIQJFJHIVR4jmKZdxqTLFtiPP1HxAk1VdyYEYn4oLIsbATxey51adWhu906t/wBDrvjTVo0ClKx+IX6QRPLM2mNFLO2CdKjqSACcCgyKrbthy+4hdTXCQ3qizuu676OXvHaHQwJEA3UAnfGVznHkDVjSyhVLMQqgZJJAAHqSelVXxPnpBaQmNit5dK0i5hIETAOwjcyDIGpNJKrnBJG1BOeBcdtQksEUmlbHTDN3ng0BUGliWx4cA4bodJxtvVQdvucaR3E35HZtUqKlxNtoLLsHiQjOvT4O8OxAGxwrCte1XbCa/uJJ5tKGQKHWMFVIX3NQzlyPVsn9wrF4D2duL2YQ2sTSueuOij9JmOyj4mgwZJGdizEszEliSSWYncknckmrw5UclipS74mm+zQ27Dp6PKPXzCfv9Kk/Ljk1Dw/TNc6Z7rqD9iI/8mD1b+2d/QDzsigUpSgUpSgUpSgUpSgUpSgUpSgxeJ8LiuImiuI1ljb3lcAg/HfofQjcVS/bP6PHvScLf49xKf5JKfwf+KrypQcV8Y4FPaSd3dRPE/o6kZ+Know+I2r98F7R3No+q1nkhPnoYgN+svRvkRXY3EuFQ3EZjuIklQ9VdQw+eCNj8arbtD9Hqymy1q8lqx8v6SP+FjqH3N91BAezHP25tUEcsEM0YLHwgxMSzFmJK5XJYk+71JqYcI58WT3TS3HtEIaGONY9IeNGDyM75VsksGQe5kBPjUJ4zyA4jDkwiK5Xy0OFbHxWTSPuBNQziXY69t89/azxgeZifT/FjSf30HRt1zcsZO69lvIhmePvu8DR4hyTJ/SBd8bbete/bDmRaR2E8lrc2k8qp4IzLG4fLAEGMOGbYnauVMV8oOm+WvMy3msdV5LZWjiV1WJXSEBRpIIjZydyTvWaOa9lHPP395AYfqzblCZD7n1gIjDHZhnf1+Fcr19oOhu0PPSwEsD273EndOzOqIVSVWikXS2tl6MVYHScafjUT7SfSFnnjeKC1ijjdWR+9JlLKQQRjwruPIg1W/DuzF1cf/L200vxSJ2H7wMCphwfkTxOfGuNLdfWWQZ/hTU37wKCKcb7XXd5gXM8kijGlCcIuOmIxhR+6sCw4dLPII4I3lc+6qKWY/cN6vzs/wDR0tY8NeTPcH9BB3SfIkEufmCKs3gvZ63tE0WsMcK+ehQC3xZurH4k0FH9jfo9zSYk4k/cp17pCGkP6zbqn3ZPyq7+A9nLeyiEVpEsSeeBux9WY7sfiTWypQKUpQKUpQKUpQKUpQKUpQKUpQKUpQKUpQKUpQK+LSlBWfNToa544v75+dKUHjY+9V78q/eX7q+UoLjavtKUClKUClKUClKUClKUClKUClKUH//Z"/>
          <p:cNvSpPr>
            <a:spLocks noChangeAspect="1" noChangeArrowheads="1"/>
          </p:cNvSpPr>
          <p:nvPr/>
        </p:nvSpPr>
        <p:spPr bwMode="auto">
          <a:xfrm>
            <a:off x="155575" y="-1028700"/>
            <a:ext cx="2143125" cy="21431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5212" y="1793543"/>
            <a:ext cx="3175762" cy="3175762"/>
          </a:xfrm>
          <a:prstGeom prst="rect">
            <a:avLst/>
          </a:prstGeom>
        </p:spPr>
      </p:pic>
      <p:cxnSp>
        <p:nvCxnSpPr>
          <p:cNvPr id="4" name="Straight Arrow Connector 3"/>
          <p:cNvCxnSpPr/>
          <p:nvPr/>
        </p:nvCxnSpPr>
        <p:spPr>
          <a:xfrm>
            <a:off x="4563093" y="3381424"/>
            <a:ext cx="1143000" cy="609600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4191000" y="2438400"/>
            <a:ext cx="372093" cy="943024"/>
          </a:xfrm>
          <a:prstGeom prst="straightConnector1">
            <a:avLst/>
          </a:prstGeom>
          <a:ln w="508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3262037" y="4969305"/>
            <a:ext cx="24736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It is 20 minutes </a:t>
            </a:r>
            <a:r>
              <a:rPr lang="en-US" b="1" dirty="0" smtClean="0"/>
              <a:t>after</a:t>
            </a:r>
            <a:r>
              <a:rPr lang="en-US" dirty="0" smtClean="0"/>
              <a:t> 11.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65627" y="99569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/>
              <a:t>M</a:t>
            </a:r>
            <a:r>
              <a:rPr lang="en-US" sz="2800" b="1" dirty="0" smtClean="0"/>
              <a:t>etric system</a:t>
            </a:r>
            <a:endParaRPr lang="en-US" sz="2800" b="1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80264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system of measurement.</a:t>
            </a:r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1694327" y="2647276"/>
            <a:ext cx="5867400" cy="0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4233490" y="3653156"/>
            <a:ext cx="7532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meter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309690" y="3283824"/>
            <a:ext cx="5604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liter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4257913" y="2914492"/>
            <a:ext cx="664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gram</a:t>
            </a:r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6341295" y="2419192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589927" y="2431892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3724513" y="2437726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7224269" y="2419192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860006" y="2437726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990347" y="2444592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480741" y="2444592"/>
            <a:ext cx="0" cy="468868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700043" y="2049860"/>
            <a:ext cx="6511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milli</a:t>
            </a:r>
            <a:r>
              <a:rPr lang="en-US" dirty="0"/>
              <a:t>-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2501029" y="2917588"/>
            <a:ext cx="717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centi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3402950" y="2049860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deci</a:t>
            </a:r>
            <a:r>
              <a:rPr lang="en-US" dirty="0"/>
              <a:t>-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129106" y="2049860"/>
            <a:ext cx="6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deca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5960618" y="2917588"/>
            <a:ext cx="786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hecto</a:t>
            </a:r>
            <a:r>
              <a:rPr lang="en-US" dirty="0" smtClean="0"/>
              <a:t>-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6930759" y="2049860"/>
            <a:ext cx="58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kilo-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1387840" y="4267200"/>
            <a:ext cx="294433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millimeters = 1 centimeter</a:t>
            </a:r>
            <a:endParaRPr lang="en-US" dirty="0"/>
          </a:p>
          <a:p>
            <a:pPr algn="ctr"/>
            <a:r>
              <a:rPr lang="en-US" dirty="0" smtClean="0"/>
              <a:t>10 centiliters = 1 deciliter</a:t>
            </a:r>
          </a:p>
          <a:p>
            <a:pPr algn="ctr"/>
            <a:r>
              <a:rPr lang="en-US" dirty="0" smtClean="0"/>
              <a:t>10 decigrams = 1 gram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5057005" y="4267200"/>
            <a:ext cx="277460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10 meters = 1 decameter</a:t>
            </a:r>
          </a:p>
          <a:p>
            <a:pPr algn="ctr"/>
            <a:r>
              <a:rPr lang="en-US" dirty="0" smtClean="0"/>
              <a:t>10 dekaliter = 1 hectoliter</a:t>
            </a:r>
          </a:p>
          <a:p>
            <a:pPr algn="ctr"/>
            <a:r>
              <a:rPr lang="en-US" dirty="0" smtClean="0"/>
              <a:t>10 hectograms = 1 kilogram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37346533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Mile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26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 standard imperial unit for measuring distance.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43200" y="4763869"/>
            <a:ext cx="3714415" cy="646331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r>
              <a:rPr lang="en-US" sz="3600" b="1" dirty="0" smtClean="0"/>
              <a:t>1 mile = 5,280 feet</a:t>
            </a:r>
            <a:endParaRPr lang="en-US" sz="3600" b="1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105" y="1981200"/>
            <a:ext cx="1979495" cy="2595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="" xmlns:p14="http://schemas.microsoft.com/office/powerpoint/2010/main" val="356390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 smtClean="0">
                <a:solidFill>
                  <a:schemeClr val="accent1"/>
                </a:solidFill>
              </a:rPr>
              <a:t>Minute</a:t>
            </a:r>
            <a:endParaRPr lang="en-US" sz="2800" b="1" u="sng" dirty="0">
              <a:solidFill>
                <a:schemeClr val="accent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Unit of time equal to 60 seconds.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975" y="2819400"/>
            <a:ext cx="4210050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3810000" y="2209800"/>
            <a:ext cx="0" cy="673100"/>
          </a:xfrm>
          <a:prstGeom prst="straightConnector1">
            <a:avLst/>
          </a:prstGeom>
          <a:ln w="571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3416300" y="1686580"/>
            <a:ext cx="129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Hour</a:t>
            </a:r>
            <a:endParaRPr 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197100"/>
            <a:ext cx="493713" cy="92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800600" y="1686580"/>
            <a:ext cx="1447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Minutes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6803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Minute hand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The hand on an analog clock that represents the minute; the longer hand.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975212" y="1793543"/>
            <a:ext cx="3175762" cy="3175762"/>
            <a:chOff x="2975212" y="1793543"/>
            <a:chExt cx="3175762" cy="3175762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75212" y="1793543"/>
              <a:ext cx="3175762" cy="3175762"/>
            </a:xfrm>
            <a:prstGeom prst="rect">
              <a:avLst/>
            </a:prstGeom>
          </p:spPr>
        </p:pic>
        <p:cxnSp>
          <p:nvCxnSpPr>
            <p:cNvPr id="8" name="Straight Arrow Connector 7"/>
            <p:cNvCxnSpPr/>
            <p:nvPr/>
          </p:nvCxnSpPr>
          <p:spPr>
            <a:xfrm flipH="1">
              <a:off x="3505200" y="3381424"/>
              <a:ext cx="1057893" cy="609600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/>
            <p:cNvCxnSpPr/>
            <p:nvPr/>
          </p:nvCxnSpPr>
          <p:spPr>
            <a:xfrm flipH="1" flipV="1">
              <a:off x="4191000" y="2438400"/>
              <a:ext cx="372094" cy="943024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4373635" y="2540580"/>
            <a:ext cx="9412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hour hand</a:t>
            </a:r>
            <a:endParaRPr 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3879594" y="3686224"/>
            <a:ext cx="14049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u="sng" dirty="0" smtClean="0"/>
              <a:t>minute hand</a:t>
            </a:r>
            <a:endParaRPr lang="en-US" b="1" u="sng" dirty="0"/>
          </a:p>
        </p:txBody>
      </p:sp>
    </p:spTree>
    <p:extLst>
      <p:ext uri="{BB962C8B-B14F-4D97-AF65-F5344CB8AC3E}">
        <p14:creationId xmlns="" xmlns:p14="http://schemas.microsoft.com/office/powerpoint/2010/main" val="481039752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u="sng" dirty="0" smtClean="0">
                <a:solidFill>
                  <a:srgbClr val="0070C0"/>
                </a:solidFill>
              </a:rPr>
              <a:t>Money</a:t>
            </a:r>
            <a:endParaRPr lang="en-US" u="sng" dirty="0">
              <a:solidFill>
                <a:srgbClr val="0070C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Coins and bills used to pay for things.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pic>
        <p:nvPicPr>
          <p:cNvPr id="4098" name="Picture 2" descr="C:\Users\Sandra\AppData\Local\Microsoft\Windows\Temporary Internet Files\Content.IE5\8134USK8\MP90039946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722" y="1768397"/>
            <a:ext cx="2924556" cy="3656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887820871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Month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One of twelve parts of the year.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56" y="4341811"/>
            <a:ext cx="1866900" cy="9937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112" y="3081822"/>
            <a:ext cx="1863725" cy="990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540" y="1837861"/>
            <a:ext cx="1866900" cy="9937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021" y="1828009"/>
            <a:ext cx="1866900" cy="993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8" y="4341811"/>
            <a:ext cx="1863725" cy="9937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456" y="3081822"/>
            <a:ext cx="1863725" cy="9937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288" y="1825008"/>
            <a:ext cx="1863725" cy="9937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621" y="3081822"/>
            <a:ext cx="1863725" cy="990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281" y="1825008"/>
            <a:ext cx="1866900" cy="9906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461" y="3078647"/>
            <a:ext cx="1866900" cy="99377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688" y="4341811"/>
            <a:ext cx="1863725" cy="99377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901" y="4343398"/>
            <a:ext cx="1866900" cy="9906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9917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1051866"/>
            <a:ext cx="33528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400" b="1" dirty="0" smtClean="0"/>
              <a:t>Morning</a:t>
            </a:r>
            <a:endParaRPr lang="en-US" sz="2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The first or early part of the day.</a:t>
            </a:r>
          </a:p>
        </p:txBody>
      </p:sp>
      <p:pic>
        <p:nvPicPr>
          <p:cNvPr id="4101" name="Picture 5" descr="C:\Users\Sandra\AppData\Local\Microsoft\Windows\Temporary Internet Files\Content.IE5\V02BV8KE\MP9004120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100" y="1714500"/>
            <a:ext cx="3733800" cy="37338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7760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Most likely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572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Has the best chance of happening.</a:t>
            </a:r>
          </a:p>
        </p:txBody>
      </p:sp>
      <p:pic>
        <p:nvPicPr>
          <p:cNvPr id="16" name="Picture 10" descr="MP900448361[1]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3300" y="1843564"/>
            <a:ext cx="2057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/>
          <p:nvPr/>
        </p:nvSpPr>
        <p:spPr>
          <a:xfrm>
            <a:off x="1143000" y="4929664"/>
            <a:ext cx="685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In the winter, the weather will </a:t>
            </a:r>
            <a:r>
              <a:rPr lang="en-US" u="sng" dirty="0" smtClean="0">
                <a:solidFill>
                  <a:srgbClr val="FF0000"/>
                </a:solidFill>
              </a:rPr>
              <a:t>most likely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be cold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40393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457200" y="838200"/>
            <a:ext cx="8229600" cy="8382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Title 3"/>
          <p:cNvSpPr txBox="1">
            <a:spLocks/>
          </p:cNvSpPr>
          <p:nvPr/>
        </p:nvSpPr>
        <p:spPr>
          <a:xfrm>
            <a:off x="457200" y="1676400"/>
            <a:ext cx="8229600" cy="3810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Title 3"/>
          <p:cNvSpPr txBox="1">
            <a:spLocks/>
          </p:cNvSpPr>
          <p:nvPr/>
        </p:nvSpPr>
        <p:spPr>
          <a:xfrm>
            <a:off x="457200" y="5486400"/>
            <a:ext cx="8229600" cy="762000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95600" y="995690"/>
            <a:ext cx="3352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Most often</a:t>
            </a:r>
            <a:endParaRPr lang="en-US" sz="2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95300" y="5682734"/>
            <a:ext cx="784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60000"/>
              <a:defRPr/>
            </a:pPr>
            <a:r>
              <a:rPr lang="en-US" dirty="0" smtClean="0"/>
              <a:t>The largest or larger amount in a group.</a:t>
            </a: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914400" y="2895600"/>
            <a:ext cx="990600" cy="990600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Isosceles Triangle 2"/>
          <p:cNvSpPr/>
          <p:nvPr/>
        </p:nvSpPr>
        <p:spPr>
          <a:xfrm>
            <a:off x="3429000" y="2133600"/>
            <a:ext cx="1676400" cy="2133600"/>
          </a:xfrm>
          <a:prstGeom prst="triangle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2438400" y="3314700"/>
            <a:ext cx="685800" cy="7239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19800" y="2971800"/>
            <a:ext cx="2171700" cy="1295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1409700" y="4648200"/>
            <a:ext cx="6477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3375" y="4672806"/>
            <a:ext cx="676275" cy="633413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/>
        </p:spPr>
      </p:pic>
      <p:sp>
        <p:nvSpPr>
          <p:cNvPr id="18" name="Rectangle 17"/>
          <p:cNvSpPr/>
          <p:nvPr/>
        </p:nvSpPr>
        <p:spPr>
          <a:xfrm>
            <a:off x="5181600" y="1981200"/>
            <a:ext cx="609600" cy="6096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5-Point Star 18"/>
          <p:cNvSpPr/>
          <p:nvPr/>
        </p:nvSpPr>
        <p:spPr>
          <a:xfrm>
            <a:off x="4419600" y="4468019"/>
            <a:ext cx="762000" cy="838200"/>
          </a:xfrm>
          <a:prstGeom prst="star5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33400" y="1676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orange square appears</a:t>
            </a:r>
            <a:r>
              <a:rPr lang="en-US" b="1" dirty="0" smtClean="0"/>
              <a:t> </a:t>
            </a:r>
            <a:r>
              <a:rPr lang="en-US" b="1" u="sng" dirty="0" smtClean="0">
                <a:solidFill>
                  <a:srgbClr val="FF0000"/>
                </a:solidFill>
              </a:rPr>
              <a:t>most often</a:t>
            </a:r>
            <a:r>
              <a:rPr lang="en-US" b="1" dirty="0"/>
              <a:t> </a:t>
            </a:r>
            <a:r>
              <a:rPr lang="en-US" dirty="0" smtClean="0"/>
              <a:t>(more than the other shapes).</a:t>
            </a:r>
            <a:endParaRPr lang="en-US" b="1" u="sng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131767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smtClean="0"/>
              <a:t>Multiples of 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 smtClean="0"/>
              <a:t>Numbers into which ten will divide evenly.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r>
              <a:rPr lang="en-US" smtClean="0"/>
              <a:t>©Partners for Learning, Inc.</a:t>
            </a:r>
            <a:endParaRPr lang="en-US"/>
          </a:p>
        </p:txBody>
      </p:sp>
      <mc:AlternateContent xmlns:mc="http://schemas.openxmlformats.org/markup-compatibility/2006">
        <mc:Choice xmlns="" xmlns:a14="http://schemas.microsoft.com/office/drawing/2010/main" Requires="a14">
          <p:sp>
            <p:nvSpPr>
              <p:cNvPr id="5" name="TextBox 4"/>
              <p:cNvSpPr txBox="1"/>
              <p:nvPr/>
            </p:nvSpPr>
            <p:spPr>
              <a:xfrm>
                <a:off x="3119651" y="2919018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F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19651" y="2919018"/>
                <a:ext cx="840295" cy="646331"/>
              </a:xfrm>
              <a:prstGeom prst="rect">
                <a:avLst/>
              </a:prstGeom>
              <a:blipFill rotWithShape="0">
                <a:blip r:embed="rId2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6" name="TextBox 5"/>
              <p:cNvSpPr txBox="1"/>
              <p:nvPr/>
            </p:nvSpPr>
            <p:spPr>
              <a:xfrm>
                <a:off x="5504822" y="4643186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66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𝟐𝟎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4822" y="4643186"/>
                <a:ext cx="840295" cy="646331"/>
              </a:xfrm>
              <a:prstGeom prst="rect">
                <a:avLst/>
              </a:prstGeom>
              <a:blipFill rotWithShape="0">
                <a:blip r:embed="rId3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5327878" y="3241848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7030A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𝟑𝟎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7878" y="3241848"/>
                <a:ext cx="840295" cy="646331"/>
              </a:xfrm>
              <a:prstGeom prst="rect">
                <a:avLst/>
              </a:prstGeom>
              <a:blipFill rotWithShape="0">
                <a:blip r:embed="rId4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8" name="TextBox 7"/>
              <p:cNvSpPr txBox="1"/>
              <p:nvPr/>
            </p:nvSpPr>
            <p:spPr>
              <a:xfrm>
                <a:off x="1124576" y="3239616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B05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𝟒𝟎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4576" y="3239616"/>
                <a:ext cx="840295" cy="646331"/>
              </a:xfrm>
              <a:prstGeom prst="rect">
                <a:avLst/>
              </a:prstGeom>
              <a:blipFill rotWithShape="0">
                <a:blip r:embed="rId5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4151645" y="2253733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FF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𝟓𝟎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1645" y="2253733"/>
                <a:ext cx="840295" cy="646331"/>
              </a:xfrm>
              <a:prstGeom prst="rect">
                <a:avLst/>
              </a:prstGeom>
              <a:blipFill rotWithShape="0">
                <a:blip r:embed="rId6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0" name="TextBox 9"/>
              <p:cNvSpPr txBox="1"/>
              <p:nvPr/>
            </p:nvSpPr>
            <p:spPr>
              <a:xfrm>
                <a:off x="3710168" y="4320020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𝟔𝟎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10168" y="4320020"/>
                <a:ext cx="840295" cy="646331"/>
              </a:xfrm>
              <a:prstGeom prst="rect">
                <a:avLst/>
              </a:prstGeom>
              <a:blipFill rotWithShape="0">
                <a:blip r:embed="rId7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1" name="TextBox 10"/>
              <p:cNvSpPr txBox="1"/>
              <p:nvPr/>
            </p:nvSpPr>
            <p:spPr>
              <a:xfrm>
                <a:off x="2057399" y="2253733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C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𝟕𝟎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7399" y="2253733"/>
                <a:ext cx="840295" cy="646331"/>
              </a:xfrm>
              <a:prstGeom prst="rect">
                <a:avLst/>
              </a:prstGeom>
              <a:blipFill rotWithShape="0">
                <a:blip r:embed="rId8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2" name="TextBox 11"/>
              <p:cNvSpPr txBox="1"/>
              <p:nvPr/>
            </p:nvSpPr>
            <p:spPr>
              <a:xfrm>
                <a:off x="7238999" y="3888179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FF33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𝟖𝟎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38999" y="3888179"/>
                <a:ext cx="840295" cy="646331"/>
              </a:xfrm>
              <a:prstGeom prst="rect">
                <a:avLst/>
              </a:prstGeom>
              <a:blipFill rotWithShape="0">
                <a:blip r:embed="rId9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3" name="TextBox 12"/>
              <p:cNvSpPr txBox="1"/>
              <p:nvPr/>
            </p:nvSpPr>
            <p:spPr>
              <a:xfrm>
                <a:off x="1708696" y="4643439"/>
                <a:ext cx="84029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solidFill>
                            <a:srgbClr val="00206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𝟗𝟎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96" y="4643439"/>
                <a:ext cx="840295" cy="646331"/>
              </a:xfrm>
              <a:prstGeom prst="rect">
                <a:avLst/>
              </a:prstGeom>
              <a:blipFill rotWithShape="0">
                <a:blip r:embed="rId10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="" xmlns:a14="http://schemas.microsoft.com/office/drawing/2010/main" Requires="a14">
          <p:sp>
            <p:nvSpPr>
              <p:cNvPr id="14" name="TextBox 13"/>
              <p:cNvSpPr txBox="1"/>
              <p:nvPr/>
            </p:nvSpPr>
            <p:spPr>
              <a:xfrm>
                <a:off x="6476999" y="2438399"/>
                <a:ext cx="111601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/>
                        </a:rPr>
                        <m:t>𝟏𝟎𝟎</m:t>
                      </m:r>
                    </m:oMath>
                  </m:oMathPara>
                </a14:m>
                <a:endParaRPr lang="en-US" sz="36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mc:Choice>
        <mc:Fallback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6999" y="2438399"/>
                <a:ext cx="1116010" cy="646331"/>
              </a:xfrm>
              <a:prstGeom prst="rect">
                <a:avLst/>
              </a:prstGeom>
              <a:blipFill rotWithShape="1">
                <a:blip r:embed="rId11" cstate="print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="" xmlns:p14="http://schemas.microsoft.com/office/powerpoint/2010/main" val="417142989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7839</TotalTime>
  <Words>4357</Words>
  <Application>Microsoft Office PowerPoint</Application>
  <PresentationFormat>On-screen Show (4:3)</PresentationFormat>
  <Paragraphs>904</Paragraphs>
  <Slides>173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173</vt:i4>
      </vt:variant>
    </vt:vector>
  </HeadingPairs>
  <TitlesOfParts>
    <vt:vector size="174" baseType="lpstr">
      <vt:lpstr>1_Office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  <vt:lpstr>Slide 83</vt:lpstr>
      <vt:lpstr>Slide 84</vt:lpstr>
      <vt:lpstr>Slide 85</vt:lpstr>
      <vt:lpstr>Slide 86</vt:lpstr>
      <vt:lpstr>Slide 87</vt:lpstr>
      <vt:lpstr>Slide 88</vt:lpstr>
      <vt:lpstr>Slide 89</vt:lpstr>
      <vt:lpstr>Slide 90</vt:lpstr>
      <vt:lpstr>Slide 91</vt:lpstr>
      <vt:lpstr>Slide 92</vt:lpstr>
      <vt:lpstr>Slide 93</vt:lpstr>
      <vt:lpstr>Slide 94</vt:lpstr>
      <vt:lpstr>Slide 95</vt:lpstr>
      <vt:lpstr>Slide 96</vt:lpstr>
      <vt:lpstr>Slide 97</vt:lpstr>
      <vt:lpstr>Slide 98</vt:lpstr>
      <vt:lpstr>Slide 99</vt:lpstr>
      <vt:lpstr>Slide 100</vt:lpstr>
      <vt:lpstr>Slide 101</vt:lpstr>
      <vt:lpstr>Slide 102</vt:lpstr>
      <vt:lpstr>Slide 103</vt:lpstr>
      <vt:lpstr>Slide 104</vt:lpstr>
      <vt:lpstr>Slide 105</vt:lpstr>
      <vt:lpstr>Slide 106</vt:lpstr>
      <vt:lpstr>Slide 107</vt:lpstr>
      <vt:lpstr>Slide 108</vt:lpstr>
      <vt:lpstr>Slide 109</vt:lpstr>
      <vt:lpstr>Slide 110</vt:lpstr>
      <vt:lpstr>Slide 111</vt:lpstr>
      <vt:lpstr>Slide 112</vt:lpstr>
      <vt:lpstr>Slide 113</vt:lpstr>
      <vt:lpstr>Slide 114</vt:lpstr>
      <vt:lpstr>Slide 115</vt:lpstr>
      <vt:lpstr>Slide 116</vt:lpstr>
      <vt:lpstr>Slide 117</vt:lpstr>
      <vt:lpstr>Slide 118</vt:lpstr>
      <vt:lpstr>Slide 119</vt:lpstr>
      <vt:lpstr>Slide 120</vt:lpstr>
      <vt:lpstr>Slide 121</vt:lpstr>
      <vt:lpstr>Slide 122</vt:lpstr>
      <vt:lpstr>Slide 123</vt:lpstr>
      <vt:lpstr>Slide 124</vt:lpstr>
      <vt:lpstr>Slide 125</vt:lpstr>
      <vt:lpstr>Slide 126</vt:lpstr>
      <vt:lpstr>Slide 127</vt:lpstr>
      <vt:lpstr>Slide 128</vt:lpstr>
      <vt:lpstr>Slide 129</vt:lpstr>
      <vt:lpstr>Slide 130</vt:lpstr>
      <vt:lpstr>Slide 131</vt:lpstr>
      <vt:lpstr>Slide 132</vt:lpstr>
      <vt:lpstr>Slide 133</vt:lpstr>
      <vt:lpstr>Slide 134</vt:lpstr>
      <vt:lpstr>Slide 135</vt:lpstr>
      <vt:lpstr>Slide 136</vt:lpstr>
      <vt:lpstr>Slide 137</vt:lpstr>
      <vt:lpstr>Slide 138</vt:lpstr>
      <vt:lpstr>Slide 139</vt:lpstr>
      <vt:lpstr>Slide 140</vt:lpstr>
      <vt:lpstr>Slide 141</vt:lpstr>
      <vt:lpstr>Slide 142</vt:lpstr>
      <vt:lpstr>Slide 143</vt:lpstr>
      <vt:lpstr>Slide 144</vt:lpstr>
      <vt:lpstr>Slide 145</vt:lpstr>
      <vt:lpstr>Slide 146</vt:lpstr>
      <vt:lpstr>Slide 147</vt:lpstr>
      <vt:lpstr>Slide 148</vt:lpstr>
      <vt:lpstr>Slide 149</vt:lpstr>
      <vt:lpstr>Slide 150</vt:lpstr>
      <vt:lpstr>Slide 151</vt:lpstr>
      <vt:lpstr>Slide 152</vt:lpstr>
      <vt:lpstr>Slide 153</vt:lpstr>
      <vt:lpstr>Slide 154</vt:lpstr>
      <vt:lpstr>Slide 155</vt:lpstr>
      <vt:lpstr>Slide 156</vt:lpstr>
      <vt:lpstr>Slide 157</vt:lpstr>
      <vt:lpstr>Slide 158</vt:lpstr>
      <vt:lpstr>Slide 159</vt:lpstr>
      <vt:lpstr>Slide 160</vt:lpstr>
      <vt:lpstr>Slide 161</vt:lpstr>
      <vt:lpstr>Slide 162</vt:lpstr>
      <vt:lpstr>Slide 163</vt:lpstr>
      <vt:lpstr>Slide 164</vt:lpstr>
      <vt:lpstr>Slide 165</vt:lpstr>
      <vt:lpstr>Slide 166</vt:lpstr>
      <vt:lpstr>Slide 167</vt:lpstr>
      <vt:lpstr>Slide 168</vt:lpstr>
      <vt:lpstr>Slide 169</vt:lpstr>
      <vt:lpstr>Slide 170</vt:lpstr>
      <vt:lpstr>Slide 171</vt:lpstr>
      <vt:lpstr>Slide 172</vt:lpstr>
      <vt:lpstr>Slide 173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Vocabulary Grade K</dc:title>
  <dc:creator>Sandra</dc:creator>
  <cp:lastModifiedBy>Sandra</cp:lastModifiedBy>
  <cp:revision>278</cp:revision>
  <dcterms:created xsi:type="dcterms:W3CDTF">2012-02-09T22:39:39Z</dcterms:created>
  <dcterms:modified xsi:type="dcterms:W3CDTF">2013-05-03T20:58:02Z</dcterms:modified>
</cp:coreProperties>
</file>