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s/slide216.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63.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23.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2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230.xml" ContentType="application/vnd.openxmlformats-officedocument.presentationml.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192.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239.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46.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35.xml" ContentType="application/vnd.openxmlformats-officedocument.presentationml.slide+xml"/>
  <Override PartName="/ppt/slides/slide253.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42.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231.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220.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193.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51.xml" ContentType="application/vnd.openxmlformats-officedocument.presentationml.slide+xml"/>
  <Override PartName="/ppt/slides/slide233.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8"/>
  </p:notesMasterIdLst>
  <p:sldIdLst>
    <p:sldId id="548" r:id="rId2"/>
    <p:sldId id="549"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9" r:id="rId24"/>
    <p:sldId id="281" r:id="rId25"/>
    <p:sldId id="282" r:id="rId26"/>
    <p:sldId id="283" r:id="rId27"/>
    <p:sldId id="284" r:id="rId28"/>
    <p:sldId id="285" r:id="rId29"/>
    <p:sldId id="286" r:id="rId30"/>
    <p:sldId id="287" r:id="rId31"/>
    <p:sldId id="289" r:id="rId32"/>
    <p:sldId id="290" r:id="rId33"/>
    <p:sldId id="291" r:id="rId34"/>
    <p:sldId id="292" r:id="rId35"/>
    <p:sldId id="293"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1" r:id="rId62"/>
    <p:sldId id="320" r:id="rId63"/>
    <p:sldId id="323" r:id="rId64"/>
    <p:sldId id="324" r:id="rId65"/>
    <p:sldId id="325" r:id="rId66"/>
    <p:sldId id="327" r:id="rId67"/>
    <p:sldId id="328" r:id="rId68"/>
    <p:sldId id="329" r:id="rId69"/>
    <p:sldId id="330" r:id="rId70"/>
    <p:sldId id="331" r:id="rId71"/>
    <p:sldId id="332" r:id="rId72"/>
    <p:sldId id="333" r:id="rId73"/>
    <p:sldId id="334" r:id="rId74"/>
    <p:sldId id="335" r:id="rId75"/>
    <p:sldId id="336" r:id="rId76"/>
    <p:sldId id="338" r:id="rId77"/>
    <p:sldId id="339" r:id="rId78"/>
    <p:sldId id="340" r:id="rId79"/>
    <p:sldId id="341" r:id="rId80"/>
    <p:sldId id="342" r:id="rId81"/>
    <p:sldId id="343" r:id="rId82"/>
    <p:sldId id="344" r:id="rId83"/>
    <p:sldId id="345" r:id="rId84"/>
    <p:sldId id="346" r:id="rId85"/>
    <p:sldId id="347" r:id="rId86"/>
    <p:sldId id="348" r:id="rId87"/>
    <p:sldId id="349" r:id="rId88"/>
    <p:sldId id="351" r:id="rId89"/>
    <p:sldId id="352" r:id="rId90"/>
    <p:sldId id="353" r:id="rId91"/>
    <p:sldId id="354" r:id="rId92"/>
    <p:sldId id="355" r:id="rId93"/>
    <p:sldId id="356" r:id="rId94"/>
    <p:sldId id="357" r:id="rId95"/>
    <p:sldId id="358" r:id="rId96"/>
    <p:sldId id="360" r:id="rId97"/>
    <p:sldId id="361" r:id="rId98"/>
    <p:sldId id="362" r:id="rId99"/>
    <p:sldId id="363" r:id="rId100"/>
    <p:sldId id="364" r:id="rId101"/>
    <p:sldId id="365" r:id="rId102"/>
    <p:sldId id="366" r:id="rId103"/>
    <p:sldId id="367"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9" r:id="rId124"/>
    <p:sldId id="390" r:id="rId125"/>
    <p:sldId id="391" r:id="rId126"/>
    <p:sldId id="392" r:id="rId127"/>
    <p:sldId id="393" r:id="rId128"/>
    <p:sldId id="394" r:id="rId129"/>
    <p:sldId id="395" r:id="rId130"/>
    <p:sldId id="396" r:id="rId131"/>
    <p:sldId id="397" r:id="rId132"/>
    <p:sldId id="398" r:id="rId133"/>
    <p:sldId id="399" r:id="rId134"/>
    <p:sldId id="400" r:id="rId135"/>
    <p:sldId id="401" r:id="rId136"/>
    <p:sldId id="402" r:id="rId137"/>
    <p:sldId id="403" r:id="rId138"/>
    <p:sldId id="404" r:id="rId139"/>
    <p:sldId id="405" r:id="rId140"/>
    <p:sldId id="406" r:id="rId141"/>
    <p:sldId id="407" r:id="rId142"/>
    <p:sldId id="409" r:id="rId143"/>
    <p:sldId id="410" r:id="rId144"/>
    <p:sldId id="411" r:id="rId145"/>
    <p:sldId id="412" r:id="rId146"/>
    <p:sldId id="413" r:id="rId147"/>
    <p:sldId id="414" r:id="rId148"/>
    <p:sldId id="415" r:id="rId149"/>
    <p:sldId id="416" r:id="rId150"/>
    <p:sldId id="417" r:id="rId151"/>
    <p:sldId id="418" r:id="rId152"/>
    <p:sldId id="419" r:id="rId153"/>
    <p:sldId id="420" r:id="rId154"/>
    <p:sldId id="421" r:id="rId155"/>
    <p:sldId id="422" r:id="rId156"/>
    <p:sldId id="423" r:id="rId157"/>
    <p:sldId id="424" r:id="rId158"/>
    <p:sldId id="425" r:id="rId159"/>
    <p:sldId id="426" r:id="rId160"/>
    <p:sldId id="427" r:id="rId161"/>
    <p:sldId id="428" r:id="rId162"/>
    <p:sldId id="429" r:id="rId163"/>
    <p:sldId id="430" r:id="rId164"/>
    <p:sldId id="432" r:id="rId165"/>
    <p:sldId id="433" r:id="rId166"/>
    <p:sldId id="435" r:id="rId167"/>
    <p:sldId id="436" r:id="rId168"/>
    <p:sldId id="437" r:id="rId169"/>
    <p:sldId id="438" r:id="rId170"/>
    <p:sldId id="439" r:id="rId171"/>
    <p:sldId id="440" r:id="rId172"/>
    <p:sldId id="441" r:id="rId173"/>
    <p:sldId id="442" r:id="rId174"/>
    <p:sldId id="443" r:id="rId175"/>
    <p:sldId id="444" r:id="rId176"/>
    <p:sldId id="445" r:id="rId177"/>
    <p:sldId id="446" r:id="rId178"/>
    <p:sldId id="447" r:id="rId179"/>
    <p:sldId id="448" r:id="rId180"/>
    <p:sldId id="449" r:id="rId181"/>
    <p:sldId id="450" r:id="rId182"/>
    <p:sldId id="451" r:id="rId183"/>
    <p:sldId id="452" r:id="rId184"/>
    <p:sldId id="453" r:id="rId185"/>
    <p:sldId id="454" r:id="rId186"/>
    <p:sldId id="455" r:id="rId187"/>
    <p:sldId id="456" r:id="rId188"/>
    <p:sldId id="458" r:id="rId189"/>
    <p:sldId id="459" r:id="rId190"/>
    <p:sldId id="460" r:id="rId191"/>
    <p:sldId id="461" r:id="rId192"/>
    <p:sldId id="462" r:id="rId193"/>
    <p:sldId id="463" r:id="rId194"/>
    <p:sldId id="464" r:id="rId195"/>
    <p:sldId id="465" r:id="rId196"/>
    <p:sldId id="466" r:id="rId197"/>
    <p:sldId id="467" r:id="rId198"/>
    <p:sldId id="468" r:id="rId199"/>
    <p:sldId id="469" r:id="rId200"/>
    <p:sldId id="470" r:id="rId201"/>
    <p:sldId id="471" r:id="rId202"/>
    <p:sldId id="472" r:id="rId203"/>
    <p:sldId id="473" r:id="rId204"/>
    <p:sldId id="474" r:id="rId205"/>
    <p:sldId id="475" r:id="rId206"/>
    <p:sldId id="476" r:id="rId207"/>
    <p:sldId id="477" r:id="rId208"/>
    <p:sldId id="478" r:id="rId209"/>
    <p:sldId id="479" r:id="rId210"/>
    <p:sldId id="480" r:id="rId211"/>
    <p:sldId id="481" r:id="rId212"/>
    <p:sldId id="482" r:id="rId213"/>
    <p:sldId id="483" r:id="rId214"/>
    <p:sldId id="484" r:id="rId215"/>
    <p:sldId id="485" r:id="rId216"/>
    <p:sldId id="486" r:id="rId217"/>
    <p:sldId id="487" r:id="rId218"/>
    <p:sldId id="488" r:id="rId219"/>
    <p:sldId id="489" r:id="rId220"/>
    <p:sldId id="490" r:id="rId221"/>
    <p:sldId id="491" r:id="rId222"/>
    <p:sldId id="492" r:id="rId223"/>
    <p:sldId id="493" r:id="rId224"/>
    <p:sldId id="494" r:id="rId225"/>
    <p:sldId id="495" r:id="rId226"/>
    <p:sldId id="496" r:id="rId227"/>
    <p:sldId id="497" r:id="rId228"/>
    <p:sldId id="498" r:id="rId229"/>
    <p:sldId id="499" r:id="rId230"/>
    <p:sldId id="500" r:id="rId231"/>
    <p:sldId id="501" r:id="rId232"/>
    <p:sldId id="502" r:id="rId233"/>
    <p:sldId id="503" r:id="rId234"/>
    <p:sldId id="504" r:id="rId235"/>
    <p:sldId id="505" r:id="rId236"/>
    <p:sldId id="506" r:id="rId237"/>
    <p:sldId id="507" r:id="rId238"/>
    <p:sldId id="508" r:id="rId239"/>
    <p:sldId id="509" r:id="rId240"/>
    <p:sldId id="510" r:id="rId241"/>
    <p:sldId id="511" r:id="rId242"/>
    <p:sldId id="512" r:id="rId243"/>
    <p:sldId id="513" r:id="rId244"/>
    <p:sldId id="514" r:id="rId245"/>
    <p:sldId id="515" r:id="rId246"/>
    <p:sldId id="516" r:id="rId247"/>
    <p:sldId id="517" r:id="rId248"/>
    <p:sldId id="518" r:id="rId249"/>
    <p:sldId id="519" r:id="rId250"/>
    <p:sldId id="520" r:id="rId251"/>
    <p:sldId id="521" r:id="rId252"/>
    <p:sldId id="522" r:id="rId253"/>
    <p:sldId id="524" r:id="rId254"/>
    <p:sldId id="525" r:id="rId255"/>
    <p:sldId id="526" r:id="rId256"/>
    <p:sldId id="527" r:id="rId257"/>
    <p:sldId id="528" r:id="rId258"/>
    <p:sldId id="529" r:id="rId259"/>
    <p:sldId id="530" r:id="rId260"/>
    <p:sldId id="531" r:id="rId261"/>
    <p:sldId id="532" r:id="rId262"/>
    <p:sldId id="533" r:id="rId263"/>
    <p:sldId id="534" r:id="rId264"/>
    <p:sldId id="535" r:id="rId265"/>
    <p:sldId id="536" r:id="rId266"/>
    <p:sldId id="537" r:id="rId267"/>
    <p:sldId id="538" r:id="rId268"/>
    <p:sldId id="539" r:id="rId269"/>
    <p:sldId id="540" r:id="rId270"/>
    <p:sldId id="541" r:id="rId271"/>
    <p:sldId id="542" r:id="rId272"/>
    <p:sldId id="543" r:id="rId273"/>
    <p:sldId id="544" r:id="rId274"/>
    <p:sldId id="545" r:id="rId275"/>
    <p:sldId id="546" r:id="rId276"/>
    <p:sldId id="547" r:id="rId27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124B"/>
    <a:srgbClr val="008000"/>
    <a:srgbClr val="C43DCE"/>
    <a:srgbClr val="D01A05"/>
    <a:srgbClr val="00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howGuides="1">
      <p:cViewPr varScale="1">
        <p:scale>
          <a:sx n="109" d="100"/>
          <a:sy n="109" d="100"/>
        </p:scale>
        <p:origin x="-1596" y="-9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viewProps" Target="viewProps.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281"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slide" Target="slides/slide270.xml"/><Relationship Id="rId276" Type="http://schemas.openxmlformats.org/officeDocument/2006/relationships/slide" Target="slides/slide275.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D8D998-A7EF-498F-9538-210149D2055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US"/>
        </a:p>
      </dgm:t>
    </dgm:pt>
    <dgm:pt modelId="{EE1C8F34-DD8B-41E9-9E1F-C56CDCA8A6C6}">
      <dgm:prSet phldrT="[Text]"/>
      <dgm:spPr>
        <a:solidFill>
          <a:srgbClr val="002060"/>
        </a:solidFill>
      </dgm:spPr>
      <dgm:t>
        <a:bodyPr/>
        <a:lstStyle/>
        <a:p>
          <a:r>
            <a:rPr lang="en-US" dirty="0" smtClean="0"/>
            <a:t>U.S. Presidents</a:t>
          </a:r>
          <a:endParaRPr lang="en-US" dirty="0"/>
        </a:p>
      </dgm:t>
    </dgm:pt>
    <dgm:pt modelId="{9F4AEBE5-0F6A-4B48-B0B9-C86745103D9A}" type="parTrans" cxnId="{983940AE-B409-4760-AB7E-D047590E966C}">
      <dgm:prSet/>
      <dgm:spPr/>
      <dgm:t>
        <a:bodyPr/>
        <a:lstStyle/>
        <a:p>
          <a:endParaRPr lang="en-US"/>
        </a:p>
      </dgm:t>
    </dgm:pt>
    <dgm:pt modelId="{18665E8A-FBE6-4059-B7E1-2A157E33238E}" type="sibTrans" cxnId="{983940AE-B409-4760-AB7E-D047590E966C}">
      <dgm:prSet/>
      <dgm:spPr/>
      <dgm:t>
        <a:bodyPr/>
        <a:lstStyle/>
        <a:p>
          <a:endParaRPr lang="en-US"/>
        </a:p>
      </dgm:t>
    </dgm:pt>
    <dgm:pt modelId="{50675A14-E3CE-4D78-9CD6-CC36CA88DE6D}">
      <dgm:prSet phldrT="[Text]" custT="1"/>
      <dgm:spPr>
        <a:solidFill>
          <a:srgbClr val="002060"/>
        </a:solidFill>
      </dgm:spPr>
      <dgm:t>
        <a:bodyPr/>
        <a:lstStyle/>
        <a:p>
          <a:r>
            <a:rPr lang="en-US" sz="2000" dirty="0" smtClean="0"/>
            <a:t>George Washington</a:t>
          </a:r>
        </a:p>
        <a:p>
          <a:r>
            <a:rPr lang="en-US" sz="1600" dirty="0" smtClean="0"/>
            <a:t>1</a:t>
          </a:r>
          <a:r>
            <a:rPr lang="en-US" sz="1600" baseline="30000" dirty="0" smtClean="0"/>
            <a:t>st</a:t>
          </a:r>
          <a:r>
            <a:rPr lang="en-US" sz="1600" dirty="0" smtClean="0"/>
            <a:t> President</a:t>
          </a:r>
          <a:endParaRPr lang="en-US" sz="2000" dirty="0"/>
        </a:p>
      </dgm:t>
    </dgm:pt>
    <dgm:pt modelId="{9AFF122E-93D8-4191-9095-A5C2966A2B7B}" type="parTrans" cxnId="{3A64916D-D159-48C9-A866-A8278A69A289}">
      <dgm:prSet/>
      <dgm:spPr/>
      <dgm:t>
        <a:bodyPr/>
        <a:lstStyle/>
        <a:p>
          <a:endParaRPr lang="en-US"/>
        </a:p>
      </dgm:t>
    </dgm:pt>
    <dgm:pt modelId="{F1F7518D-591A-4985-A5CC-2C81A5584589}" type="sibTrans" cxnId="{3A64916D-D159-48C9-A866-A8278A69A289}">
      <dgm:prSet/>
      <dgm:spPr/>
      <dgm:t>
        <a:bodyPr/>
        <a:lstStyle/>
        <a:p>
          <a:endParaRPr lang="en-US"/>
        </a:p>
      </dgm:t>
    </dgm:pt>
    <dgm:pt modelId="{BA1A8F2F-4403-4694-8D89-DD9D32AEA386}">
      <dgm:prSet phldrT="[Text]" custT="1"/>
      <dgm:spPr>
        <a:solidFill>
          <a:srgbClr val="002060"/>
        </a:solidFill>
      </dgm:spPr>
      <dgm:t>
        <a:bodyPr/>
        <a:lstStyle/>
        <a:p>
          <a:r>
            <a:rPr lang="en-US" sz="2000" dirty="0" smtClean="0"/>
            <a:t>Grover Cleveland</a:t>
          </a:r>
        </a:p>
        <a:p>
          <a:r>
            <a:rPr lang="en-US" sz="1600" dirty="0" smtClean="0"/>
            <a:t>22</a:t>
          </a:r>
          <a:r>
            <a:rPr lang="en-US" sz="1600" baseline="30000" dirty="0" smtClean="0"/>
            <a:t>nd</a:t>
          </a:r>
          <a:r>
            <a:rPr lang="en-US" sz="1600" dirty="0" smtClean="0"/>
            <a:t> President</a:t>
          </a:r>
          <a:endParaRPr lang="en-US" sz="1600" dirty="0"/>
        </a:p>
      </dgm:t>
    </dgm:pt>
    <dgm:pt modelId="{E0A82385-2E33-4302-9869-B9D962EBE4E2}" type="parTrans" cxnId="{79BBB1D0-F137-459B-A39A-D4D96E523174}">
      <dgm:prSet/>
      <dgm:spPr/>
      <dgm:t>
        <a:bodyPr/>
        <a:lstStyle/>
        <a:p>
          <a:endParaRPr lang="en-US"/>
        </a:p>
      </dgm:t>
    </dgm:pt>
    <dgm:pt modelId="{3F6F9670-9BE5-4EF2-AAFE-7299DBEFD9DB}" type="sibTrans" cxnId="{79BBB1D0-F137-459B-A39A-D4D96E523174}">
      <dgm:prSet/>
      <dgm:spPr/>
      <dgm:t>
        <a:bodyPr/>
        <a:lstStyle/>
        <a:p>
          <a:endParaRPr lang="en-US"/>
        </a:p>
      </dgm:t>
    </dgm:pt>
    <dgm:pt modelId="{E050D682-2F1E-4977-A843-ADE7F200CD5E}">
      <dgm:prSet phldrT="[Text]" custT="1"/>
      <dgm:spPr>
        <a:solidFill>
          <a:srgbClr val="002060"/>
        </a:solidFill>
      </dgm:spPr>
      <dgm:t>
        <a:bodyPr/>
        <a:lstStyle/>
        <a:p>
          <a:r>
            <a:rPr lang="en-US" sz="2000" dirty="0" smtClean="0"/>
            <a:t>Barack Obama</a:t>
          </a:r>
        </a:p>
        <a:p>
          <a:r>
            <a:rPr lang="en-US" sz="1600" dirty="0" smtClean="0"/>
            <a:t>44</a:t>
          </a:r>
          <a:r>
            <a:rPr lang="en-US" sz="1600" baseline="30000" dirty="0" smtClean="0"/>
            <a:t>th</a:t>
          </a:r>
          <a:r>
            <a:rPr lang="en-US" sz="1600" dirty="0" smtClean="0"/>
            <a:t> President</a:t>
          </a:r>
          <a:endParaRPr lang="en-US" sz="1800" dirty="0" smtClean="0"/>
        </a:p>
      </dgm:t>
    </dgm:pt>
    <dgm:pt modelId="{E4FE3ACE-FD53-4633-BA91-6D6D9777DACB}" type="parTrans" cxnId="{D9FB2770-CB31-40D5-B2A1-E1E370299F54}">
      <dgm:prSet/>
      <dgm:spPr/>
      <dgm:t>
        <a:bodyPr/>
        <a:lstStyle/>
        <a:p>
          <a:endParaRPr lang="en-US"/>
        </a:p>
      </dgm:t>
    </dgm:pt>
    <dgm:pt modelId="{30824F04-EB3D-42C7-B787-90AA793A63B7}" type="sibTrans" cxnId="{D9FB2770-CB31-40D5-B2A1-E1E370299F54}">
      <dgm:prSet/>
      <dgm:spPr/>
      <dgm:t>
        <a:bodyPr/>
        <a:lstStyle/>
        <a:p>
          <a:endParaRPr lang="en-US"/>
        </a:p>
      </dgm:t>
    </dgm:pt>
    <dgm:pt modelId="{23186B3A-FE9B-4191-A977-EA3E3CBD2B15}" type="pres">
      <dgm:prSet presAssocID="{84D8D998-A7EF-498F-9538-210149D2055F}" presName="cycle" presStyleCnt="0">
        <dgm:presLayoutVars>
          <dgm:chMax val="1"/>
          <dgm:dir/>
          <dgm:animLvl val="ctr"/>
          <dgm:resizeHandles val="exact"/>
        </dgm:presLayoutVars>
      </dgm:prSet>
      <dgm:spPr/>
      <dgm:t>
        <a:bodyPr/>
        <a:lstStyle/>
        <a:p>
          <a:endParaRPr lang="en-US"/>
        </a:p>
      </dgm:t>
    </dgm:pt>
    <dgm:pt modelId="{EAEEF8C3-6634-4F1D-B24E-2AB49364DA24}" type="pres">
      <dgm:prSet presAssocID="{EE1C8F34-DD8B-41E9-9E1F-C56CDCA8A6C6}" presName="centerShape" presStyleLbl="node0" presStyleIdx="0" presStyleCnt="1"/>
      <dgm:spPr/>
      <dgm:t>
        <a:bodyPr/>
        <a:lstStyle/>
        <a:p>
          <a:endParaRPr lang="en-US"/>
        </a:p>
      </dgm:t>
    </dgm:pt>
    <dgm:pt modelId="{62201C3F-6E26-4490-B257-6588C8191DA7}" type="pres">
      <dgm:prSet presAssocID="{9AFF122E-93D8-4191-9095-A5C2966A2B7B}" presName="parTrans" presStyleLbl="bgSibTrans2D1" presStyleIdx="0" presStyleCnt="3"/>
      <dgm:spPr/>
      <dgm:t>
        <a:bodyPr/>
        <a:lstStyle/>
        <a:p>
          <a:endParaRPr lang="en-US"/>
        </a:p>
      </dgm:t>
    </dgm:pt>
    <dgm:pt modelId="{B141BF65-BD2E-4579-8CD1-8C34402D3153}" type="pres">
      <dgm:prSet presAssocID="{50675A14-E3CE-4D78-9CD6-CC36CA88DE6D}" presName="node" presStyleLbl="node1" presStyleIdx="0" presStyleCnt="3">
        <dgm:presLayoutVars>
          <dgm:bulletEnabled val="1"/>
        </dgm:presLayoutVars>
      </dgm:prSet>
      <dgm:spPr/>
      <dgm:t>
        <a:bodyPr/>
        <a:lstStyle/>
        <a:p>
          <a:endParaRPr lang="en-US"/>
        </a:p>
      </dgm:t>
    </dgm:pt>
    <dgm:pt modelId="{FB1B4A01-0C66-4A80-B61B-B8B760E45D4B}" type="pres">
      <dgm:prSet presAssocID="{E0A82385-2E33-4302-9869-B9D962EBE4E2}" presName="parTrans" presStyleLbl="bgSibTrans2D1" presStyleIdx="1" presStyleCnt="3"/>
      <dgm:spPr/>
      <dgm:t>
        <a:bodyPr/>
        <a:lstStyle/>
        <a:p>
          <a:endParaRPr lang="en-US"/>
        </a:p>
      </dgm:t>
    </dgm:pt>
    <dgm:pt modelId="{F4168ECE-883C-4D59-900E-BA0151F34B9E}" type="pres">
      <dgm:prSet presAssocID="{BA1A8F2F-4403-4694-8D89-DD9D32AEA386}" presName="node" presStyleLbl="node1" presStyleIdx="1" presStyleCnt="3">
        <dgm:presLayoutVars>
          <dgm:bulletEnabled val="1"/>
        </dgm:presLayoutVars>
      </dgm:prSet>
      <dgm:spPr/>
      <dgm:t>
        <a:bodyPr/>
        <a:lstStyle/>
        <a:p>
          <a:endParaRPr lang="en-US"/>
        </a:p>
      </dgm:t>
    </dgm:pt>
    <dgm:pt modelId="{A9E38611-8C2A-4800-A993-167D96346469}" type="pres">
      <dgm:prSet presAssocID="{E4FE3ACE-FD53-4633-BA91-6D6D9777DACB}" presName="parTrans" presStyleLbl="bgSibTrans2D1" presStyleIdx="2" presStyleCnt="3"/>
      <dgm:spPr/>
      <dgm:t>
        <a:bodyPr/>
        <a:lstStyle/>
        <a:p>
          <a:endParaRPr lang="en-US"/>
        </a:p>
      </dgm:t>
    </dgm:pt>
    <dgm:pt modelId="{D6CC238F-3D00-4B96-B4A6-A708316258A7}" type="pres">
      <dgm:prSet presAssocID="{E050D682-2F1E-4977-A843-ADE7F200CD5E}" presName="node" presStyleLbl="node1" presStyleIdx="2" presStyleCnt="3">
        <dgm:presLayoutVars>
          <dgm:bulletEnabled val="1"/>
        </dgm:presLayoutVars>
      </dgm:prSet>
      <dgm:spPr/>
      <dgm:t>
        <a:bodyPr/>
        <a:lstStyle/>
        <a:p>
          <a:endParaRPr lang="en-US"/>
        </a:p>
      </dgm:t>
    </dgm:pt>
  </dgm:ptLst>
  <dgm:cxnLst>
    <dgm:cxn modelId="{F8870A3F-FC87-44D0-9D9B-ED3DB4F91122}" type="presOf" srcId="{E4FE3ACE-FD53-4633-BA91-6D6D9777DACB}" destId="{A9E38611-8C2A-4800-A993-167D96346469}" srcOrd="0" destOrd="0" presId="urn:microsoft.com/office/officeart/2005/8/layout/radial4"/>
    <dgm:cxn modelId="{4CCA0DA4-4E68-44D0-AC77-363B8BC9C3BB}" type="presOf" srcId="{84D8D998-A7EF-498F-9538-210149D2055F}" destId="{23186B3A-FE9B-4191-A977-EA3E3CBD2B15}" srcOrd="0" destOrd="0" presId="urn:microsoft.com/office/officeart/2005/8/layout/radial4"/>
    <dgm:cxn modelId="{AC1E713E-1FF8-45D5-B98C-3205BD637F5E}" type="presOf" srcId="{BA1A8F2F-4403-4694-8D89-DD9D32AEA386}" destId="{F4168ECE-883C-4D59-900E-BA0151F34B9E}" srcOrd="0" destOrd="0" presId="urn:microsoft.com/office/officeart/2005/8/layout/radial4"/>
    <dgm:cxn modelId="{F970AED6-F58D-4C18-B291-078EAF05946A}" type="presOf" srcId="{E0A82385-2E33-4302-9869-B9D962EBE4E2}" destId="{FB1B4A01-0C66-4A80-B61B-B8B760E45D4B}" srcOrd="0" destOrd="0" presId="urn:microsoft.com/office/officeart/2005/8/layout/radial4"/>
    <dgm:cxn modelId="{79BBB1D0-F137-459B-A39A-D4D96E523174}" srcId="{EE1C8F34-DD8B-41E9-9E1F-C56CDCA8A6C6}" destId="{BA1A8F2F-4403-4694-8D89-DD9D32AEA386}" srcOrd="1" destOrd="0" parTransId="{E0A82385-2E33-4302-9869-B9D962EBE4E2}" sibTransId="{3F6F9670-9BE5-4EF2-AAFE-7299DBEFD9DB}"/>
    <dgm:cxn modelId="{D04CAAF0-4C80-4399-ACBA-242D1FE73681}" type="presOf" srcId="{9AFF122E-93D8-4191-9095-A5C2966A2B7B}" destId="{62201C3F-6E26-4490-B257-6588C8191DA7}" srcOrd="0" destOrd="0" presId="urn:microsoft.com/office/officeart/2005/8/layout/radial4"/>
    <dgm:cxn modelId="{65344035-AC2F-4B2F-A0EC-DF5B26935E89}" type="presOf" srcId="{50675A14-E3CE-4D78-9CD6-CC36CA88DE6D}" destId="{B141BF65-BD2E-4579-8CD1-8C34402D3153}" srcOrd="0" destOrd="0" presId="urn:microsoft.com/office/officeart/2005/8/layout/radial4"/>
    <dgm:cxn modelId="{4AC9EB21-235E-4071-A25D-82EEC734D343}" type="presOf" srcId="{EE1C8F34-DD8B-41E9-9E1F-C56CDCA8A6C6}" destId="{EAEEF8C3-6634-4F1D-B24E-2AB49364DA24}" srcOrd="0" destOrd="0" presId="urn:microsoft.com/office/officeart/2005/8/layout/radial4"/>
    <dgm:cxn modelId="{983940AE-B409-4760-AB7E-D047590E966C}" srcId="{84D8D998-A7EF-498F-9538-210149D2055F}" destId="{EE1C8F34-DD8B-41E9-9E1F-C56CDCA8A6C6}" srcOrd="0" destOrd="0" parTransId="{9F4AEBE5-0F6A-4B48-B0B9-C86745103D9A}" sibTransId="{18665E8A-FBE6-4059-B7E1-2A157E33238E}"/>
    <dgm:cxn modelId="{10A37CCF-C672-459E-97FE-DEBC648A83FB}" type="presOf" srcId="{E050D682-2F1E-4977-A843-ADE7F200CD5E}" destId="{D6CC238F-3D00-4B96-B4A6-A708316258A7}" srcOrd="0" destOrd="0" presId="urn:microsoft.com/office/officeart/2005/8/layout/radial4"/>
    <dgm:cxn modelId="{3A64916D-D159-48C9-A866-A8278A69A289}" srcId="{EE1C8F34-DD8B-41E9-9E1F-C56CDCA8A6C6}" destId="{50675A14-E3CE-4D78-9CD6-CC36CA88DE6D}" srcOrd="0" destOrd="0" parTransId="{9AFF122E-93D8-4191-9095-A5C2966A2B7B}" sibTransId="{F1F7518D-591A-4985-A5CC-2C81A5584589}"/>
    <dgm:cxn modelId="{D9FB2770-CB31-40D5-B2A1-E1E370299F54}" srcId="{EE1C8F34-DD8B-41E9-9E1F-C56CDCA8A6C6}" destId="{E050D682-2F1E-4977-A843-ADE7F200CD5E}" srcOrd="2" destOrd="0" parTransId="{E4FE3ACE-FD53-4633-BA91-6D6D9777DACB}" sibTransId="{30824F04-EB3D-42C7-B787-90AA793A63B7}"/>
    <dgm:cxn modelId="{B8098781-D064-400C-88FD-9019E9C83A60}" type="presParOf" srcId="{23186B3A-FE9B-4191-A977-EA3E3CBD2B15}" destId="{EAEEF8C3-6634-4F1D-B24E-2AB49364DA24}" srcOrd="0" destOrd="0" presId="urn:microsoft.com/office/officeart/2005/8/layout/radial4"/>
    <dgm:cxn modelId="{6E490E74-991B-4B63-A99A-6345C5527A50}" type="presParOf" srcId="{23186B3A-FE9B-4191-A977-EA3E3CBD2B15}" destId="{62201C3F-6E26-4490-B257-6588C8191DA7}" srcOrd="1" destOrd="0" presId="urn:microsoft.com/office/officeart/2005/8/layout/radial4"/>
    <dgm:cxn modelId="{01396F7F-1701-430F-B2F0-EF9DC9F8AB95}" type="presParOf" srcId="{23186B3A-FE9B-4191-A977-EA3E3CBD2B15}" destId="{B141BF65-BD2E-4579-8CD1-8C34402D3153}" srcOrd="2" destOrd="0" presId="urn:microsoft.com/office/officeart/2005/8/layout/radial4"/>
    <dgm:cxn modelId="{2740EAE5-AAAD-4DE1-A7F1-87E4BDD91656}" type="presParOf" srcId="{23186B3A-FE9B-4191-A977-EA3E3CBD2B15}" destId="{FB1B4A01-0C66-4A80-B61B-B8B760E45D4B}" srcOrd="3" destOrd="0" presId="urn:microsoft.com/office/officeart/2005/8/layout/radial4"/>
    <dgm:cxn modelId="{6C230462-BEA0-494B-89C2-EFEB920BBECA}" type="presParOf" srcId="{23186B3A-FE9B-4191-A977-EA3E3CBD2B15}" destId="{F4168ECE-883C-4D59-900E-BA0151F34B9E}" srcOrd="4" destOrd="0" presId="urn:microsoft.com/office/officeart/2005/8/layout/radial4"/>
    <dgm:cxn modelId="{6B186C12-1D25-45D7-85EF-354F3EBCFABB}" type="presParOf" srcId="{23186B3A-FE9B-4191-A977-EA3E3CBD2B15}" destId="{A9E38611-8C2A-4800-A993-167D96346469}" srcOrd="5" destOrd="0" presId="urn:microsoft.com/office/officeart/2005/8/layout/radial4"/>
    <dgm:cxn modelId="{485A7BD1-1A4C-4AFB-B19B-E7454D6386B1}" type="presParOf" srcId="{23186B3A-FE9B-4191-A977-EA3E3CBD2B15}" destId="{D6CC238F-3D00-4B96-B4A6-A708316258A7}" srcOrd="6" destOrd="0" presId="urn:microsoft.com/office/officeart/2005/8/layout/radial4"/>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A31F5A-D77B-44E1-9B5C-2AF177C4868C}" type="datetimeFigureOut">
              <a:rPr lang="en-US" smtClean="0"/>
              <a:pPr/>
              <a:t>5/3/2013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8F49AC-E4A1-4701-849C-1A99A2451209}" type="slidenum">
              <a:rPr lang="en-US" smtClean="0"/>
              <a:pPr/>
              <a:t>‹#›</a:t>
            </a:fld>
            <a:endParaRPr lang="en-US"/>
          </a:p>
        </p:txBody>
      </p:sp>
    </p:spTree>
    <p:extLst>
      <p:ext uri="{BB962C8B-B14F-4D97-AF65-F5344CB8AC3E}">
        <p14:creationId xmlns:p14="http://schemas.microsoft.com/office/powerpoint/2010/main" xmlns="" val="2065945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hasCustomPrompt="1"/>
          </p:nvPr>
        </p:nvSpPr>
        <p:spPr>
          <a:xfrm>
            <a:off x="457200" y="274638"/>
            <a:ext cx="8229600" cy="487362"/>
          </a:xfrm>
          <a:prstGeom prst="rect">
            <a:avLst/>
          </a:prstGeom>
        </p:spPr>
        <p:txBody>
          <a:bodyPr anchor="ctr"/>
          <a:lstStyle>
            <a:lvl1pPr>
              <a:defRPr baseline="0"/>
            </a:lvl1pPr>
          </a:lstStyle>
          <a:p>
            <a:r>
              <a:rPr lang="en-US" dirty="0" smtClean="0"/>
              <a:t>Reading/Language Arts Vocabulary – Grade 7</a:t>
            </a:r>
            <a:endParaRPr lang="en-US" dirty="0"/>
          </a:p>
        </p:txBody>
      </p:sp>
      <p:sp>
        <p:nvSpPr>
          <p:cNvPr id="9" name="Text Placeholder 8"/>
          <p:cNvSpPr>
            <a:spLocks noGrp="1"/>
          </p:cNvSpPr>
          <p:nvPr>
            <p:ph type="body" sz="quarter" idx="12"/>
          </p:nvPr>
        </p:nvSpPr>
        <p:spPr>
          <a:xfrm>
            <a:off x="457200" y="762000"/>
            <a:ext cx="8229600" cy="914400"/>
          </a:xfrm>
          <a:prstGeom prst="rect">
            <a:avLst/>
          </a:prstGeom>
        </p:spPr>
        <p:txBody>
          <a:bodyPr anchor="ctr"/>
          <a:lstStyle>
            <a:lvl1pPr>
              <a:defRPr sz="2800" b="1">
                <a:solidFill>
                  <a:schemeClr val="tx1"/>
                </a:solidFill>
              </a:defRPr>
            </a:lvl1pPr>
          </a:lstStyle>
          <a:p>
            <a:pPr lvl="0"/>
            <a:endParaRPr lang="en-US" dirty="0"/>
          </a:p>
        </p:txBody>
      </p:sp>
      <p:sp>
        <p:nvSpPr>
          <p:cNvPr id="11" name="Text Placeholder 10"/>
          <p:cNvSpPr>
            <a:spLocks noGrp="1"/>
          </p:cNvSpPr>
          <p:nvPr>
            <p:ph type="body" sz="quarter" idx="13"/>
          </p:nvPr>
        </p:nvSpPr>
        <p:spPr>
          <a:xfrm>
            <a:off x="457200" y="5410200"/>
            <a:ext cx="8229600" cy="838200"/>
          </a:xfrm>
          <a:prstGeom prst="rect">
            <a:avLst/>
          </a:prstGeom>
        </p:spPr>
        <p:txBody>
          <a:bodyPr anchor="ctr"/>
          <a:lstStyle>
            <a:lvl1pPr algn="l">
              <a:defRPr sz="1800"/>
            </a:lvl1pPr>
          </a:lstStyle>
          <a:p>
            <a:pPr lvl="0"/>
            <a:endParaRPr lang="en-US" dirty="0"/>
          </a:p>
        </p:txBody>
      </p:sp>
    </p:spTree>
    <p:extLst>
      <p:ext uri="{BB962C8B-B14F-4D97-AF65-F5344CB8AC3E}">
        <p14:creationId xmlns:p14="http://schemas.microsoft.com/office/powerpoint/2010/main" xmlns="" val="1921535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Text Placeholder 14"/>
          <p:cNvSpPr>
            <a:spLocks noGrp="1"/>
          </p:cNvSpPr>
          <p:nvPr>
            <p:ph type="body" sz="quarter" idx="12"/>
          </p:nvPr>
        </p:nvSpPr>
        <p:spPr>
          <a:xfrm>
            <a:off x="457200" y="838200"/>
            <a:ext cx="8229600" cy="838200"/>
          </a:xfrm>
          <a:prstGeom prst="rect">
            <a:avLst/>
          </a:prstGeom>
        </p:spPr>
        <p:txBody>
          <a:bodyPr anchor="ctr"/>
          <a:lstStyle>
            <a:lvl1pPr marL="0" indent="0" algn="ctr">
              <a:buNone/>
              <a:defRPr sz="2800" b="1"/>
            </a:lvl1pPr>
          </a:lstStyle>
          <a:p>
            <a:pPr lvl="0"/>
            <a:endParaRPr lang="en-US" dirty="0"/>
          </a:p>
        </p:txBody>
      </p:sp>
      <p:sp>
        <p:nvSpPr>
          <p:cNvPr id="17" name="Text Placeholder 16"/>
          <p:cNvSpPr>
            <a:spLocks noGrp="1"/>
          </p:cNvSpPr>
          <p:nvPr>
            <p:ph type="body" sz="quarter" idx="13"/>
          </p:nvPr>
        </p:nvSpPr>
        <p:spPr>
          <a:xfrm>
            <a:off x="457200" y="5486400"/>
            <a:ext cx="8229600" cy="762000"/>
          </a:xfrm>
          <a:prstGeom prst="rect">
            <a:avLst/>
          </a:prstGeom>
        </p:spPr>
        <p:txBody>
          <a:bodyPr anchor="ctr"/>
          <a:lstStyle>
            <a:lvl1pPr marL="0" indent="0">
              <a:buNone/>
              <a:defRPr sz="1800"/>
            </a:lvl1pPr>
          </a:lstStyle>
          <a:p>
            <a:pPr lvl="0"/>
            <a:endParaRPr lang="en-US" dirty="0"/>
          </a:p>
        </p:txBody>
      </p:sp>
      <p:sp>
        <p:nvSpPr>
          <p:cNvPr id="6" name="Title 3"/>
          <p:cNvSpPr txBox="1">
            <a:spLocks/>
          </p:cNvSpPr>
          <p:nvPr userDrawn="1"/>
        </p:nvSpPr>
        <p:spPr>
          <a:xfrm>
            <a:off x="457200" y="838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7" name="Title 3"/>
          <p:cNvSpPr txBox="1">
            <a:spLocks/>
          </p:cNvSpPr>
          <p:nvPr userDrawn="1"/>
        </p:nvSpPr>
        <p:spPr>
          <a:xfrm>
            <a:off x="457200" y="1689553"/>
            <a:ext cx="8229600" cy="38100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userDrawn="1"/>
        </p:nvSpPr>
        <p:spPr>
          <a:xfrm>
            <a:off x="457200" y="5505449"/>
            <a:ext cx="8229600" cy="7620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2" name="Footer Placeholder 1"/>
          <p:cNvSpPr>
            <a:spLocks noGrp="1"/>
          </p:cNvSpPr>
          <p:nvPr>
            <p:ph type="ftr" sz="quarter" idx="14"/>
          </p:nvPr>
        </p:nvSpPr>
        <p:spPr/>
        <p:txBody>
          <a:bodyPr/>
          <a:lstStyle/>
          <a:p>
            <a:r>
              <a:rPr lang="en-US" smtClean="0"/>
              <a:t>©Partners for Learning, Inc.</a:t>
            </a:r>
            <a:endParaRPr lang="en-US" dirty="0"/>
          </a:p>
        </p:txBody>
      </p:sp>
    </p:spTree>
    <p:extLst>
      <p:ext uri="{BB962C8B-B14F-4D97-AF65-F5344CB8AC3E}">
        <p14:creationId xmlns:p14="http://schemas.microsoft.com/office/powerpoint/2010/main" xmlns="" val="714121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©Partners for Learning, Inc.</a:t>
            </a:r>
            <a:endParaRPr lang="en-US" dirty="0"/>
          </a:p>
        </p:txBody>
      </p:sp>
      <p:sp>
        <p:nvSpPr>
          <p:cNvPr id="7" name="Title 3"/>
          <p:cNvSpPr txBox="1">
            <a:spLocks/>
          </p:cNvSpPr>
          <p:nvPr/>
        </p:nvSpPr>
        <p:spPr>
          <a:xfrm>
            <a:off x="457200" y="769776"/>
            <a:ext cx="8229600" cy="906624"/>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8" name="Title 3"/>
          <p:cNvSpPr txBox="1">
            <a:spLocks/>
          </p:cNvSpPr>
          <p:nvPr/>
        </p:nvSpPr>
        <p:spPr>
          <a:xfrm>
            <a:off x="457200" y="1676400"/>
            <a:ext cx="8229600" cy="37338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10" name="Title 3"/>
          <p:cNvSpPr txBox="1">
            <a:spLocks/>
          </p:cNvSpPr>
          <p:nvPr/>
        </p:nvSpPr>
        <p:spPr>
          <a:xfrm>
            <a:off x="457200" y="5410200"/>
            <a:ext cx="8229600" cy="838200"/>
          </a:xfrm>
          <a:prstGeom prst="rect">
            <a:avLst/>
          </a:prstGeom>
          <a:ln w="28575">
            <a:solidFill>
              <a:schemeClr val="tx1"/>
            </a:solidFill>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4228850286"/>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dt="0"/>
  <p:txStyles>
    <p:titleStyle>
      <a:lvl1pPr algn="ctr" defTabSz="914400" rtl="0" eaLnBrk="1" latinLnBrk="0" hangingPunct="1">
        <a:spcBef>
          <a:spcPct val="0"/>
        </a:spcBef>
        <a:buNone/>
        <a:defRPr sz="2000" kern="1200" baseline="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20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1.xml"/><Relationship Id="rId6" Type="http://schemas.openxmlformats.org/officeDocument/2006/relationships/image" Target="../media/image97.gif"/><Relationship Id="rId5" Type="http://schemas.openxmlformats.org/officeDocument/2006/relationships/image" Target="../media/image96.gif"/><Relationship Id="rId4" Type="http://schemas.openxmlformats.org/officeDocument/2006/relationships/image" Target="../media/image95.gif"/></Relationships>
</file>

<file path=ppt/slides/_rels/slide101.x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slideLayout" Target="../slideLayouts/slideLayout1.xml"/><Relationship Id="rId4" Type="http://schemas.openxmlformats.org/officeDocument/2006/relationships/image" Target="../media/image106.wmf"/></Relationships>
</file>

<file path=ppt/slides/_rels/slide11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jpeg"/><Relationship Id="rId1" Type="http://schemas.openxmlformats.org/officeDocument/2006/relationships/slideLayout" Target="../slideLayouts/slideLayout1.xml"/><Relationship Id="rId4" Type="http://schemas.openxmlformats.org/officeDocument/2006/relationships/image" Target="../media/image110.wmf"/></Relationships>
</file>

<file path=ppt/slides/_rels/slide11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14.wmf"/><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wmf"/><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17.w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18.wmf"/><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19.wmf"/><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21.wmf"/><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3.wmf"/><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7.wmf"/><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29.gif"/><Relationship Id="rId1" Type="http://schemas.openxmlformats.org/officeDocument/2006/relationships/slideLayout" Target="../slideLayouts/slideLayout1.xml"/><Relationship Id="rId4" Type="http://schemas.openxmlformats.org/officeDocument/2006/relationships/image" Target="../media/image131.wmf"/></Relationships>
</file>

<file path=ppt/slides/_rels/slide137.xml.rels><?xml version="1.0" encoding="UTF-8" standalone="yes"?>
<Relationships xmlns="http://schemas.openxmlformats.org/package/2006/relationships"><Relationship Id="rId2" Type="http://schemas.openxmlformats.org/officeDocument/2006/relationships/image" Target="../media/image132.wmf"/><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133.w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135.wmf"/><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wmf"/><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slideLayout" Target="../slideLayouts/slideLayout1.xml"/><Relationship Id="rId4" Type="http://schemas.openxmlformats.org/officeDocument/2006/relationships/image" Target="../media/image146.wmf"/></Relationships>
</file>

<file path=ppt/slides/_rels/slide15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xml"/><Relationship Id="rId4" Type="http://schemas.openxmlformats.org/officeDocument/2006/relationships/image" Target="../media/image149.wmf"/></Relationships>
</file>

<file path=ppt/slides/_rels/slide1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152.wmf"/><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55.wmf"/><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60.wmf"/><Relationship Id="rId2" Type="http://schemas.openxmlformats.org/officeDocument/2006/relationships/image" Target="../media/image159.wmf"/><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61.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62.wmf"/><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66.wmf"/><Relationship Id="rId2" Type="http://schemas.openxmlformats.org/officeDocument/2006/relationships/image" Target="../media/image165.wmf"/><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69.wmf"/><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71.wmf"/><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73.wmf"/><Relationship Id="rId2" Type="http://schemas.openxmlformats.org/officeDocument/2006/relationships/image" Target="../media/image172.wmf"/><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2" Type="http://schemas.openxmlformats.org/officeDocument/2006/relationships/image" Target="../media/image174.wmf"/><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75.jpe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image" Target="../media/image178.wmf"/><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2" Type="http://schemas.openxmlformats.org/officeDocument/2006/relationships/image" Target="../media/image180.wmf"/><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2" Type="http://schemas.openxmlformats.org/officeDocument/2006/relationships/image" Target="../media/image181.wmf"/><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83.wmf"/><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84.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86.wmf"/><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2" Type="http://schemas.openxmlformats.org/officeDocument/2006/relationships/image" Target="../media/image187.wmf"/><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88.wmf"/><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92.wmf"/><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93.wmf"/><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2" Type="http://schemas.openxmlformats.org/officeDocument/2006/relationships/image" Target="../media/image194.w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213.xml.rels><?xml version="1.0" encoding="UTF-8" standalone="yes"?>
<Relationships xmlns="http://schemas.openxmlformats.org/package/2006/relationships"><Relationship Id="rId2" Type="http://schemas.openxmlformats.org/officeDocument/2006/relationships/image" Target="../media/image196.wmf"/><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image" Target="../media/image197.wmf"/><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8.wmf"/><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6.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5.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2" Type="http://schemas.openxmlformats.org/officeDocument/2006/relationships/image" Target="../media/image204.wmf"/><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3" Type="http://schemas.openxmlformats.org/officeDocument/2006/relationships/image" Target="../media/image207.wmf"/><Relationship Id="rId2" Type="http://schemas.openxmlformats.org/officeDocument/2006/relationships/image" Target="../media/image206.jpeg"/><Relationship Id="rId1" Type="http://schemas.openxmlformats.org/officeDocument/2006/relationships/slideLayout" Target="../slideLayouts/slideLayout1.xml"/><Relationship Id="rId5" Type="http://schemas.openxmlformats.org/officeDocument/2006/relationships/image" Target="../media/image209.wmf"/><Relationship Id="rId4" Type="http://schemas.openxmlformats.org/officeDocument/2006/relationships/image" Target="../media/image208.wmf"/></Relationships>
</file>

<file path=ppt/slides/_rels/slide23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2" Type="http://schemas.openxmlformats.org/officeDocument/2006/relationships/image" Target="../media/image211.wmf"/><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image" Target="../media/image212.wmf"/><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2" Type="http://schemas.openxmlformats.org/officeDocument/2006/relationships/image" Target="../media/image215.wmf"/><Relationship Id="rId1" Type="http://schemas.openxmlformats.org/officeDocument/2006/relationships/slideLayout" Target="../slideLayouts/slideLayout1.xml"/></Relationships>
</file>

<file path=ppt/slides/_rels/slide24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wmf"/><Relationship Id="rId1" Type="http://schemas.openxmlformats.org/officeDocument/2006/relationships/slideLayout" Target="../slideLayouts/slideLayout1.xml"/><Relationship Id="rId4" Type="http://schemas.openxmlformats.org/officeDocument/2006/relationships/image" Target="../media/image218.wmf"/></Relationships>
</file>

<file path=ppt/slides/_rels/slide243.xml.rels><?xml version="1.0" encoding="UTF-8" standalone="yes"?>
<Relationships xmlns="http://schemas.openxmlformats.org/package/2006/relationships"><Relationship Id="rId2" Type="http://schemas.openxmlformats.org/officeDocument/2006/relationships/image" Target="../media/image219.wmf"/><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2" Type="http://schemas.openxmlformats.org/officeDocument/2006/relationships/image" Target="../media/image220.wmf"/><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2" Type="http://schemas.openxmlformats.org/officeDocument/2006/relationships/image" Target="../media/image221.wmf"/><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22.wmf"/><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2" Type="http://schemas.openxmlformats.org/officeDocument/2006/relationships/image" Target="../media/image225.wmf"/><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2" Type="http://schemas.openxmlformats.org/officeDocument/2006/relationships/image" Target="../media/image226.wmf"/><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227.wmf"/><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2" Type="http://schemas.openxmlformats.org/officeDocument/2006/relationships/image" Target="../media/image229.wmf"/><Relationship Id="rId1" Type="http://schemas.openxmlformats.org/officeDocument/2006/relationships/slideLayout" Target="../slideLayouts/slideLayout1.xml"/></Relationships>
</file>

<file path=ppt/slides/_rels/slide25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2.xml.rels><?xml version="1.0" encoding="UTF-8" standalone="yes"?>
<Relationships xmlns="http://schemas.openxmlformats.org/package/2006/relationships"><Relationship Id="rId3" Type="http://schemas.openxmlformats.org/officeDocument/2006/relationships/image" Target="../media/image233.wmf"/><Relationship Id="rId2" Type="http://schemas.openxmlformats.org/officeDocument/2006/relationships/image" Target="../media/image232.wmf"/><Relationship Id="rId1" Type="http://schemas.openxmlformats.org/officeDocument/2006/relationships/slideLayout" Target="../slideLayouts/slideLayout1.xml"/><Relationship Id="rId5" Type="http://schemas.openxmlformats.org/officeDocument/2006/relationships/image" Target="../media/image235.wmf"/><Relationship Id="rId4" Type="http://schemas.openxmlformats.org/officeDocument/2006/relationships/image" Target="../media/image234.wmf"/></Relationships>
</file>

<file path=ppt/slides/_rels/slide26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238.wmf"/><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image" Target="../media/image239.jpeg"/><Relationship Id="rId1" Type="http://schemas.openxmlformats.org/officeDocument/2006/relationships/slideLayout" Target="../slideLayouts/slideLayout1.xml"/></Relationships>
</file>

<file path=ppt/slides/_rels/slide26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245.wmf"/><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246.wmf"/><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247.wm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w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slideLayout" Target="../slideLayouts/slideLayout1.xml"/><Relationship Id="rId4" Type="http://schemas.openxmlformats.org/officeDocument/2006/relationships/image" Target="../media/image46.wmf"/></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6.w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 Id="rId4" Type="http://schemas.openxmlformats.org/officeDocument/2006/relationships/image" Target="../media/image83.jpeg"/></Relationships>
</file>

<file path=ppt/slides/_rels/slide9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wm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457200" y="685800"/>
            <a:ext cx="8229600" cy="3352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dirty="0" smtClean="0">
                <a:ln w="11430"/>
                <a:solidFill>
                  <a:srgbClr val="C00000"/>
                </a:solidFill>
                <a:effectLst>
                  <a:outerShdw blurRad="50800" dist="39000" dir="5460000" algn="tl">
                    <a:srgbClr val="000000">
                      <a:alpha val="38000"/>
                    </a:srgbClr>
                  </a:outerShdw>
                </a:effectLst>
              </a:rPr>
              <a:t>Visual Vocabulary </a:t>
            </a:r>
            <a:r>
              <a:rPr lang="en-US" sz="4000" dirty="0" err="1" smtClean="0">
                <a:ln w="11430"/>
                <a:solidFill>
                  <a:srgbClr val="C00000"/>
                </a:solidFill>
                <a:effectLst>
                  <a:outerShdw blurRad="50800" dist="39000" dir="5460000" algn="tl">
                    <a:srgbClr val="000000">
                      <a:alpha val="38000"/>
                    </a:srgbClr>
                  </a:outerShdw>
                </a:effectLst>
              </a:rPr>
              <a:t>eSlides</a:t>
            </a:r>
            <a:endParaRPr lang="en-US" sz="4000" dirty="0" smtClean="0">
              <a:ln w="11430"/>
              <a:solidFill>
                <a:srgbClr val="C00000"/>
              </a:solidFill>
              <a:effectLst>
                <a:outerShdw blurRad="50800" dist="39000" dir="5460000" algn="tl">
                  <a:srgbClr val="000000">
                    <a:alpha val="38000"/>
                  </a:srgbClr>
                </a:outerShdw>
              </a:effectLst>
            </a:endParaRPr>
          </a:p>
          <a:p>
            <a:r>
              <a:rPr lang="en-US" sz="4000" dirty="0" smtClean="0">
                <a:ln w="11430"/>
                <a:solidFill>
                  <a:srgbClr val="C00000"/>
                </a:solidFill>
                <a:effectLst>
                  <a:outerShdw blurRad="50800" dist="39000" dir="5460000" algn="tl">
                    <a:srgbClr val="000000">
                      <a:alpha val="38000"/>
                    </a:srgbClr>
                  </a:outerShdw>
                </a:effectLst>
              </a:rPr>
              <a:t>English </a:t>
            </a:r>
            <a:r>
              <a:rPr lang="en-US" sz="4000" dirty="0" smtClean="0">
                <a:ln w="11430"/>
                <a:solidFill>
                  <a:srgbClr val="C00000"/>
                </a:solidFill>
                <a:effectLst>
                  <a:outerShdw blurRad="50800" dist="39000" dir="5460000" algn="tl">
                    <a:srgbClr val="000000">
                      <a:alpha val="38000"/>
                    </a:srgbClr>
                  </a:outerShdw>
                </a:effectLst>
              </a:rPr>
              <a:t>Language Arts (ELA)</a:t>
            </a:r>
          </a:p>
          <a:p>
            <a:r>
              <a:rPr lang="en-US" sz="4000" dirty="0" smtClean="0">
                <a:ln w="11430"/>
                <a:solidFill>
                  <a:srgbClr val="C00000"/>
                </a:solidFill>
                <a:effectLst>
                  <a:outerShdw blurRad="50800" dist="39000" dir="5460000" algn="tl">
                    <a:srgbClr val="000000">
                      <a:alpha val="38000"/>
                    </a:srgbClr>
                  </a:outerShdw>
                </a:effectLst>
              </a:rPr>
              <a:t>Grade 7</a:t>
            </a:r>
            <a:endParaRPr lang="en-US" sz="4000" dirty="0">
              <a:ln w="11430"/>
              <a:solidFill>
                <a:srgbClr val="C00000"/>
              </a:solidFill>
              <a:effectLst>
                <a:outerShdw blurRad="50800" dist="39000" dir="5460000" algn="tl">
                  <a:srgbClr val="000000">
                    <a:alpha val="38000"/>
                  </a:srgbClr>
                </a:outerShdw>
              </a:effectLst>
            </a:endParaRPr>
          </a:p>
        </p:txBody>
      </p:sp>
      <p:sp>
        <p:nvSpPr>
          <p:cNvPr id="6" name="TextBox 5"/>
          <p:cNvSpPr txBox="1"/>
          <p:nvPr/>
        </p:nvSpPr>
        <p:spPr>
          <a:xfrm>
            <a:off x="2819400" y="4667071"/>
            <a:ext cx="3505200" cy="1138773"/>
          </a:xfrm>
          <a:prstGeom prst="rect">
            <a:avLst/>
          </a:prstGeom>
          <a:noFill/>
        </p:spPr>
        <p:txBody>
          <a:bodyPr wrap="square" rtlCol="0">
            <a:spAutoFit/>
          </a:bodyPr>
          <a:lstStyle/>
          <a:p>
            <a:pPr algn="ctr"/>
            <a:r>
              <a:rPr lang="en-US" sz="2000" b="1" dirty="0" smtClean="0"/>
              <a:t>Partners for Learning, Inc.</a:t>
            </a:r>
          </a:p>
          <a:p>
            <a:pPr algn="ctr"/>
            <a:r>
              <a:rPr lang="en-US" sz="1600" dirty="0" smtClean="0"/>
              <a:t>(208) 322-5007</a:t>
            </a:r>
          </a:p>
          <a:p>
            <a:pPr algn="ctr"/>
            <a:r>
              <a:rPr lang="en-US" sz="1600" dirty="0" smtClean="0"/>
              <a:t>resources@partnersforlearning.org</a:t>
            </a:r>
          </a:p>
          <a:p>
            <a:pPr algn="ctr"/>
            <a:r>
              <a:rPr lang="en-US" sz="1600" dirty="0" smtClean="0"/>
              <a:t>www.partnersforlearning.org</a:t>
            </a:r>
            <a:endParaRPr lang="en-US" sz="1600" dirty="0"/>
          </a:p>
        </p:txBody>
      </p:sp>
    </p:spTree>
    <p:extLst>
      <p:ext uri="{BB962C8B-B14F-4D97-AF65-F5344CB8AC3E}">
        <p14:creationId xmlns:p14="http://schemas.microsoft.com/office/powerpoint/2010/main" xmlns="" val="4060399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Alter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make different in some way; change.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002671" y="2480362"/>
            <a:ext cx="2273929" cy="2310143"/>
          </a:xfrm>
          <a:prstGeom prst="rect">
            <a:avLst/>
          </a:prstGeom>
        </p:spPr>
      </p:pic>
      <p:sp>
        <p:nvSpPr>
          <p:cNvPr id="7" name="TextBox 6"/>
          <p:cNvSpPr txBox="1"/>
          <p:nvPr/>
        </p:nvSpPr>
        <p:spPr>
          <a:xfrm>
            <a:off x="3124200" y="3450767"/>
            <a:ext cx="5223609" cy="369332"/>
          </a:xfrm>
          <a:prstGeom prst="rect">
            <a:avLst/>
          </a:prstGeom>
          <a:noFill/>
        </p:spPr>
        <p:txBody>
          <a:bodyPr wrap="none" rtlCol="0">
            <a:spAutoFit/>
          </a:bodyPr>
          <a:lstStyle/>
          <a:p>
            <a:r>
              <a:rPr lang="en-US" dirty="0" smtClean="0"/>
              <a:t>The prankster used a disguise to </a:t>
            </a:r>
            <a:r>
              <a:rPr lang="en-US" b="1" dirty="0" smtClean="0"/>
              <a:t>alter</a:t>
            </a:r>
            <a:r>
              <a:rPr lang="en-US" dirty="0" smtClean="0"/>
              <a:t> his appearance.</a:t>
            </a:r>
            <a:endParaRPr lang="en-US" dirty="0"/>
          </a:p>
        </p:txBody>
      </p:sp>
    </p:spTree>
    <p:extLst>
      <p:ext uri="{BB962C8B-B14F-4D97-AF65-F5344CB8AC3E}">
        <p14:creationId xmlns:p14="http://schemas.microsoft.com/office/powerpoint/2010/main" xmlns="" val="3863562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Fiction/Fictional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story that is not true or is made up.</a:t>
            </a:r>
            <a:endParaRPr lang="en-US" dirty="0"/>
          </a:p>
        </p:txBody>
      </p:sp>
      <p:pic>
        <p:nvPicPr>
          <p:cNvPr id="13317" name="Picture 5" descr="C:\Users\Sandra\AppData\Local\Microsoft\Windows\Temporary Internet Files\Content.IE5\T22EU4MB\MM900046626[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3706676"/>
            <a:ext cx="1785937" cy="1334436"/>
          </a:xfrm>
          <a:prstGeom prst="rect">
            <a:avLst/>
          </a:prstGeom>
          <a:noFill/>
          <a:extLst>
            <a:ext uri="{909E8E84-426E-40DD-AFC4-6F175D3DCCD1}">
              <a14:hiddenFill xmlns:a14="http://schemas.microsoft.com/office/drawing/2010/main" xmlns="">
                <a:solidFill>
                  <a:srgbClr val="FFFFFF"/>
                </a:solidFill>
              </a14:hiddenFill>
            </a:ext>
          </a:extLst>
        </p:spPr>
      </p:pic>
      <p:pic>
        <p:nvPicPr>
          <p:cNvPr id="13319" name="Picture 7" descr="C:\Users\Sandra\AppData\Local\Microsoft\Windows\Temporary Internet Files\Content.IE5\P1E1WNHU\MM900046628[1].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3800" y="4063606"/>
            <a:ext cx="1952625"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13320" name="Picture 8" descr="C:\Users\Sandra\AppData\Local\Microsoft\Windows\Temporary Internet Files\Content.IE5\ANFLIA3Y\MM900046630[1].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673725" y="1981200"/>
            <a:ext cx="1476819" cy="1254124"/>
          </a:xfrm>
          <a:prstGeom prst="rect">
            <a:avLst/>
          </a:prstGeom>
          <a:noFill/>
          <a:extLst>
            <a:ext uri="{909E8E84-426E-40DD-AFC4-6F175D3DCCD1}">
              <a14:hiddenFill xmlns:a14="http://schemas.microsoft.com/office/drawing/2010/main" xmlns="">
                <a:solidFill>
                  <a:srgbClr val="FFFFFF"/>
                </a:solidFill>
              </a14:hiddenFill>
            </a:ext>
          </a:extLst>
        </p:spPr>
      </p:pic>
      <p:pic>
        <p:nvPicPr>
          <p:cNvPr id="13321" name="Picture 9" descr="C:\Users\Sandra\AppData\Local\Microsoft\Windows\Temporary Internet Files\Content.IE5\CQE9FX9I\MM900046633[1].gif"/>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24600" y="4149331"/>
            <a:ext cx="1838325" cy="828675"/>
          </a:xfrm>
          <a:prstGeom prst="rect">
            <a:avLst/>
          </a:prstGeom>
          <a:noFill/>
          <a:extLst>
            <a:ext uri="{909E8E84-426E-40DD-AFC4-6F175D3DCCD1}">
              <a14:hiddenFill xmlns:a14="http://schemas.microsoft.com/office/drawing/2010/main" xmlns="">
                <a:solidFill>
                  <a:srgbClr val="FFFFFF"/>
                </a:solidFill>
              </a14:hiddenFill>
            </a:ext>
          </a:extLst>
        </p:spPr>
      </p:pic>
      <p:pic>
        <p:nvPicPr>
          <p:cNvPr id="13322" name="Picture 10" descr="C:\Users\Sandra\AppData\Local\Microsoft\Windows\Temporary Internet Files\Content.IE5\P1E1WNHU\MM900046620[1].gif"/>
          <p:cNvPicPr>
            <a:picLocks noChangeAspect="1" noChangeArrowheads="1" noCrop="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001837" y="1874328"/>
            <a:ext cx="2047875" cy="1287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39979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Figurative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Language that goes beyond the literal meaning of the words.</a:t>
            </a:r>
            <a:endParaRPr lang="en-US" dirty="0"/>
          </a:p>
        </p:txBody>
      </p:sp>
      <p:pic>
        <p:nvPicPr>
          <p:cNvPr id="14338" name="Picture 2" descr="C:\Users\Sandra\AppData\Local\Microsoft\Windows\Temporary Internet Files\Content.IE5\CQE9FX9I\MC90023051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1999307"/>
            <a:ext cx="2407836" cy="302989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72000" y="3048000"/>
            <a:ext cx="3200400" cy="954107"/>
          </a:xfrm>
          <a:prstGeom prst="rect">
            <a:avLst/>
          </a:prstGeom>
          <a:noFill/>
        </p:spPr>
        <p:txBody>
          <a:bodyPr wrap="square" rtlCol="0">
            <a:spAutoFit/>
          </a:bodyPr>
          <a:lstStyle/>
          <a:p>
            <a:pPr algn="ctr"/>
            <a:r>
              <a:rPr lang="en-US" sz="2800" dirty="0" smtClean="0"/>
              <a:t>It’s raining</a:t>
            </a:r>
          </a:p>
          <a:p>
            <a:pPr algn="ctr"/>
            <a:r>
              <a:rPr lang="en-US" sz="2800" dirty="0" smtClean="0"/>
              <a:t>cats and dogs.</a:t>
            </a:r>
            <a:endParaRPr lang="en-US" sz="2800" dirty="0"/>
          </a:p>
        </p:txBody>
      </p:sp>
    </p:spTree>
    <p:extLst>
      <p:ext uri="{BB962C8B-B14F-4D97-AF65-F5344CB8AC3E}">
        <p14:creationId xmlns:p14="http://schemas.microsoft.com/office/powerpoint/2010/main" xmlns="" val="170602659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Film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movie.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45048" y="2010311"/>
            <a:ext cx="2053903" cy="3088395"/>
          </a:xfrm>
          <a:prstGeom prst="rect">
            <a:avLst/>
          </a:prstGeom>
        </p:spPr>
      </p:pic>
    </p:spTree>
    <p:extLst>
      <p:ext uri="{BB962C8B-B14F-4D97-AF65-F5344CB8AC3E}">
        <p14:creationId xmlns:p14="http://schemas.microsoft.com/office/powerpoint/2010/main" xmlns="" val="18479769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First person</a:t>
            </a:r>
            <a:endParaRPr lang="en-US" dirty="0"/>
          </a:p>
        </p:txBody>
      </p:sp>
      <p:sp>
        <p:nvSpPr>
          <p:cNvPr id="5" name="Text Placeholder 4"/>
          <p:cNvSpPr>
            <a:spLocks noGrp="1"/>
          </p:cNvSpPr>
          <p:nvPr>
            <p:ph type="body" sz="quarter" idx="13"/>
          </p:nvPr>
        </p:nvSpPr>
        <p:spPr/>
        <p:txBody>
          <a:bodyPr/>
          <a:lstStyle/>
          <a:p>
            <a:r>
              <a:rPr lang="en-US" dirty="0" smtClean="0"/>
              <a:t>A set of words or forms (as pronouns or verb forms) referring to the person speaking or writing them.</a:t>
            </a:r>
            <a:endParaRPr lang="en-US" dirty="0"/>
          </a:p>
        </p:txBody>
      </p:sp>
      <p:grpSp>
        <p:nvGrpSpPr>
          <p:cNvPr id="14" name="Group 13"/>
          <p:cNvGrpSpPr/>
          <p:nvPr/>
        </p:nvGrpSpPr>
        <p:grpSpPr>
          <a:xfrm>
            <a:off x="2667000" y="2819400"/>
            <a:ext cx="3781356" cy="1716805"/>
            <a:chOff x="914400" y="2209800"/>
            <a:chExt cx="3781356" cy="1716805"/>
          </a:xfrm>
        </p:grpSpPr>
        <p:sp>
          <p:nvSpPr>
            <p:cNvPr id="6" name="TextBox 5"/>
            <p:cNvSpPr txBox="1"/>
            <p:nvPr/>
          </p:nvSpPr>
          <p:spPr>
            <a:xfrm>
              <a:off x="914400" y="2209800"/>
              <a:ext cx="3781356" cy="830997"/>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smtClean="0">
                  <a:ln w="0"/>
                  <a:solidFill>
                    <a:srgbClr val="7030A0"/>
                  </a:solidFill>
                  <a:effectLst>
                    <a:reflection blurRad="12700" stA="50000" endPos="50000" dist="5000" dir="5400000" sy="-100000" rotWithShape="0"/>
                  </a:effectLst>
                </a:rPr>
                <a:t>First Person</a:t>
              </a:r>
              <a:endParaRPr lang="en-US" sz="4800" b="1" cap="all" dirty="0">
                <a:ln w="0"/>
                <a:solidFill>
                  <a:srgbClr val="7030A0"/>
                </a:solidFill>
                <a:effectLst>
                  <a:reflection blurRad="12700" stA="50000" endPos="50000" dist="5000" dir="5400000" sy="-100000" rotWithShape="0"/>
                </a:effectLst>
              </a:endParaRPr>
            </a:p>
          </p:txBody>
        </p:sp>
        <p:sp>
          <p:nvSpPr>
            <p:cNvPr id="9" name="TextBox 8"/>
            <p:cNvSpPr txBox="1"/>
            <p:nvPr/>
          </p:nvSpPr>
          <p:spPr>
            <a:xfrm>
              <a:off x="1403284" y="3341830"/>
              <a:ext cx="2803588" cy="584775"/>
            </a:xfrm>
            <a:prstGeom prst="rect">
              <a:avLst/>
            </a:prstGeom>
            <a:noFill/>
          </p:spPr>
          <p:txBody>
            <a:bodyPr wrap="none" rtlCol="0">
              <a:spAutoFit/>
            </a:bodyPr>
            <a:lstStyle/>
            <a:p>
              <a:r>
                <a:rPr lang="en-US" sz="3200" dirty="0" smtClean="0"/>
                <a:t>I, Me, My, Mine</a:t>
              </a:r>
              <a:endParaRPr lang="en-US" sz="3200" dirty="0"/>
            </a:p>
          </p:txBody>
        </p:sp>
      </p:grpSp>
    </p:spTree>
    <p:extLst>
      <p:ext uri="{BB962C8B-B14F-4D97-AF65-F5344CB8AC3E}">
        <p14:creationId xmlns:p14="http://schemas.microsoft.com/office/powerpoint/2010/main" xmlns="" val="86806211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Fluency/Fluent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ability to speak or write smoothly and easily.</a:t>
            </a:r>
            <a:endParaRPr lang="en-US" dirty="0"/>
          </a:p>
        </p:txBody>
      </p:sp>
      <p:pic>
        <p:nvPicPr>
          <p:cNvPr id="6" name="Picture 2" descr="C:\Users\Sandra\AppData\Local\Microsoft\Windows\Temporary Internet Files\Content.IE5\GBG3O5CQ\MP90044645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37309" y="1742208"/>
            <a:ext cx="3629891" cy="3629891"/>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419600" y="2895600"/>
            <a:ext cx="4191000" cy="1200329"/>
          </a:xfrm>
          <a:prstGeom prst="rect">
            <a:avLst/>
          </a:prstGeom>
          <a:noFill/>
        </p:spPr>
        <p:txBody>
          <a:bodyPr wrap="square" rtlCol="0">
            <a:spAutoFit/>
          </a:bodyPr>
          <a:lstStyle/>
          <a:p>
            <a:r>
              <a:rPr lang="en-US" sz="2400" dirty="0" smtClean="0"/>
              <a:t>The girl speaks three languages </a:t>
            </a:r>
            <a:r>
              <a:rPr lang="en-US" sz="2400" b="1" dirty="0" smtClean="0"/>
              <a:t>fluently</a:t>
            </a:r>
            <a:r>
              <a:rPr lang="en-US" sz="2400" dirty="0" smtClean="0"/>
              <a:t>:  </a:t>
            </a:r>
            <a:r>
              <a:rPr lang="en-US" sz="2400" b="1" dirty="0" smtClean="0">
                <a:solidFill>
                  <a:srgbClr val="7030A0"/>
                </a:solidFill>
              </a:rPr>
              <a:t>English</a:t>
            </a:r>
            <a:r>
              <a:rPr lang="en-US" sz="2400" dirty="0" smtClean="0"/>
              <a:t>, </a:t>
            </a:r>
            <a:r>
              <a:rPr lang="en-US" sz="2400" b="1" dirty="0" smtClean="0">
                <a:solidFill>
                  <a:srgbClr val="00B0F0"/>
                </a:solidFill>
              </a:rPr>
              <a:t>Chinese</a:t>
            </a:r>
            <a:r>
              <a:rPr lang="en-US" sz="2400" dirty="0" smtClean="0"/>
              <a:t>, and </a:t>
            </a:r>
            <a:r>
              <a:rPr lang="en-US" sz="2400" b="1" dirty="0" smtClean="0">
                <a:solidFill>
                  <a:srgbClr val="C00000"/>
                </a:solidFill>
              </a:rPr>
              <a:t>Japanese</a:t>
            </a:r>
            <a:r>
              <a:rPr lang="en-US" sz="2400" dirty="0" smtClean="0"/>
              <a:t>.</a:t>
            </a:r>
            <a:endParaRPr lang="en-US" sz="2400" dirty="0"/>
          </a:p>
        </p:txBody>
      </p:sp>
    </p:spTree>
    <p:extLst>
      <p:ext uri="{BB962C8B-B14F-4D97-AF65-F5344CB8AC3E}">
        <p14:creationId xmlns:p14="http://schemas.microsoft.com/office/powerpoint/2010/main" xmlns="" val="23095228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Focus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direct one's attention or efforts towards one thing; concentrate.</a:t>
            </a:r>
          </a:p>
        </p:txBody>
      </p:sp>
      <p:pic>
        <p:nvPicPr>
          <p:cNvPr id="23555" name="Picture 3" descr="C:\Users\Sandra\AppData\Local\Microsoft\Windows\Temporary Internet Files\Content.IE5\0EDMD995\MP90044221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5500" y="1905000"/>
            <a:ext cx="4914900" cy="327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61112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tx2">
                    <a:lumMod val="60000"/>
                    <a:lumOff val="40000"/>
                  </a:schemeClr>
                </a:solidFill>
              </a:rPr>
              <a:t>Foreshadowing</a:t>
            </a:r>
            <a:endParaRPr lang="en-US" u="sng" dirty="0">
              <a:solidFill>
                <a:schemeClr val="tx2">
                  <a:lumMod val="60000"/>
                  <a:lumOff val="40000"/>
                </a:schemeClr>
              </a:solidFill>
            </a:endParaRPr>
          </a:p>
        </p:txBody>
      </p:sp>
      <p:sp>
        <p:nvSpPr>
          <p:cNvPr id="5" name="Text Placeholder 4"/>
          <p:cNvSpPr>
            <a:spLocks noGrp="1"/>
          </p:cNvSpPr>
          <p:nvPr>
            <p:ph type="body" sz="quarter" idx="13"/>
          </p:nvPr>
        </p:nvSpPr>
        <p:spPr/>
        <p:txBody>
          <a:bodyPr/>
          <a:lstStyle/>
          <a:p>
            <a:pPr algn="ctr"/>
            <a:r>
              <a:rPr lang="en-US" dirty="0"/>
              <a:t>A writer’s use of hints or clues to suggest events that will occur later in the plot.</a:t>
            </a:r>
          </a:p>
        </p:txBody>
      </p:sp>
      <p:sp>
        <p:nvSpPr>
          <p:cNvPr id="6" name="TextBox 5"/>
          <p:cNvSpPr txBox="1"/>
          <p:nvPr/>
        </p:nvSpPr>
        <p:spPr>
          <a:xfrm>
            <a:off x="1905000" y="3004691"/>
            <a:ext cx="5410200" cy="1077218"/>
          </a:xfrm>
          <a:prstGeom prst="rect">
            <a:avLst/>
          </a:prstGeom>
          <a:noFill/>
        </p:spPr>
        <p:txBody>
          <a:bodyPr wrap="square" rtlCol="0">
            <a:spAutoFit/>
          </a:bodyPr>
          <a:lstStyle/>
          <a:p>
            <a:pPr algn="ctr"/>
            <a:r>
              <a:rPr lang="en-US" sz="3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He had no idea of the excitement that awaited him.</a:t>
            </a:r>
            <a:endPar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xmlns="" val="21699216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Form</a:t>
            </a:r>
            <a:endParaRPr lang="en-US" dirty="0"/>
          </a:p>
        </p:txBody>
      </p:sp>
      <p:sp>
        <p:nvSpPr>
          <p:cNvPr id="5" name="Text Placeholder 4"/>
          <p:cNvSpPr>
            <a:spLocks noGrp="1"/>
          </p:cNvSpPr>
          <p:nvPr>
            <p:ph type="body" sz="quarter" idx="13"/>
          </p:nvPr>
        </p:nvSpPr>
        <p:spPr/>
        <p:txBody>
          <a:bodyPr/>
          <a:lstStyle/>
          <a:p>
            <a:r>
              <a:rPr lang="en-US" dirty="0" smtClean="0"/>
              <a:t>An established manner of doing or saying something.</a:t>
            </a:r>
            <a:endParaRPr lang="en-US" dirty="0"/>
          </a:p>
        </p:txBody>
      </p:sp>
      <p:pic>
        <p:nvPicPr>
          <p:cNvPr id="24578" name="Picture 2" descr="C:\Users\Sandra\AppData\Local\Microsoft\Windows\Temporary Internet Files\Content.IE5\3EMAXUX2\MP90044221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86400" y="1824498"/>
            <a:ext cx="2593285" cy="343330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98418" y="3075057"/>
            <a:ext cx="2895600" cy="707886"/>
          </a:xfrm>
          <a:prstGeom prst="rect">
            <a:avLst/>
          </a:prstGeom>
          <a:noFill/>
        </p:spPr>
        <p:txBody>
          <a:bodyPr wrap="square" rtlCol="0">
            <a:spAutoFit/>
          </a:bodyPr>
          <a:lstStyle/>
          <a:p>
            <a:r>
              <a:rPr lang="en-US" sz="2000" dirty="0" smtClean="0"/>
              <a:t>Waving is a </a:t>
            </a:r>
            <a:r>
              <a:rPr lang="en-US" sz="2000" b="1" dirty="0" smtClean="0"/>
              <a:t>form</a:t>
            </a:r>
            <a:r>
              <a:rPr lang="en-US" sz="2000" dirty="0" smtClean="0"/>
              <a:t> of saying “hello” or “goodbye”.</a:t>
            </a:r>
            <a:endParaRPr lang="en-US" sz="2000" dirty="0"/>
          </a:p>
        </p:txBody>
      </p:sp>
    </p:spTree>
    <p:extLst>
      <p:ext uri="{BB962C8B-B14F-4D97-AF65-F5344CB8AC3E}">
        <p14:creationId xmlns:p14="http://schemas.microsoft.com/office/powerpoint/2010/main" xmlns="" val="17585667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Formal English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Language spoken according to the rules of English. It sounds more educated and professional.</a:t>
            </a:r>
          </a:p>
        </p:txBody>
      </p:sp>
      <p:grpSp>
        <p:nvGrpSpPr>
          <p:cNvPr id="10" name="Group 9"/>
          <p:cNvGrpSpPr/>
          <p:nvPr/>
        </p:nvGrpSpPr>
        <p:grpSpPr>
          <a:xfrm>
            <a:off x="1821503" y="2170092"/>
            <a:ext cx="5500993" cy="2630508"/>
            <a:chOff x="1821503" y="2170092"/>
            <a:chExt cx="5500993" cy="2630508"/>
          </a:xfrm>
        </p:grpSpPr>
        <p:sp>
          <p:nvSpPr>
            <p:cNvPr id="6" name="TextBox 5"/>
            <p:cNvSpPr txBox="1"/>
            <p:nvPr/>
          </p:nvSpPr>
          <p:spPr>
            <a:xfrm>
              <a:off x="2866565" y="2477869"/>
              <a:ext cx="3410870"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Thanks a bunch!</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821503" y="4031159"/>
              <a:ext cx="5500993" cy="76944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400" b="1" spc="50" dirty="0" smtClean="0">
                  <a:ln w="11430"/>
                  <a:solidFill>
                    <a:srgbClr val="7030A0"/>
                  </a:solidFill>
                  <a:effectLst>
                    <a:outerShdw blurRad="76200" dist="50800" dir="5400000" algn="tl" rotWithShape="0">
                      <a:srgbClr val="000000">
                        <a:alpha val="65000"/>
                      </a:srgbClr>
                    </a:outerShdw>
                  </a:effectLst>
                </a:rPr>
                <a:t>Thank you very much!</a:t>
              </a:r>
              <a:endParaRPr lang="en-US" sz="4400" b="1" spc="50" dirty="0">
                <a:ln w="11430"/>
                <a:solidFill>
                  <a:srgbClr val="7030A0"/>
                </a:solidFill>
                <a:effectLst>
                  <a:outerShdw blurRad="76200" dist="50800" dir="5400000" algn="tl" rotWithShape="0">
                    <a:srgbClr val="000000">
                      <a:alpha val="65000"/>
                    </a:srgbClr>
                  </a:outerShdw>
                </a:effectLst>
              </a:endParaRPr>
            </a:p>
          </p:txBody>
        </p:sp>
        <p:sp>
          <p:nvSpPr>
            <p:cNvPr id="8" name="TextBox 7"/>
            <p:cNvSpPr txBox="1"/>
            <p:nvPr/>
          </p:nvSpPr>
          <p:spPr>
            <a:xfrm>
              <a:off x="4172690" y="2170092"/>
              <a:ext cx="798617" cy="307777"/>
            </a:xfrm>
            <a:prstGeom prst="rect">
              <a:avLst/>
            </a:prstGeom>
            <a:noFill/>
          </p:spPr>
          <p:txBody>
            <a:bodyPr wrap="none" rtlCol="0">
              <a:spAutoFit/>
            </a:bodyPr>
            <a:lstStyle/>
            <a:p>
              <a:r>
                <a:rPr lang="en-US" sz="1400" dirty="0" smtClean="0"/>
                <a:t>informal</a:t>
              </a:r>
              <a:endParaRPr lang="en-US" sz="1400" dirty="0"/>
            </a:p>
          </p:txBody>
        </p:sp>
        <p:sp>
          <p:nvSpPr>
            <p:cNvPr id="9" name="TextBox 8"/>
            <p:cNvSpPr txBox="1"/>
            <p:nvPr/>
          </p:nvSpPr>
          <p:spPr>
            <a:xfrm>
              <a:off x="4198090" y="3723382"/>
              <a:ext cx="677301" cy="307777"/>
            </a:xfrm>
            <a:prstGeom prst="rect">
              <a:avLst/>
            </a:prstGeom>
            <a:noFill/>
          </p:spPr>
          <p:txBody>
            <a:bodyPr wrap="none" rtlCol="0">
              <a:spAutoFit/>
            </a:bodyPr>
            <a:lstStyle/>
            <a:p>
              <a:r>
                <a:rPr lang="en-US" sz="1400" b="1" dirty="0" smtClean="0"/>
                <a:t>formal</a:t>
              </a:r>
              <a:endParaRPr lang="en-US" sz="1400" b="1" dirty="0"/>
            </a:p>
          </p:txBody>
        </p:sp>
      </p:grpSp>
    </p:spTree>
    <p:extLst>
      <p:ext uri="{BB962C8B-B14F-4D97-AF65-F5344CB8AC3E}">
        <p14:creationId xmlns:p14="http://schemas.microsoft.com/office/powerpoint/2010/main" xmlns="" val="18908321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Format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arrange or organize so that a particular appearance is achieved.</a:t>
            </a:r>
          </a:p>
        </p:txBody>
      </p:sp>
      <p:sp>
        <p:nvSpPr>
          <p:cNvPr id="7" name="TextBox 6"/>
          <p:cNvSpPr txBox="1"/>
          <p:nvPr/>
        </p:nvSpPr>
        <p:spPr>
          <a:xfrm>
            <a:off x="2971800" y="2112139"/>
            <a:ext cx="4419600" cy="2862322"/>
          </a:xfrm>
          <a:prstGeom prst="rect">
            <a:avLst/>
          </a:prstGeom>
          <a:noFill/>
        </p:spPr>
        <p:txBody>
          <a:bodyPr wrap="square" rtlCol="0">
            <a:spAutoFit/>
          </a:bodyPr>
          <a:lstStyle/>
          <a:p>
            <a:r>
              <a:rPr lang="en-US" dirty="0" smtClean="0"/>
              <a:t>Title of Book:</a:t>
            </a:r>
          </a:p>
          <a:p>
            <a:r>
              <a:rPr lang="en-US" dirty="0" smtClean="0"/>
              <a:t>Author:</a:t>
            </a:r>
          </a:p>
          <a:p>
            <a:r>
              <a:rPr lang="en-US" dirty="0" smtClean="0"/>
              <a:t>Introduction: (Introduce your book report)</a:t>
            </a:r>
          </a:p>
          <a:p>
            <a:r>
              <a:rPr lang="en-US" dirty="0" smtClean="0"/>
              <a:t>Main Characters:</a:t>
            </a:r>
          </a:p>
          <a:p>
            <a:r>
              <a:rPr lang="en-US" dirty="0" smtClean="0"/>
              <a:t>Story:</a:t>
            </a:r>
          </a:p>
          <a:p>
            <a:r>
              <a:rPr lang="en-US" dirty="0"/>
              <a:t>	</a:t>
            </a:r>
            <a:r>
              <a:rPr lang="en-US" dirty="0" smtClean="0"/>
              <a:t>Beginning:</a:t>
            </a:r>
          </a:p>
          <a:p>
            <a:r>
              <a:rPr lang="en-US" dirty="0"/>
              <a:t>	</a:t>
            </a:r>
            <a:r>
              <a:rPr lang="en-US" dirty="0" smtClean="0"/>
              <a:t>Middle:</a:t>
            </a:r>
          </a:p>
          <a:p>
            <a:r>
              <a:rPr lang="en-US" dirty="0"/>
              <a:t>	</a:t>
            </a:r>
            <a:r>
              <a:rPr lang="en-US" dirty="0" smtClean="0"/>
              <a:t>End:</a:t>
            </a:r>
          </a:p>
          <a:p>
            <a:r>
              <a:rPr lang="en-US" dirty="0" smtClean="0"/>
              <a:t>Conclusion: (Give your opinion of the book)</a:t>
            </a:r>
          </a:p>
          <a:p>
            <a:endParaRPr lang="en-US" dirty="0"/>
          </a:p>
        </p:txBody>
      </p:sp>
      <p:sp>
        <p:nvSpPr>
          <p:cNvPr id="6" name="TextBox 5"/>
          <p:cNvSpPr txBox="1"/>
          <p:nvPr/>
        </p:nvSpPr>
        <p:spPr>
          <a:xfrm>
            <a:off x="533400" y="5030179"/>
            <a:ext cx="2667269" cy="307777"/>
          </a:xfrm>
          <a:prstGeom prst="rect">
            <a:avLst/>
          </a:prstGeom>
          <a:noFill/>
        </p:spPr>
        <p:txBody>
          <a:bodyPr wrap="none" rtlCol="0">
            <a:spAutoFit/>
          </a:bodyPr>
          <a:lstStyle/>
          <a:p>
            <a:r>
              <a:rPr lang="en-US" sz="1400" i="1" dirty="0" smtClean="0"/>
              <a:t>Example format for a book report.</a:t>
            </a:r>
            <a:endParaRPr lang="en-US" sz="1400" i="1" dirty="0"/>
          </a:p>
        </p:txBody>
      </p:sp>
    </p:spTree>
    <p:extLst>
      <p:ext uri="{BB962C8B-B14F-4D97-AF65-F5344CB8AC3E}">
        <p14:creationId xmlns:p14="http://schemas.microsoft.com/office/powerpoint/2010/main" xmlns="" val="2049230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Ambiguous</a:t>
            </a:r>
            <a:endParaRPr lang="en-US" dirty="0"/>
          </a:p>
        </p:txBody>
      </p:sp>
      <p:sp>
        <p:nvSpPr>
          <p:cNvPr id="5" name="Text Placeholder 4"/>
          <p:cNvSpPr>
            <a:spLocks noGrp="1"/>
          </p:cNvSpPr>
          <p:nvPr>
            <p:ph type="body" sz="quarter" idx="13"/>
          </p:nvPr>
        </p:nvSpPr>
        <p:spPr/>
        <p:txBody>
          <a:bodyPr/>
          <a:lstStyle/>
          <a:p>
            <a:r>
              <a:rPr lang="en-US" dirty="0"/>
              <a:t>Having more than one possible meaning.</a:t>
            </a:r>
          </a:p>
        </p:txBody>
      </p:sp>
      <p:sp>
        <p:nvSpPr>
          <p:cNvPr id="6" name="TextBox 5"/>
          <p:cNvSpPr txBox="1"/>
          <p:nvPr/>
        </p:nvSpPr>
        <p:spPr>
          <a:xfrm>
            <a:off x="914400" y="2057400"/>
            <a:ext cx="6717223" cy="369332"/>
          </a:xfrm>
          <a:prstGeom prst="rect">
            <a:avLst/>
          </a:prstGeom>
          <a:noFill/>
        </p:spPr>
        <p:txBody>
          <a:bodyPr wrap="none" rtlCol="0">
            <a:spAutoFit/>
          </a:bodyPr>
          <a:lstStyle/>
          <a:p>
            <a:r>
              <a:rPr lang="en-US" dirty="0" smtClean="0"/>
              <a:t>example of an ambiguous line from the movie </a:t>
            </a:r>
            <a:r>
              <a:rPr lang="en-US" i="1" dirty="0" smtClean="0"/>
              <a:t>Animal </a:t>
            </a:r>
            <a:r>
              <a:rPr lang="en-US" i="1" dirty="0"/>
              <a:t>Crackers</a:t>
            </a:r>
            <a:r>
              <a:rPr lang="en-US" dirty="0"/>
              <a:t> (1930</a:t>
            </a:r>
            <a:r>
              <a:rPr lang="en-US" dirty="0" smtClean="0"/>
              <a:t>):</a:t>
            </a:r>
          </a:p>
        </p:txBody>
      </p:sp>
      <p:sp>
        <p:nvSpPr>
          <p:cNvPr id="7" name="TextBox 6"/>
          <p:cNvSpPr txBox="1"/>
          <p:nvPr/>
        </p:nvSpPr>
        <p:spPr>
          <a:xfrm>
            <a:off x="3910156" y="3733800"/>
            <a:ext cx="128444" cy="369332"/>
          </a:xfrm>
          <a:prstGeom prst="rect">
            <a:avLst/>
          </a:prstGeom>
          <a:noFill/>
        </p:spPr>
        <p:txBody>
          <a:bodyPr wrap="square" rtlCol="0">
            <a:spAutoFit/>
          </a:bodyPr>
          <a:lstStyle/>
          <a:p>
            <a:endParaRPr lang="en-US" dirty="0"/>
          </a:p>
        </p:txBody>
      </p:sp>
      <p:sp>
        <p:nvSpPr>
          <p:cNvPr id="8" name="TextBox 7"/>
          <p:cNvSpPr txBox="1"/>
          <p:nvPr/>
        </p:nvSpPr>
        <p:spPr>
          <a:xfrm>
            <a:off x="609600" y="3226431"/>
            <a:ext cx="7934865" cy="46166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a:ln w="11430"/>
                <a:solidFill>
                  <a:srgbClr val="7030A0"/>
                </a:solidFill>
                <a:effectLst>
                  <a:outerShdw blurRad="76200" dist="50800" dir="5400000" algn="tl" rotWithShape="0">
                    <a:srgbClr val="000000">
                      <a:alpha val="65000"/>
                    </a:srgbClr>
                  </a:outerShdw>
                </a:effectLst>
              </a:rPr>
              <a:t>While hunting in Africa, I shot an elephant in my pajamas.</a:t>
            </a:r>
          </a:p>
        </p:txBody>
      </p:sp>
      <p:sp>
        <p:nvSpPr>
          <p:cNvPr id="9" name="TextBox 8"/>
          <p:cNvSpPr txBox="1"/>
          <p:nvPr/>
        </p:nvSpPr>
        <p:spPr>
          <a:xfrm>
            <a:off x="1403888" y="4105407"/>
            <a:ext cx="6336223" cy="923330"/>
          </a:xfrm>
          <a:prstGeom prst="rect">
            <a:avLst/>
          </a:prstGeom>
          <a:noFill/>
        </p:spPr>
        <p:txBody>
          <a:bodyPr wrap="none" rtlCol="0">
            <a:spAutoFit/>
          </a:bodyPr>
          <a:lstStyle/>
          <a:p>
            <a:pPr algn="ctr"/>
            <a:r>
              <a:rPr lang="en-US" dirty="0" smtClean="0"/>
              <a:t>Was the hunter wearing the pajamas when he shot the elephant?</a:t>
            </a:r>
          </a:p>
          <a:p>
            <a:pPr algn="ctr"/>
            <a:r>
              <a:rPr lang="en-US" b="1" dirty="0" smtClean="0"/>
              <a:t>or</a:t>
            </a:r>
          </a:p>
          <a:p>
            <a:pPr algn="ctr"/>
            <a:r>
              <a:rPr lang="en-US" dirty="0" smtClean="0"/>
              <a:t>Was the elephant wearing the pajamas when the hunter shot it?</a:t>
            </a:r>
            <a:endParaRPr lang="en-US" dirty="0"/>
          </a:p>
        </p:txBody>
      </p:sp>
    </p:spTree>
    <p:extLst>
      <p:ext uri="{BB962C8B-B14F-4D97-AF65-F5344CB8AC3E}">
        <p14:creationId xmlns:p14="http://schemas.microsoft.com/office/powerpoint/2010/main" xmlns="" val="41136554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Function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purpose for which an object or a person is used.</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86400" y="2112098"/>
            <a:ext cx="2011378" cy="2862404"/>
          </a:xfrm>
          <a:prstGeom prst="rect">
            <a:avLst/>
          </a:prstGeom>
        </p:spPr>
      </p:pic>
      <p:sp>
        <p:nvSpPr>
          <p:cNvPr id="7" name="TextBox 6"/>
          <p:cNvSpPr txBox="1"/>
          <p:nvPr/>
        </p:nvSpPr>
        <p:spPr>
          <a:xfrm>
            <a:off x="1371600" y="3173968"/>
            <a:ext cx="3827330" cy="369332"/>
          </a:xfrm>
          <a:prstGeom prst="rect">
            <a:avLst/>
          </a:prstGeom>
          <a:noFill/>
        </p:spPr>
        <p:txBody>
          <a:bodyPr wrap="none" rtlCol="0">
            <a:spAutoFit/>
          </a:bodyPr>
          <a:lstStyle/>
          <a:p>
            <a:r>
              <a:rPr lang="en-US" dirty="0" smtClean="0"/>
              <a:t>The </a:t>
            </a:r>
            <a:r>
              <a:rPr lang="en-US" b="1" dirty="0" smtClean="0"/>
              <a:t>function</a:t>
            </a:r>
            <a:r>
              <a:rPr lang="en-US" dirty="0" smtClean="0"/>
              <a:t> of a clown is to entertain.</a:t>
            </a:r>
            <a:endParaRPr lang="en-US" dirty="0"/>
          </a:p>
        </p:txBody>
      </p:sp>
    </p:spTree>
    <p:extLst>
      <p:ext uri="{BB962C8B-B14F-4D97-AF65-F5344CB8AC3E}">
        <p14:creationId xmlns:p14="http://schemas.microsoft.com/office/powerpoint/2010/main" xmlns="" val="192757299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Functional materials</a:t>
            </a:r>
            <a:endParaRPr lang="en-US" dirty="0"/>
          </a:p>
        </p:txBody>
      </p:sp>
      <p:sp>
        <p:nvSpPr>
          <p:cNvPr id="5" name="Text Placeholder 4"/>
          <p:cNvSpPr>
            <a:spLocks noGrp="1"/>
          </p:cNvSpPr>
          <p:nvPr>
            <p:ph type="body" sz="quarter" idx="13"/>
          </p:nvPr>
        </p:nvSpPr>
        <p:spPr/>
        <p:txBody>
          <a:bodyPr/>
          <a:lstStyle/>
          <a:p>
            <a:r>
              <a:rPr lang="en-US" dirty="0"/>
              <a:t>A form of informational nonfiction…websites, how-to-articles, brochures, fliers, etc.</a:t>
            </a:r>
          </a:p>
        </p:txBody>
      </p:sp>
      <p:pic>
        <p:nvPicPr>
          <p:cNvPr id="14338" name="Picture 2" descr="C:\Users\Sandra\AppData\Local\Microsoft\Windows\Temporary Internet Files\Content.IE5\DNU54TYX\MC90022965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918648"/>
            <a:ext cx="1703527" cy="1805026"/>
          </a:xfrm>
          <a:prstGeom prst="rect">
            <a:avLst/>
          </a:prstGeom>
          <a:noFill/>
          <a:extLst>
            <a:ext uri="{909E8E84-426E-40DD-AFC4-6F175D3DCCD1}">
              <a14:hiddenFill xmlns:a14="http://schemas.microsoft.com/office/drawing/2010/main" xmlns="">
                <a:solidFill>
                  <a:srgbClr val="FFFFFF"/>
                </a:solidFill>
              </a14:hiddenFill>
            </a:ext>
          </a:extLst>
        </p:spPr>
      </p:pic>
      <p:pic>
        <p:nvPicPr>
          <p:cNvPr id="14339" name="Picture 3" descr="C:\Users\Sandra\AppData\Local\Microsoft\Windows\Temporary Internet Files\Content.IE5\AY0UJZ9C\MC90001287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35781" y="3723674"/>
            <a:ext cx="1672438" cy="1132027"/>
          </a:xfrm>
          <a:prstGeom prst="rect">
            <a:avLst/>
          </a:prstGeom>
          <a:noFill/>
          <a:extLst>
            <a:ext uri="{909E8E84-426E-40DD-AFC4-6F175D3DCCD1}">
              <a14:hiddenFill xmlns:a14="http://schemas.microsoft.com/office/drawing/2010/main" xmlns="">
                <a:solidFill>
                  <a:srgbClr val="FFFFFF"/>
                </a:solidFill>
              </a14:hiddenFill>
            </a:ext>
          </a:extLst>
        </p:spPr>
      </p:pic>
      <p:pic>
        <p:nvPicPr>
          <p:cNvPr id="14341" name="Picture 5" descr="C:\Users\Sandra\AppData\Local\Microsoft\Windows\Temporary Internet Files\Content.IE5\DNU54TYX\MC900366090[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2323796"/>
            <a:ext cx="1795882" cy="138623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624065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Generate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bring into being or to produce.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00300" y="2109978"/>
            <a:ext cx="4343400" cy="2866644"/>
          </a:xfrm>
          <a:prstGeom prst="rect">
            <a:avLst/>
          </a:prstGeom>
        </p:spPr>
      </p:pic>
    </p:spTree>
    <p:extLst>
      <p:ext uri="{BB962C8B-B14F-4D97-AF65-F5344CB8AC3E}">
        <p14:creationId xmlns:p14="http://schemas.microsoft.com/office/powerpoint/2010/main" xmlns="" val="7929509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Genre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category of art, music or literature.</a:t>
            </a:r>
            <a:endParaRPr lang="en-US" dirty="0"/>
          </a:p>
        </p:txBody>
      </p:sp>
      <p:pic>
        <p:nvPicPr>
          <p:cNvPr id="17412" name="Picture 4" descr="C:\Users\Sandra\AppData\Local\Microsoft\Windows\Temporary Internet Files\Content.IE5\P1E1WNHU\MC9004448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2178558"/>
            <a:ext cx="2059517" cy="2667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413" name="Picture 5" descr="C:\Users\Sandra\AppData\Local\Microsoft\Windows\Temporary Internet Files\Content.IE5\ANFLIA3Y\MC900083299[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76777" y="2604516"/>
            <a:ext cx="1785823" cy="1815084"/>
          </a:xfrm>
          <a:prstGeom prst="rect">
            <a:avLst/>
          </a:prstGeom>
          <a:noFill/>
          <a:extLst>
            <a:ext uri="{909E8E84-426E-40DD-AFC4-6F175D3DCCD1}">
              <a14:hiddenFill xmlns:a14="http://schemas.microsoft.com/office/drawing/2010/main" xmlns="">
                <a:solidFill>
                  <a:srgbClr val="FFFFFF"/>
                </a:solidFill>
              </a14:hiddenFill>
            </a:ext>
          </a:extLst>
        </p:spPr>
      </p:pic>
      <p:pic>
        <p:nvPicPr>
          <p:cNvPr id="17414" name="Picture 6" descr="C:\Users\Sandra\AppData\Local\Microsoft\Windows\Temporary Internet Files\Content.IE5\P1E1WNHU\MC900198192[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53200" y="2314737"/>
            <a:ext cx="1751846" cy="239464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73636" y="4414790"/>
            <a:ext cx="1592103" cy="369332"/>
          </a:xfrm>
          <a:prstGeom prst="rect">
            <a:avLst/>
          </a:prstGeom>
          <a:noFill/>
        </p:spPr>
        <p:txBody>
          <a:bodyPr wrap="none" rtlCol="0">
            <a:spAutoFit/>
          </a:bodyPr>
          <a:lstStyle/>
          <a:p>
            <a:r>
              <a:rPr lang="en-US" dirty="0" smtClean="0"/>
              <a:t>Science-Fiction</a:t>
            </a:r>
            <a:endParaRPr lang="en-US" dirty="0"/>
          </a:p>
        </p:txBody>
      </p:sp>
      <p:sp>
        <p:nvSpPr>
          <p:cNvPr id="7" name="TextBox 6"/>
          <p:cNvSpPr txBox="1"/>
          <p:nvPr/>
        </p:nvSpPr>
        <p:spPr>
          <a:xfrm>
            <a:off x="6900132" y="4709379"/>
            <a:ext cx="1057982" cy="369332"/>
          </a:xfrm>
          <a:prstGeom prst="rect">
            <a:avLst/>
          </a:prstGeom>
          <a:noFill/>
        </p:spPr>
        <p:txBody>
          <a:bodyPr wrap="none" rtlCol="0">
            <a:spAutoFit/>
          </a:bodyPr>
          <a:lstStyle/>
          <a:p>
            <a:r>
              <a:rPr lang="en-US" dirty="0" smtClean="0"/>
              <a:t>Historical</a:t>
            </a:r>
            <a:endParaRPr lang="en-US" dirty="0"/>
          </a:p>
        </p:txBody>
      </p:sp>
      <p:sp>
        <p:nvSpPr>
          <p:cNvPr id="8" name="TextBox 7"/>
          <p:cNvSpPr txBox="1"/>
          <p:nvPr/>
        </p:nvSpPr>
        <p:spPr>
          <a:xfrm>
            <a:off x="1271013" y="4845558"/>
            <a:ext cx="889090" cy="369332"/>
          </a:xfrm>
          <a:prstGeom prst="rect">
            <a:avLst/>
          </a:prstGeom>
          <a:noFill/>
        </p:spPr>
        <p:txBody>
          <a:bodyPr wrap="none" rtlCol="0">
            <a:spAutoFit/>
          </a:bodyPr>
          <a:lstStyle/>
          <a:p>
            <a:r>
              <a:rPr lang="en-US" dirty="0" smtClean="0"/>
              <a:t>Fantasy</a:t>
            </a:r>
            <a:endParaRPr lang="en-US" dirty="0"/>
          </a:p>
        </p:txBody>
      </p:sp>
    </p:spTree>
    <p:extLst>
      <p:ext uri="{BB962C8B-B14F-4D97-AF65-F5344CB8AC3E}">
        <p14:creationId xmlns:p14="http://schemas.microsoft.com/office/powerpoint/2010/main" xmlns="" val="278575881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Glossary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alphabetical listing of key words from a book and their definition.</a:t>
            </a:r>
            <a:endParaRPr lang="en-US" dirty="0"/>
          </a:p>
        </p:txBody>
      </p:sp>
      <p:pic>
        <p:nvPicPr>
          <p:cNvPr id="18434" name="Picture 2" descr="C:\Users\Sandra\AppData\Local\Microsoft\Windows\Temporary Internet Files\Content.IE5\CQE9FX9I\MP9003096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0" y="1779016"/>
            <a:ext cx="4876800" cy="347878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379252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Graphics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Charts, maps, drawing, and other images used in printed works such as books and magazines.</a:t>
            </a:r>
            <a:endParaRPr lang="en-US" dirty="0"/>
          </a:p>
        </p:txBody>
      </p:sp>
      <p:pic>
        <p:nvPicPr>
          <p:cNvPr id="3074" name="Picture 2" descr="C:\Users\Sandra\AppData\Local\Microsoft\Windows\Temporary Internet Files\Content.IE5\3EMAXUX2\MP90017839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43100" y="1828800"/>
            <a:ext cx="5257800" cy="33825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380140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Header/Heading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title of a passage of text which announces the topic to be covered, generally printed in </a:t>
            </a:r>
            <a:r>
              <a:rPr lang="en-US" b="1" dirty="0" smtClean="0"/>
              <a:t>bold</a:t>
            </a:r>
            <a:r>
              <a:rPr lang="en-US" dirty="0" smtClean="0"/>
              <a:t> type for emphasis.</a:t>
            </a:r>
            <a:endParaRPr lang="en-US" dirty="0"/>
          </a:p>
        </p:txBody>
      </p:sp>
      <p:pic>
        <p:nvPicPr>
          <p:cNvPr id="20483" name="Picture 3" descr="C:\Users\Sandra\AppData\Local\Microsoft\Windows\Temporary Internet Files\Content.IE5\ANFLIA3Y\MP90044220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71700" y="1905000"/>
            <a:ext cx="4800600" cy="3200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222401" y="3200400"/>
            <a:ext cx="949299" cy="369332"/>
          </a:xfrm>
          <a:prstGeom prst="rect">
            <a:avLst/>
          </a:prstGeom>
          <a:noFill/>
        </p:spPr>
        <p:txBody>
          <a:bodyPr wrap="none" rtlCol="0">
            <a:spAutoFit/>
          </a:bodyPr>
          <a:lstStyle/>
          <a:p>
            <a:r>
              <a:rPr lang="en-US" b="1" dirty="0" smtClean="0"/>
              <a:t>heading</a:t>
            </a:r>
            <a:endParaRPr lang="en-US" b="1" dirty="0"/>
          </a:p>
        </p:txBody>
      </p:sp>
      <p:cxnSp>
        <p:nvCxnSpPr>
          <p:cNvPr id="8" name="Straight Connector 7"/>
          <p:cNvCxnSpPr/>
          <p:nvPr/>
        </p:nvCxnSpPr>
        <p:spPr>
          <a:xfrm>
            <a:off x="2057400" y="3385066"/>
            <a:ext cx="2133600" cy="348734"/>
          </a:xfrm>
          <a:prstGeom prst="line">
            <a:avLst/>
          </a:prstGeom>
          <a:ln w="22225">
            <a:solidFill>
              <a:srgbClr val="FF0000"/>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045437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Historical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Belonging to the past; of what is important or famous in the past.</a:t>
            </a:r>
            <a:endParaRPr lang="en-US" dirty="0"/>
          </a:p>
        </p:txBody>
      </p:sp>
      <p:pic>
        <p:nvPicPr>
          <p:cNvPr id="6146" name="Picture 2" descr="C:\Users\Sandra\AppData\Local\Microsoft\Windows\Temporary Internet Files\Content.IE5\GBG3O5CQ\MC90014984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6600" y="1676400"/>
            <a:ext cx="2586273" cy="36842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0618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Homophone</a:t>
            </a:r>
            <a:endParaRPr lang="en-US" dirty="0"/>
          </a:p>
        </p:txBody>
      </p:sp>
      <p:sp>
        <p:nvSpPr>
          <p:cNvPr id="5" name="Text Placeholder 4"/>
          <p:cNvSpPr>
            <a:spLocks noGrp="1"/>
          </p:cNvSpPr>
          <p:nvPr>
            <p:ph type="body" sz="quarter" idx="13"/>
          </p:nvPr>
        </p:nvSpPr>
        <p:spPr/>
        <p:txBody>
          <a:bodyPr/>
          <a:lstStyle/>
          <a:p>
            <a:r>
              <a:rPr lang="en-US" dirty="0" smtClean="0"/>
              <a:t>Two or more words that are pronounced alike, but different in meaning, origin or spelling.</a:t>
            </a:r>
            <a:endParaRPr lang="en-US" dirty="0"/>
          </a:p>
        </p:txBody>
      </p:sp>
      <p:pic>
        <p:nvPicPr>
          <p:cNvPr id="1026" name="Picture 2" descr="C:\Users\Sandra\AppData\Local\Microsoft\Windows\Temporary Internet Files\Content.IE5\ANFLIA3Y\MC90028685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0" y="2322417"/>
            <a:ext cx="2154725" cy="188613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Sandra\AppData\Local\Microsoft\Windows\Temporary Internet Files\Content.IE5\T22EU4MB\MC910217054[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2146300"/>
            <a:ext cx="3056962" cy="223837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70506" y="4572000"/>
            <a:ext cx="1297150"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HERE</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6192672" y="4572000"/>
            <a:ext cx="1351780"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00B0F0"/>
                </a:solidFill>
                <a:effectLst>
                  <a:outerShdw blurRad="50800" dist="39000" dir="5460000" algn="tl">
                    <a:srgbClr val="000000">
                      <a:alpha val="38000"/>
                    </a:srgbClr>
                  </a:outerShdw>
                </a:effectLst>
              </a:rPr>
              <a:t>HEAR</a:t>
            </a:r>
            <a:endParaRPr lang="en-US" sz="4000" b="1"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1418389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Hyperbole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figure of speech in which a statement is exaggerated for emphasis or for humorous effect.</a:t>
            </a:r>
          </a:p>
        </p:txBody>
      </p:sp>
      <p:pic>
        <p:nvPicPr>
          <p:cNvPr id="20482" name="Picture 2" descr="C:\Program Files (x86)\Microsoft Office\MEDIA\CAGCAT10\j0149627.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286000"/>
            <a:ext cx="3733800" cy="265302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34000" y="2937301"/>
            <a:ext cx="2873245" cy="830997"/>
          </a:xfrm>
          <a:prstGeom prst="rect">
            <a:avLst/>
          </a:prstGeom>
          <a:noFill/>
        </p:spPr>
        <p:txBody>
          <a:bodyPr wrap="square" rtlCol="0">
            <a:spAutoFit/>
          </a:bodyPr>
          <a:lstStyle/>
          <a:p>
            <a:r>
              <a:rPr lang="en-US" sz="2400" dirty="0" smtClean="0"/>
              <a:t>I’m so hungry I could eat a whole cow.</a:t>
            </a:r>
            <a:endParaRPr lang="en-US" sz="2400" dirty="0"/>
          </a:p>
        </p:txBody>
      </p:sp>
    </p:spTree>
    <p:extLst>
      <p:ext uri="{BB962C8B-B14F-4D97-AF65-F5344CB8AC3E}">
        <p14:creationId xmlns:p14="http://schemas.microsoft.com/office/powerpoint/2010/main" xmlns="" val="1690937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tx2">
                    <a:lumMod val="60000"/>
                    <a:lumOff val="40000"/>
                  </a:schemeClr>
                </a:solidFill>
              </a:rPr>
              <a:t>Analogy</a:t>
            </a:r>
            <a:endParaRPr lang="en-US" u="sng" dirty="0">
              <a:solidFill>
                <a:schemeClr val="tx2">
                  <a:lumMod val="60000"/>
                  <a:lumOff val="40000"/>
                </a:schemeClr>
              </a:solidFill>
            </a:endParaRPr>
          </a:p>
        </p:txBody>
      </p:sp>
      <p:sp>
        <p:nvSpPr>
          <p:cNvPr id="5" name="Text Placeholder 4"/>
          <p:cNvSpPr>
            <a:spLocks noGrp="1"/>
          </p:cNvSpPr>
          <p:nvPr>
            <p:ph type="body" sz="quarter" idx="13"/>
          </p:nvPr>
        </p:nvSpPr>
        <p:spPr/>
        <p:txBody>
          <a:bodyPr/>
          <a:lstStyle/>
          <a:p>
            <a:r>
              <a:rPr lang="en-US" dirty="0" smtClean="0"/>
              <a:t>A comparison of two different things that are similar in some way.</a:t>
            </a:r>
            <a:endParaRPr lang="en-US" dirty="0"/>
          </a:p>
        </p:txBody>
      </p:sp>
      <p:pic>
        <p:nvPicPr>
          <p:cNvPr id="6146" name="Picture 2" descr="C:\Users\Sandra\AppData\Local\Microsoft\Windows\Temporary Internet Files\Content.IE5\YW0GWXT1\MP90026225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065020"/>
            <a:ext cx="2750884" cy="2727960"/>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Sandra\AppData\Local\Microsoft\Windows\Temporary Internet Files\Content.IE5\0EDMD995\MP900444808[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800" y="1988820"/>
            <a:ext cx="2201282" cy="288798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3505200" y="2743200"/>
            <a:ext cx="2583873" cy="1384995"/>
          </a:xfrm>
          <a:prstGeom prst="rect">
            <a:avLst/>
          </a:prstGeom>
          <a:noFill/>
        </p:spPr>
        <p:txBody>
          <a:bodyPr wrap="square" rtlCol="0">
            <a:spAutoFit/>
          </a:bodyPr>
          <a:lstStyle/>
          <a:p>
            <a:pPr algn="ctr"/>
            <a:r>
              <a:rPr lang="en-US" sz="2800" b="1" u="sng" dirty="0" smtClean="0">
                <a:solidFill>
                  <a:srgbClr val="0070C0"/>
                </a:solidFill>
              </a:rPr>
              <a:t>Meow</a:t>
            </a:r>
            <a:r>
              <a:rPr lang="en-US" sz="2800" dirty="0" smtClean="0"/>
              <a:t> is to </a:t>
            </a:r>
            <a:r>
              <a:rPr lang="en-US" sz="2800" b="1" u="sng" dirty="0" smtClean="0">
                <a:solidFill>
                  <a:srgbClr val="0070C0"/>
                </a:solidFill>
              </a:rPr>
              <a:t>Cats</a:t>
            </a:r>
          </a:p>
          <a:p>
            <a:pPr algn="ctr"/>
            <a:r>
              <a:rPr lang="en-US" sz="2800" dirty="0" smtClean="0"/>
              <a:t>as</a:t>
            </a:r>
          </a:p>
          <a:p>
            <a:pPr algn="ctr"/>
            <a:r>
              <a:rPr lang="en-US" sz="2800" b="1" u="sng" dirty="0" smtClean="0">
                <a:solidFill>
                  <a:srgbClr val="C00000"/>
                </a:solidFill>
              </a:rPr>
              <a:t>Bark </a:t>
            </a:r>
            <a:r>
              <a:rPr lang="en-US" sz="2800" dirty="0" smtClean="0"/>
              <a:t>is to </a:t>
            </a:r>
            <a:r>
              <a:rPr lang="en-US" sz="2800" b="1" u="sng" dirty="0" smtClean="0">
                <a:solidFill>
                  <a:srgbClr val="C00000"/>
                </a:solidFill>
              </a:rPr>
              <a:t>Dogs</a:t>
            </a:r>
            <a:endParaRPr lang="en-US" sz="2800" b="1" u="sng" dirty="0">
              <a:solidFill>
                <a:srgbClr val="C00000"/>
              </a:solidFill>
            </a:endParaRPr>
          </a:p>
        </p:txBody>
      </p:sp>
    </p:spTree>
    <p:extLst>
      <p:ext uri="{BB962C8B-B14F-4D97-AF65-F5344CB8AC3E}">
        <p14:creationId xmlns:p14="http://schemas.microsoft.com/office/powerpoint/2010/main" xmlns="" val="243038031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Illustrate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make something more clear or visible.</a:t>
            </a:r>
          </a:p>
        </p:txBody>
      </p:sp>
      <p:pic>
        <p:nvPicPr>
          <p:cNvPr id="3074" name="Picture 2" descr="C:\Users\Sandra\AppData\Local\Microsoft\Windows\Temporary Internet Files\Content.IE5\CQE9FX9I\MC90015683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06520" y="2520543"/>
            <a:ext cx="1730959" cy="1816913"/>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Sandra\AppData\Local\Microsoft\Windows\Temporary Internet Files\Content.IE5\CQE9FX9I\MC90015683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499" y="1705563"/>
            <a:ext cx="3429000" cy="359927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1037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Imagery</a:t>
            </a:r>
            <a:endParaRPr lang="en-US" dirty="0"/>
          </a:p>
        </p:txBody>
      </p:sp>
      <p:sp>
        <p:nvSpPr>
          <p:cNvPr id="5" name="Text Placeholder 4"/>
          <p:cNvSpPr>
            <a:spLocks noGrp="1"/>
          </p:cNvSpPr>
          <p:nvPr>
            <p:ph type="body" sz="quarter" idx="13"/>
          </p:nvPr>
        </p:nvSpPr>
        <p:spPr/>
        <p:txBody>
          <a:bodyPr/>
          <a:lstStyle/>
          <a:p>
            <a:r>
              <a:rPr lang="en-US" dirty="0"/>
              <a:t>Language that appeals to the senses…sight, hearing, smell, taste, and touch.</a:t>
            </a:r>
          </a:p>
        </p:txBody>
      </p:sp>
      <p:sp>
        <p:nvSpPr>
          <p:cNvPr id="6" name="Rectangle 5"/>
          <p:cNvSpPr/>
          <p:nvPr/>
        </p:nvSpPr>
        <p:spPr>
          <a:xfrm>
            <a:off x="727469" y="25245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42475757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Impact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have a strong effect upon someone or something.</a:t>
            </a:r>
          </a:p>
        </p:txBody>
      </p:sp>
      <p:pic>
        <p:nvPicPr>
          <p:cNvPr id="19458" name="Picture 2" descr="C:\Users\Sandra\AppData\Local\Microsoft\Windows\Temporary Internet Files\Content.IE5\AY0UJZ9C\MC90033518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1" y="1811147"/>
            <a:ext cx="2895599" cy="267297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752600" y="4854054"/>
            <a:ext cx="5587620" cy="369332"/>
          </a:xfrm>
          <a:prstGeom prst="rect">
            <a:avLst/>
          </a:prstGeom>
          <a:noFill/>
        </p:spPr>
        <p:txBody>
          <a:bodyPr wrap="none" rtlCol="0">
            <a:spAutoFit/>
          </a:bodyPr>
          <a:lstStyle/>
          <a:p>
            <a:r>
              <a:rPr lang="en-US" dirty="0" smtClean="0"/>
              <a:t>The tornado had a tremendous impact on the community.</a:t>
            </a:r>
            <a:endParaRPr lang="en-US" dirty="0"/>
          </a:p>
        </p:txBody>
      </p:sp>
    </p:spTree>
    <p:extLst>
      <p:ext uri="{BB962C8B-B14F-4D97-AF65-F5344CB8AC3E}">
        <p14:creationId xmlns:p14="http://schemas.microsoft.com/office/powerpoint/2010/main" xmlns="" val="326045173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Incorporate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include as part of a larger thing; blend.</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1974056"/>
            <a:ext cx="4404895" cy="3138488"/>
          </a:xfrm>
          <a:prstGeom prst="rect">
            <a:avLst/>
          </a:prstGeom>
        </p:spPr>
      </p:pic>
      <p:sp>
        <p:nvSpPr>
          <p:cNvPr id="8" name="TextBox 7"/>
          <p:cNvSpPr txBox="1"/>
          <p:nvPr/>
        </p:nvSpPr>
        <p:spPr>
          <a:xfrm>
            <a:off x="5410200" y="3220134"/>
            <a:ext cx="2971800" cy="646331"/>
          </a:xfrm>
          <a:prstGeom prst="rect">
            <a:avLst/>
          </a:prstGeom>
          <a:noFill/>
        </p:spPr>
        <p:txBody>
          <a:bodyPr wrap="square" rtlCol="0">
            <a:spAutoFit/>
          </a:bodyPr>
          <a:lstStyle/>
          <a:p>
            <a:r>
              <a:rPr lang="en-US" dirty="0" smtClean="0"/>
              <a:t>Be sure to incorporate all four food groups in your diet.</a:t>
            </a:r>
            <a:endParaRPr lang="en-US" dirty="0"/>
          </a:p>
        </p:txBody>
      </p:sp>
    </p:spTree>
    <p:extLst>
      <p:ext uri="{BB962C8B-B14F-4D97-AF65-F5344CB8AC3E}">
        <p14:creationId xmlns:p14="http://schemas.microsoft.com/office/powerpoint/2010/main" xmlns="" val="410563631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Independent clause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clause that can function independently as a complete </a:t>
            </a:r>
            <a:r>
              <a:rPr lang="en-US" dirty="0" smtClean="0"/>
              <a:t>sentence.</a:t>
            </a:r>
            <a:endParaRPr lang="en-US" dirty="0"/>
          </a:p>
        </p:txBody>
      </p:sp>
      <p:grpSp>
        <p:nvGrpSpPr>
          <p:cNvPr id="6" name="Group 5"/>
          <p:cNvGrpSpPr/>
          <p:nvPr/>
        </p:nvGrpSpPr>
        <p:grpSpPr>
          <a:xfrm>
            <a:off x="457200" y="2221467"/>
            <a:ext cx="8305800" cy="2479598"/>
            <a:chOff x="457200" y="2221467"/>
            <a:chExt cx="8305800" cy="2479598"/>
          </a:xfrm>
        </p:grpSpPr>
        <p:sp>
          <p:nvSpPr>
            <p:cNvPr id="7" name="TextBox 6"/>
            <p:cNvSpPr txBox="1"/>
            <p:nvPr/>
          </p:nvSpPr>
          <p:spPr>
            <a:xfrm>
              <a:off x="457200" y="2895600"/>
              <a:ext cx="83058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00000"/>
                  </a:solidFill>
                  <a:effectLst>
                    <a:outerShdw blurRad="50800" dist="39000" dir="5460000" algn="tl">
                      <a:srgbClr val="000000">
                        <a:alpha val="38000"/>
                      </a:srgbClr>
                    </a:outerShdw>
                  </a:effectLst>
                </a:rPr>
                <a:t>John and Mary went </a:t>
              </a:r>
              <a:r>
                <a:rPr lang="en-US" sz="3600" b="1" dirty="0">
                  <a:ln w="11430"/>
                  <a:solidFill>
                    <a:srgbClr val="C00000"/>
                  </a:solidFill>
                  <a:effectLst>
                    <a:outerShdw blurRad="50800" dist="39000" dir="5460000" algn="tl">
                      <a:srgbClr val="000000">
                        <a:alpha val="38000"/>
                      </a:srgbClr>
                    </a:outerShdw>
                  </a:effectLst>
                </a:rPr>
                <a:t>to the </a:t>
              </a:r>
              <a:r>
                <a:rPr lang="en-US" sz="3600" b="1" dirty="0" smtClean="0">
                  <a:ln w="11430"/>
                  <a:solidFill>
                    <a:srgbClr val="C00000"/>
                  </a:solidFill>
                  <a:effectLst>
                    <a:outerShdw blurRad="50800" dist="39000" dir="5460000" algn="tl">
                      <a:srgbClr val="000000">
                        <a:alpha val="38000"/>
                      </a:srgbClr>
                    </a:outerShdw>
                  </a:effectLst>
                </a:rPr>
                <a:t>mall</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600" b="1" dirty="0" smtClean="0">
                  <a:ln w="11430"/>
                  <a:solidFill>
                    <a:srgbClr val="7030A0"/>
                  </a:solidFill>
                  <a:effectLst>
                    <a:outerShdw blurRad="50800" dist="39000" dir="5460000" algn="tl">
                      <a:srgbClr val="000000">
                        <a:alpha val="38000"/>
                      </a:srgbClr>
                    </a:outerShdw>
                  </a:effectLst>
                </a:rPr>
                <a:t>after</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2060"/>
                  </a:solidFill>
                  <a:effectLst>
                    <a:outerShdw blurRad="50800" dist="39000" dir="5460000" algn="tl">
                      <a:srgbClr val="000000">
                        <a:alpha val="38000"/>
                      </a:srgbClr>
                    </a:outerShdw>
                  </a:effectLst>
                </a:rPr>
                <a:t>they finished </a:t>
              </a:r>
              <a:r>
                <a:rPr lang="en-US" sz="3600" b="1" dirty="0" smtClean="0">
                  <a:ln w="11430"/>
                  <a:solidFill>
                    <a:srgbClr val="002060"/>
                  </a:solidFill>
                  <a:effectLst>
                    <a:outerShdw blurRad="50800" dist="39000" dir="5460000" algn="tl">
                      <a:srgbClr val="000000">
                        <a:alpha val="38000"/>
                      </a:srgbClr>
                    </a:outerShdw>
                  </a:effectLst>
                </a:rPr>
                <a:t>doing their homework</a:t>
              </a:r>
              <a:r>
                <a:rPr lang="en-US" sz="3600" b="1" dirty="0" smtClean="0">
                  <a:ln w="11430"/>
                  <a:effectLst>
                    <a:outerShdw blurRad="50800" dist="39000" dir="5460000" algn="tl">
                      <a:srgbClr val="000000">
                        <a:alpha val="38000"/>
                      </a:srgbClr>
                    </a:outerShdw>
                  </a:effectLst>
                </a:rPr>
                <a:t>.</a:t>
              </a:r>
              <a:endParaRPr lang="en-US" sz="3600" b="1" dirty="0">
                <a:ln w="11430"/>
                <a:effectLst>
                  <a:outerShdw blurRad="50800" dist="39000" dir="5460000" algn="tl">
                    <a:srgbClr val="000000">
                      <a:alpha val="38000"/>
                    </a:srgbClr>
                  </a:outerShdw>
                </a:effectLst>
              </a:endParaRPr>
            </a:p>
          </p:txBody>
        </p:sp>
        <p:sp>
          <p:nvSpPr>
            <p:cNvPr id="8" name="Right Brace 7"/>
            <p:cNvSpPr/>
            <p:nvPr/>
          </p:nvSpPr>
          <p:spPr>
            <a:xfrm rot="16200000">
              <a:off x="4419601" y="-152401"/>
              <a:ext cx="381000" cy="58674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5400000">
              <a:off x="4381500" y="342900"/>
              <a:ext cx="381000" cy="76200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592290" y="2221467"/>
              <a:ext cx="2035622" cy="369332"/>
            </a:xfrm>
            <a:prstGeom prst="rect">
              <a:avLst/>
            </a:prstGeom>
            <a:noFill/>
          </p:spPr>
          <p:txBody>
            <a:bodyPr wrap="none" rtlCol="0">
              <a:spAutoFit/>
            </a:bodyPr>
            <a:lstStyle/>
            <a:p>
              <a:r>
                <a:rPr lang="en-US" b="1" dirty="0"/>
                <a:t>i</a:t>
              </a:r>
              <a:r>
                <a:rPr lang="en-US" b="1" dirty="0" smtClean="0"/>
                <a:t>ndependent clause</a:t>
              </a:r>
              <a:endParaRPr lang="en-US" b="1" dirty="0"/>
            </a:p>
          </p:txBody>
        </p:sp>
        <p:sp>
          <p:nvSpPr>
            <p:cNvPr id="11" name="TextBox 10"/>
            <p:cNvSpPr txBox="1"/>
            <p:nvPr/>
          </p:nvSpPr>
          <p:spPr>
            <a:xfrm>
              <a:off x="3643957" y="4331733"/>
              <a:ext cx="1856086" cy="369332"/>
            </a:xfrm>
            <a:prstGeom prst="rect">
              <a:avLst/>
            </a:prstGeom>
            <a:noFill/>
          </p:spPr>
          <p:txBody>
            <a:bodyPr wrap="none" rtlCol="0">
              <a:spAutoFit/>
            </a:bodyPr>
            <a:lstStyle/>
            <a:p>
              <a:r>
                <a:rPr lang="en-US" dirty="0" smtClean="0"/>
                <a:t>dependent clause</a:t>
              </a:r>
              <a:endParaRPr lang="en-US" dirty="0"/>
            </a:p>
          </p:txBody>
        </p:sp>
      </p:grpSp>
    </p:spTree>
    <p:extLst>
      <p:ext uri="{BB962C8B-B14F-4D97-AF65-F5344CB8AC3E}">
        <p14:creationId xmlns:p14="http://schemas.microsoft.com/office/powerpoint/2010/main" xmlns="" val="426737139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Individual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single thing or person.</a:t>
            </a:r>
            <a:endParaRPr lang="en-US" dirty="0"/>
          </a:p>
        </p:txBody>
      </p:sp>
      <p:pic>
        <p:nvPicPr>
          <p:cNvPr id="20482" name="Picture 2" descr="C:\Users\Sandra\AppData\Local\Microsoft\Windows\Temporary Internet Files\Content.IE5\2YR48ZI6\MC90038871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1639" y="1842110"/>
            <a:ext cx="5120722" cy="33394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81177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Inference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conclusion reached using facts, observations, logic and reasoning.</a:t>
            </a:r>
            <a:endParaRPr lang="en-US" dirty="0"/>
          </a:p>
        </p:txBody>
      </p:sp>
      <p:sp>
        <p:nvSpPr>
          <p:cNvPr id="6" name="TextBox 5"/>
          <p:cNvSpPr txBox="1"/>
          <p:nvPr/>
        </p:nvSpPr>
        <p:spPr>
          <a:xfrm>
            <a:off x="3962400" y="2286000"/>
            <a:ext cx="4572000" cy="2308324"/>
          </a:xfrm>
          <a:prstGeom prst="rect">
            <a:avLst/>
          </a:prstGeom>
          <a:noFill/>
        </p:spPr>
        <p:txBody>
          <a:bodyPr wrap="square" rtlCol="0">
            <a:spAutoFit/>
          </a:bodyPr>
          <a:lstStyle/>
          <a:p>
            <a:r>
              <a:rPr lang="en-US" dirty="0" smtClean="0"/>
              <a:t>What we know:</a:t>
            </a:r>
          </a:p>
          <a:p>
            <a:endParaRPr lang="en-US" dirty="0"/>
          </a:p>
          <a:p>
            <a:r>
              <a:rPr lang="en-US" dirty="0" smtClean="0"/>
              <a:t>The little girl is smelling a beautiful rose.</a:t>
            </a:r>
          </a:p>
          <a:p>
            <a:endParaRPr lang="en-US" dirty="0"/>
          </a:p>
          <a:p>
            <a:endParaRPr lang="en-US" dirty="0" smtClean="0"/>
          </a:p>
          <a:p>
            <a:endParaRPr lang="en-US" dirty="0"/>
          </a:p>
          <a:p>
            <a:r>
              <a:rPr lang="en-US" dirty="0" smtClean="0"/>
              <a:t>We might </a:t>
            </a:r>
            <a:r>
              <a:rPr lang="en-US" b="1" dirty="0" smtClean="0"/>
              <a:t>infer</a:t>
            </a:r>
            <a:r>
              <a:rPr lang="en-US" dirty="0" smtClean="0"/>
              <a:t> that roses are her favorite flower.</a:t>
            </a:r>
            <a:endParaRPr lang="en-US" dirty="0"/>
          </a:p>
        </p:txBody>
      </p:sp>
      <p:pic>
        <p:nvPicPr>
          <p:cNvPr id="5128" name="Picture 8" descr="C:\Users\Sandra\AppData\Local\Microsoft\Windows\Temporary Internet Files\Content.IE5\ANFLIA3Y\MP9004483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905000"/>
            <a:ext cx="2235200" cy="3352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644730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Influence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power or invisible action of a thing or person that causes some kind of effect on another.</a:t>
            </a:r>
          </a:p>
        </p:txBody>
      </p:sp>
      <p:pic>
        <p:nvPicPr>
          <p:cNvPr id="21506" name="Picture 2" descr="C:\Users\Sandra\AppData\Local\Microsoft\Windows\Temporary Internet Files\Content.IE5\1CYTP6H1\MC90007873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24856" y="1752600"/>
            <a:ext cx="4743450" cy="36131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6821811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Informal English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Characteristic of or appropriate for ordinary, casual, or familiar use.</a:t>
            </a:r>
            <a:endParaRPr lang="en-US" dirty="0"/>
          </a:p>
        </p:txBody>
      </p:sp>
      <p:grpSp>
        <p:nvGrpSpPr>
          <p:cNvPr id="6" name="Group 5"/>
          <p:cNvGrpSpPr/>
          <p:nvPr/>
        </p:nvGrpSpPr>
        <p:grpSpPr>
          <a:xfrm>
            <a:off x="2368508" y="2170092"/>
            <a:ext cx="4448334" cy="2445141"/>
            <a:chOff x="2368508" y="2170092"/>
            <a:chExt cx="4448334" cy="2445141"/>
          </a:xfrm>
        </p:grpSpPr>
        <p:sp>
          <p:nvSpPr>
            <p:cNvPr id="7" name="TextBox 6"/>
            <p:cNvSpPr txBox="1"/>
            <p:nvPr/>
          </p:nvSpPr>
          <p:spPr>
            <a:xfrm>
              <a:off x="2368508" y="2477869"/>
              <a:ext cx="4448334" cy="830997"/>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Thanks a bunch!</a:t>
              </a:r>
              <a:endParaRPr lang="en-US"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2514600" y="4030458"/>
              <a:ext cx="4079963" cy="584775"/>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smtClean="0">
                  <a:ln w="11430"/>
                  <a:solidFill>
                    <a:srgbClr val="7030A0"/>
                  </a:solidFill>
                  <a:effectLst>
                    <a:outerShdw blurRad="76200" dist="50800" dir="5400000" algn="tl" rotWithShape="0">
                      <a:srgbClr val="000000">
                        <a:alpha val="65000"/>
                      </a:srgbClr>
                    </a:outerShdw>
                  </a:effectLst>
                </a:rPr>
                <a:t>Thank you very much!</a:t>
              </a:r>
              <a:endParaRPr lang="en-US" sz="3200" b="1" spc="50" dirty="0">
                <a:ln w="11430"/>
                <a:solidFill>
                  <a:srgbClr val="7030A0"/>
                </a:solidFill>
                <a:effectLst>
                  <a:outerShdw blurRad="76200" dist="50800" dir="5400000" algn="tl" rotWithShape="0">
                    <a:srgbClr val="000000">
                      <a:alpha val="65000"/>
                    </a:srgbClr>
                  </a:outerShdw>
                </a:effectLst>
              </a:endParaRPr>
            </a:p>
          </p:txBody>
        </p:sp>
        <p:sp>
          <p:nvSpPr>
            <p:cNvPr id="9" name="TextBox 8"/>
            <p:cNvSpPr txBox="1"/>
            <p:nvPr/>
          </p:nvSpPr>
          <p:spPr>
            <a:xfrm>
              <a:off x="4172690" y="2170092"/>
              <a:ext cx="817403" cy="307777"/>
            </a:xfrm>
            <a:prstGeom prst="rect">
              <a:avLst/>
            </a:prstGeom>
            <a:noFill/>
          </p:spPr>
          <p:txBody>
            <a:bodyPr wrap="none" rtlCol="0">
              <a:spAutoFit/>
            </a:bodyPr>
            <a:lstStyle/>
            <a:p>
              <a:r>
                <a:rPr lang="en-US" sz="1400" b="1" dirty="0" smtClean="0"/>
                <a:t>informal</a:t>
              </a:r>
              <a:endParaRPr lang="en-US" sz="1400" b="1" dirty="0"/>
            </a:p>
          </p:txBody>
        </p:sp>
        <p:sp>
          <p:nvSpPr>
            <p:cNvPr id="10" name="TextBox 9"/>
            <p:cNvSpPr txBox="1"/>
            <p:nvPr/>
          </p:nvSpPr>
          <p:spPr>
            <a:xfrm>
              <a:off x="4198090" y="3723382"/>
              <a:ext cx="677301" cy="307777"/>
            </a:xfrm>
            <a:prstGeom prst="rect">
              <a:avLst/>
            </a:prstGeom>
            <a:noFill/>
          </p:spPr>
          <p:txBody>
            <a:bodyPr wrap="none" rtlCol="0">
              <a:spAutoFit/>
            </a:bodyPr>
            <a:lstStyle/>
            <a:p>
              <a:r>
                <a:rPr lang="en-US" sz="1400" dirty="0" smtClean="0"/>
                <a:t>formal</a:t>
              </a:r>
              <a:endParaRPr lang="en-US" sz="1400" dirty="0"/>
            </a:p>
          </p:txBody>
        </p:sp>
      </p:grpSp>
    </p:spTree>
    <p:extLst>
      <p:ext uri="{BB962C8B-B14F-4D97-AF65-F5344CB8AC3E}">
        <p14:creationId xmlns:p14="http://schemas.microsoft.com/office/powerpoint/2010/main" xmlns="" val="402856361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Informational nonfiction</a:t>
            </a:r>
            <a:endParaRPr lang="en-US" dirty="0"/>
          </a:p>
        </p:txBody>
      </p:sp>
      <p:sp>
        <p:nvSpPr>
          <p:cNvPr id="5" name="Text Placeholder 4"/>
          <p:cNvSpPr>
            <a:spLocks noGrp="1"/>
          </p:cNvSpPr>
          <p:nvPr>
            <p:ph type="body" sz="quarter" idx="13"/>
          </p:nvPr>
        </p:nvSpPr>
        <p:spPr/>
        <p:txBody>
          <a:bodyPr/>
          <a:lstStyle/>
          <a:p>
            <a:r>
              <a:rPr lang="en-US" dirty="0" smtClean="0"/>
              <a:t>Writing that provides factual information and that often explains ideas or teaches processes.</a:t>
            </a:r>
            <a:endParaRPr lang="en-US" dirty="0"/>
          </a:p>
        </p:txBody>
      </p:sp>
      <p:grpSp>
        <p:nvGrpSpPr>
          <p:cNvPr id="6" name="Group 5"/>
          <p:cNvGrpSpPr/>
          <p:nvPr/>
        </p:nvGrpSpPr>
        <p:grpSpPr>
          <a:xfrm>
            <a:off x="2590800" y="1371600"/>
            <a:ext cx="3962400" cy="3962400"/>
            <a:chOff x="2590800" y="1600200"/>
            <a:chExt cx="3962400" cy="3962400"/>
          </a:xfrm>
        </p:grpSpPr>
        <p:pic>
          <p:nvPicPr>
            <p:cNvPr id="7" name="Picture 2" descr="C:\Users\Sandra\AppData\Local\Microsoft\Windows\Temporary Internet Files\Content.IE5\YW0GWXT1\MC900434867[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600200"/>
              <a:ext cx="3962400"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16500804">
              <a:off x="3956924" y="3069682"/>
              <a:ext cx="1800686" cy="769441"/>
            </a:xfrm>
            <a:prstGeom prst="rect">
              <a:avLst/>
            </a:prstGeom>
            <a:noFill/>
          </p:spPr>
          <p:txBody>
            <a:bodyPr wrap="none" rtlCol="0">
              <a:spAutoFit/>
            </a:bodyPr>
            <a:lstStyle/>
            <a:p>
              <a:pPr algn="ctr"/>
              <a:r>
                <a:rPr lang="en-US" sz="2200" b="1" dirty="0" smtClean="0">
                  <a:solidFill>
                    <a:schemeClr val="bg1"/>
                  </a:solidFill>
                </a:rPr>
                <a:t>INSTRUCTION</a:t>
              </a:r>
            </a:p>
            <a:p>
              <a:pPr algn="ctr"/>
              <a:r>
                <a:rPr lang="en-US" sz="2200" b="1" dirty="0" smtClean="0">
                  <a:solidFill>
                    <a:schemeClr val="bg1"/>
                  </a:solidFill>
                </a:rPr>
                <a:t>MANUAL</a:t>
              </a:r>
              <a:endParaRPr lang="en-US" sz="2200" b="1" dirty="0">
                <a:solidFill>
                  <a:schemeClr val="bg1"/>
                </a:solidFill>
              </a:endParaRPr>
            </a:p>
          </p:txBody>
        </p:sp>
      </p:grpSp>
    </p:spTree>
    <p:extLst>
      <p:ext uri="{BB962C8B-B14F-4D97-AF65-F5344CB8AC3E}">
        <p14:creationId xmlns:p14="http://schemas.microsoft.com/office/powerpoint/2010/main" xmlns="" val="37898708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C00000"/>
                </a:solidFill>
              </a:rPr>
              <a:t>Analysis/Analyze</a:t>
            </a:r>
            <a:endParaRPr lang="en-US" u="sng" dirty="0">
              <a:solidFill>
                <a:srgbClr val="C00000"/>
              </a:solidFill>
            </a:endParaRPr>
          </a:p>
        </p:txBody>
      </p:sp>
      <p:sp>
        <p:nvSpPr>
          <p:cNvPr id="5" name="Text Placeholder 4"/>
          <p:cNvSpPr>
            <a:spLocks noGrp="1"/>
          </p:cNvSpPr>
          <p:nvPr>
            <p:ph type="body" sz="quarter" idx="13"/>
          </p:nvPr>
        </p:nvSpPr>
        <p:spPr/>
        <p:txBody>
          <a:bodyPr/>
          <a:lstStyle/>
          <a:p>
            <a:r>
              <a:rPr lang="en-US" dirty="0" smtClean="0"/>
              <a:t>Examining parts to understand how they work together to create meaning as a whole.</a:t>
            </a:r>
          </a:p>
        </p:txBody>
      </p:sp>
      <p:pic>
        <p:nvPicPr>
          <p:cNvPr id="6" name="Picture 5" descr="analyze.jpg"/>
          <p:cNvPicPr>
            <a:picLocks noChangeAspect="1"/>
          </p:cNvPicPr>
          <p:nvPr/>
        </p:nvPicPr>
        <p:blipFill>
          <a:blip r:embed="rId2" cstate="print"/>
          <a:stretch>
            <a:fillRect/>
          </a:stretch>
        </p:blipFill>
        <p:spPr>
          <a:xfrm>
            <a:off x="3544824" y="1889760"/>
            <a:ext cx="2054352" cy="3078480"/>
          </a:xfrm>
          <a:prstGeom prst="rect">
            <a:avLst/>
          </a:prstGeom>
        </p:spPr>
      </p:pic>
    </p:spTree>
    <p:extLst>
      <p:ext uri="{BB962C8B-B14F-4D97-AF65-F5344CB8AC3E}">
        <p14:creationId xmlns:p14="http://schemas.microsoft.com/office/powerpoint/2010/main" xmlns="" val="202571062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Informative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Providing information, or adding to one's knowledge or understanding.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038600" y="1752600"/>
            <a:ext cx="4371826" cy="3581400"/>
          </a:xfrm>
          <a:prstGeom prst="rect">
            <a:avLst/>
          </a:prstGeom>
        </p:spPr>
      </p:pic>
      <p:sp>
        <p:nvSpPr>
          <p:cNvPr id="7" name="TextBox 6"/>
          <p:cNvSpPr txBox="1"/>
          <p:nvPr/>
        </p:nvSpPr>
        <p:spPr>
          <a:xfrm>
            <a:off x="755072" y="2989302"/>
            <a:ext cx="3280322" cy="369332"/>
          </a:xfrm>
          <a:prstGeom prst="rect">
            <a:avLst/>
          </a:prstGeom>
          <a:noFill/>
        </p:spPr>
        <p:txBody>
          <a:bodyPr wrap="none" rtlCol="0">
            <a:spAutoFit/>
          </a:bodyPr>
          <a:lstStyle/>
          <a:p>
            <a:r>
              <a:rPr lang="en-US" dirty="0" smtClean="0"/>
              <a:t>His speech was very </a:t>
            </a:r>
            <a:r>
              <a:rPr lang="en-US" b="1" dirty="0" smtClean="0"/>
              <a:t>informative</a:t>
            </a:r>
            <a:r>
              <a:rPr lang="en-US" dirty="0"/>
              <a:t>.</a:t>
            </a:r>
          </a:p>
        </p:txBody>
      </p:sp>
    </p:spTree>
    <p:extLst>
      <p:ext uri="{BB962C8B-B14F-4D97-AF65-F5344CB8AC3E}">
        <p14:creationId xmlns:p14="http://schemas.microsoft.com/office/powerpoint/2010/main" xmlns="" val="21225678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Inquire/Inquiry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question or request for information.</a:t>
            </a:r>
            <a:endParaRPr lang="en-US" dirty="0"/>
          </a:p>
        </p:txBody>
      </p:sp>
      <p:pic>
        <p:nvPicPr>
          <p:cNvPr id="22530" name="Picture 2" descr="C:\Users\Sandra\AppData\Local\Microsoft\Windows\Temporary Internet Files\Content.IE5\1CYTP6H1\MP90040280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804416"/>
            <a:ext cx="3622431" cy="345338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582236" y="3198167"/>
            <a:ext cx="4075859" cy="461665"/>
          </a:xfrm>
          <a:prstGeom prst="rect">
            <a:avLst/>
          </a:prstGeom>
          <a:noFill/>
        </p:spPr>
        <p:txBody>
          <a:bodyPr wrap="none" rtlCol="0">
            <a:spAutoFit/>
          </a:bodyPr>
          <a:lstStyle/>
          <a:p>
            <a:r>
              <a:rPr lang="en-US" sz="2400" dirty="0" smtClean="0"/>
              <a:t>Where should we go for lunch?</a:t>
            </a:r>
            <a:endParaRPr lang="en-US" sz="2400" dirty="0"/>
          </a:p>
        </p:txBody>
      </p:sp>
    </p:spTree>
    <p:extLst>
      <p:ext uri="{BB962C8B-B14F-4D97-AF65-F5344CB8AC3E}">
        <p14:creationId xmlns:p14="http://schemas.microsoft.com/office/powerpoint/2010/main" xmlns="" val="17116505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Integrate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bring together and mix into a whole.</a:t>
            </a:r>
          </a:p>
        </p:txBody>
      </p:sp>
      <p:pic>
        <p:nvPicPr>
          <p:cNvPr id="10242" name="Picture 2" descr="C:\Users\Sandra\AppData\Local\Microsoft\Windows\Temporary Internet Files\Content.IE5\AY0UJZ9C\MP90017795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8400" y="2108200"/>
            <a:ext cx="4267200" cy="2844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416807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Intensive pronoun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Pronouns that are used for emphasis.   They are formed by adding "-self" or "-selves" to an appropriate pronoun.</a:t>
            </a:r>
          </a:p>
        </p:txBody>
      </p:sp>
      <p:sp>
        <p:nvSpPr>
          <p:cNvPr id="6" name="TextBox 5"/>
          <p:cNvSpPr txBox="1"/>
          <p:nvPr/>
        </p:nvSpPr>
        <p:spPr>
          <a:xfrm>
            <a:off x="2514600" y="3150497"/>
            <a:ext cx="4614918" cy="523220"/>
          </a:xfrm>
          <a:prstGeom prst="rect">
            <a:avLst/>
          </a:prstGeom>
          <a:noFill/>
        </p:spPr>
        <p:txBody>
          <a:bodyPr wrap="none" rtlCol="0">
            <a:spAutoFit/>
          </a:bodyPr>
          <a:lstStyle/>
          <a:p>
            <a:r>
              <a:rPr lang="en-US" sz="2800" b="1" dirty="0" smtClean="0"/>
              <a:t>I </a:t>
            </a:r>
            <a:r>
              <a:rPr lang="en-US" sz="2800" b="1" dirty="0" smtClean="0">
                <a:solidFill>
                  <a:srgbClr val="7030A0"/>
                </a:solidFill>
              </a:rPr>
              <a:t>myself</a:t>
            </a:r>
            <a:r>
              <a:rPr lang="en-US" sz="2800" b="1" dirty="0" smtClean="0"/>
              <a:t> love the color purple.</a:t>
            </a:r>
            <a:endParaRPr lang="en-US" sz="2800" b="1" dirty="0"/>
          </a:p>
        </p:txBody>
      </p:sp>
      <p:pic>
        <p:nvPicPr>
          <p:cNvPr id="23554" name="Picture 2" descr="C:\Users\Sandra\AppData\Local\Microsoft\Windows\Temporary Internet Files\Content.IE5\AY0UJZ9C\MC9000300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5704" y="2438400"/>
            <a:ext cx="1208837" cy="16349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164988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Interact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respond to one another in a social situation.</a:t>
            </a:r>
          </a:p>
        </p:txBody>
      </p:sp>
      <p:pic>
        <p:nvPicPr>
          <p:cNvPr id="1026" name="Picture 2" descr="C:\Users\Sandra\AppData\Local\Microsoft\Windows\Temporary Internet Files\Content.IE5\2YR48ZI6\MP9001788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7900" y="1930400"/>
            <a:ext cx="4648200" cy="309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4669175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Interaction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Action of one upon another or others; action in response to others; influence, or effect</a:t>
            </a:r>
          </a:p>
        </p:txBody>
      </p:sp>
      <p:pic>
        <p:nvPicPr>
          <p:cNvPr id="1026" name="Picture 2" descr="C:\Users\Sandra\AppData\Local\Microsoft\Windows\Temporary Internet Files\Content.IE5\2YR48ZI6\MP90017881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7900" y="1930400"/>
            <a:ext cx="4648200" cy="309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194025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Internal conflict</a:t>
            </a:r>
            <a:endParaRPr lang="en-US" dirty="0"/>
          </a:p>
        </p:txBody>
      </p:sp>
      <p:sp>
        <p:nvSpPr>
          <p:cNvPr id="5" name="Text Placeholder 4"/>
          <p:cNvSpPr>
            <a:spLocks noGrp="1"/>
          </p:cNvSpPr>
          <p:nvPr>
            <p:ph type="body" sz="quarter" idx="13"/>
          </p:nvPr>
        </p:nvSpPr>
        <p:spPr/>
        <p:txBody>
          <a:bodyPr/>
          <a:lstStyle/>
          <a:p>
            <a:r>
              <a:rPr lang="en-US" dirty="0"/>
              <a:t>A struggle between opposing needs, desires, or emotions within a single character.</a:t>
            </a:r>
          </a:p>
        </p:txBody>
      </p:sp>
      <p:pic>
        <p:nvPicPr>
          <p:cNvPr id="2050" name="Picture 2" descr="C:\Users\Sandra\AppData\Local\Microsoft\Windows\Temporary Internet Files\Content.IE5\DNU54TYX\MM900046495[1].gif"/>
          <p:cNvPicPr>
            <a:picLocks noChangeAspect="1" noChangeArrowheads="1" noCrop="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2133600"/>
            <a:ext cx="1276350"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Sandra\AppData\Local\Microsoft\Windows\Temporary Internet Files\Content.IE5\2YR48ZI6\MC900349121[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07994" y="2133600"/>
            <a:ext cx="1069006" cy="97155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Sandra\AppData\Local\Microsoft\Windows\Temporary Internet Files\Content.IE5\AY0UJZ9C\MC900445118[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886201" y="2211040"/>
            <a:ext cx="1269894" cy="30467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874700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Interpret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translate, analyze, or give examples drawn from a text.</a:t>
            </a:r>
          </a:p>
        </p:txBody>
      </p:sp>
      <p:pic>
        <p:nvPicPr>
          <p:cNvPr id="4098" name="Picture 2" descr="C:\Users\Sandra\AppData\Local\Microsoft\Windows\Temporary Internet Files\Content.IE5\0EDMD995\MC90033086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50264" y="1758964"/>
            <a:ext cx="3045736" cy="35750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130324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Introduction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 at the beginning of a selection that tells you what will come.</a:t>
            </a:r>
            <a:endParaRPr lang="en-US" dirty="0"/>
          </a:p>
        </p:txBody>
      </p:sp>
      <p:sp>
        <p:nvSpPr>
          <p:cNvPr id="8" name="TextBox 7"/>
          <p:cNvSpPr txBox="1"/>
          <p:nvPr/>
        </p:nvSpPr>
        <p:spPr>
          <a:xfrm>
            <a:off x="2743200" y="2353731"/>
            <a:ext cx="4800600" cy="2308324"/>
          </a:xfrm>
          <a:prstGeom prst="rect">
            <a:avLst/>
          </a:prstGeom>
          <a:noFill/>
        </p:spPr>
        <p:txBody>
          <a:bodyPr wrap="square" rtlCol="0">
            <a:spAutoFit/>
          </a:bodyPr>
          <a:lstStyle/>
          <a:p>
            <a:r>
              <a:rPr lang="en-US" dirty="0" smtClean="0"/>
              <a:t>My favorite day of the year is my birthday.</a:t>
            </a:r>
          </a:p>
          <a:p>
            <a:endParaRPr lang="en-US" dirty="0"/>
          </a:p>
          <a:p>
            <a:r>
              <a:rPr lang="en-US" dirty="0" smtClean="0"/>
              <a:t>For my birthday, I always get a chocolate cake and pizza for dinner. My family comes to my house and we have a party.</a:t>
            </a:r>
          </a:p>
          <a:p>
            <a:endParaRPr lang="en-US" dirty="0"/>
          </a:p>
          <a:p>
            <a:r>
              <a:rPr lang="en-US" dirty="0" smtClean="0"/>
              <a:t>Because I always have a good day, my birthday is my favorite day of the year.</a:t>
            </a:r>
            <a:endParaRPr lang="en-US" dirty="0"/>
          </a:p>
        </p:txBody>
      </p:sp>
      <p:sp>
        <p:nvSpPr>
          <p:cNvPr id="9" name="Rectangle 8"/>
          <p:cNvSpPr/>
          <p:nvPr/>
        </p:nvSpPr>
        <p:spPr>
          <a:xfrm>
            <a:off x="880446" y="2286000"/>
            <a:ext cx="186275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Introduction:</a:t>
            </a:r>
            <a:endPar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Rectangle 9"/>
          <p:cNvSpPr/>
          <p:nvPr/>
        </p:nvSpPr>
        <p:spPr>
          <a:xfrm>
            <a:off x="824802" y="2967335"/>
            <a:ext cx="1918398" cy="1569660"/>
          </a:xfrm>
          <a:prstGeom prst="rect">
            <a:avLst/>
          </a:prstGeom>
          <a:noFill/>
        </p:spPr>
        <p:txBody>
          <a:bodyPr wrap="square" lIns="91440" tIns="45720" rIns="91440" bIns="45720">
            <a:spAutoFit/>
          </a:bodyPr>
          <a:lstStyle/>
          <a:p>
            <a:pPr algn="r"/>
            <a:r>
              <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Body:</a:t>
            </a:r>
          </a:p>
          <a:p>
            <a:pPr algn="r"/>
            <a:endPar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r"/>
            <a:endParaRPr lang="en-US" sz="2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a:p>
            <a:pPr algn="r"/>
            <a:r>
              <a:rPr lang="en-US" sz="2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Conclusion:</a:t>
            </a:r>
            <a:endParaRPr 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394080232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Investigation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look into carefully and closely so as to learn the facts; examine.</a:t>
            </a:r>
          </a:p>
        </p:txBody>
      </p:sp>
      <p:pic>
        <p:nvPicPr>
          <p:cNvPr id="3074" name="Picture 2" descr="C:\Users\Sandra\AppData\Local\Microsoft\Windows\Temporary Internet Files\Content.IE5\2YR48ZI6\MC90007138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8623" y="1891225"/>
            <a:ext cx="3266753" cy="32903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59420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Antagonist</a:t>
            </a:r>
            <a:endParaRPr lang="en-US" dirty="0"/>
          </a:p>
        </p:txBody>
      </p:sp>
      <p:sp>
        <p:nvSpPr>
          <p:cNvPr id="5" name="Text Placeholder 4"/>
          <p:cNvSpPr>
            <a:spLocks noGrp="1"/>
          </p:cNvSpPr>
          <p:nvPr>
            <p:ph type="body" sz="quarter" idx="13"/>
          </p:nvPr>
        </p:nvSpPr>
        <p:spPr/>
        <p:txBody>
          <a:bodyPr/>
          <a:lstStyle/>
          <a:p>
            <a:r>
              <a:rPr lang="en-US" dirty="0"/>
              <a:t>A principal character or force in opposition to a protagonist, or main character.</a:t>
            </a:r>
          </a:p>
        </p:txBody>
      </p:sp>
      <p:grpSp>
        <p:nvGrpSpPr>
          <p:cNvPr id="10" name="Group 9"/>
          <p:cNvGrpSpPr/>
          <p:nvPr/>
        </p:nvGrpSpPr>
        <p:grpSpPr>
          <a:xfrm>
            <a:off x="1066800" y="2627700"/>
            <a:ext cx="6844526" cy="1868100"/>
            <a:chOff x="838200" y="2609250"/>
            <a:chExt cx="6844526" cy="1868100"/>
          </a:xfrm>
        </p:grpSpPr>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8200" y="2610827"/>
              <a:ext cx="1647731" cy="186652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6400800" y="2635072"/>
              <a:ext cx="1281926" cy="1816455"/>
            </a:xfrm>
            <a:prstGeom prst="rect">
              <a:avLst/>
            </a:prstGeom>
          </p:spPr>
        </p:pic>
        <p:sp>
          <p:nvSpPr>
            <p:cNvPr id="8" name="TextBox 7"/>
            <p:cNvSpPr txBox="1"/>
            <p:nvPr/>
          </p:nvSpPr>
          <p:spPr>
            <a:xfrm>
              <a:off x="2485931" y="2609250"/>
              <a:ext cx="1741951" cy="553998"/>
            </a:xfrm>
            <a:prstGeom prst="rect">
              <a:avLst/>
            </a:prstGeom>
            <a:noFill/>
          </p:spPr>
          <p:txBody>
            <a:bodyPr wrap="none" rtlCol="0">
              <a:spAutoFit/>
            </a:bodyPr>
            <a:lstStyle/>
            <a:p>
              <a:pPr algn="ctr"/>
              <a:r>
                <a:rPr lang="en-US" dirty="0" smtClean="0"/>
                <a:t>Red Riding Hood</a:t>
              </a:r>
            </a:p>
            <a:p>
              <a:pPr algn="ctr"/>
              <a:r>
                <a:rPr lang="en-US" sz="1200" dirty="0" smtClean="0"/>
                <a:t>protagonist</a:t>
              </a:r>
              <a:endParaRPr lang="en-US" dirty="0"/>
            </a:p>
          </p:txBody>
        </p:sp>
        <p:sp>
          <p:nvSpPr>
            <p:cNvPr id="9" name="TextBox 8"/>
            <p:cNvSpPr txBox="1"/>
            <p:nvPr/>
          </p:nvSpPr>
          <p:spPr>
            <a:xfrm>
              <a:off x="5181600" y="3897529"/>
              <a:ext cx="1375633" cy="553998"/>
            </a:xfrm>
            <a:prstGeom prst="rect">
              <a:avLst/>
            </a:prstGeom>
            <a:noFill/>
          </p:spPr>
          <p:txBody>
            <a:bodyPr wrap="none" rtlCol="0">
              <a:spAutoFit/>
            </a:bodyPr>
            <a:lstStyle/>
            <a:p>
              <a:pPr algn="ctr"/>
              <a:r>
                <a:rPr lang="en-US" dirty="0" smtClean="0"/>
                <a:t>Big Bad Wolf</a:t>
              </a:r>
            </a:p>
            <a:p>
              <a:pPr algn="ctr"/>
              <a:r>
                <a:rPr lang="en-US" sz="1200" b="1" u="sng" dirty="0" smtClean="0">
                  <a:solidFill>
                    <a:srgbClr val="FF0000"/>
                  </a:solidFill>
                </a:rPr>
                <a:t>antagonist</a:t>
              </a:r>
              <a:endParaRPr lang="en-US" b="1" u="sng" dirty="0">
                <a:solidFill>
                  <a:srgbClr val="FF0000"/>
                </a:solidFill>
              </a:endParaRPr>
            </a:p>
          </p:txBody>
        </p:sp>
      </p:grpSp>
    </p:spTree>
    <p:extLst>
      <p:ext uri="{BB962C8B-B14F-4D97-AF65-F5344CB8AC3E}">
        <p14:creationId xmlns:p14="http://schemas.microsoft.com/office/powerpoint/2010/main" xmlns="" val="5493332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Irony</a:t>
            </a:r>
            <a:endParaRPr lang="en-US" dirty="0"/>
          </a:p>
        </p:txBody>
      </p:sp>
      <p:sp>
        <p:nvSpPr>
          <p:cNvPr id="5" name="Text Placeholder 4"/>
          <p:cNvSpPr>
            <a:spLocks noGrp="1"/>
          </p:cNvSpPr>
          <p:nvPr>
            <p:ph type="body" sz="quarter" idx="13"/>
          </p:nvPr>
        </p:nvSpPr>
        <p:spPr/>
        <p:txBody>
          <a:bodyPr/>
          <a:lstStyle/>
          <a:p>
            <a:r>
              <a:rPr lang="en-US" dirty="0"/>
              <a:t>A contrast between what is expected and what actually exists or happens.</a:t>
            </a:r>
          </a:p>
        </p:txBody>
      </p:sp>
      <p:pic>
        <p:nvPicPr>
          <p:cNvPr id="3076" name="Picture 4" descr="C:\Users\Sandra\AppData\Local\Microsoft\Windows\Temporary Internet Files\Content.IE5\2YR48ZI6\MP90040193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1981200"/>
            <a:ext cx="2081784" cy="312115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956378" y="2782669"/>
            <a:ext cx="5710602" cy="646331"/>
          </a:xfrm>
          <a:prstGeom prst="rect">
            <a:avLst/>
          </a:prstGeom>
          <a:noFill/>
        </p:spPr>
        <p:txBody>
          <a:bodyPr wrap="none" rtlCol="0">
            <a:spAutoFit/>
          </a:bodyPr>
          <a:lstStyle/>
          <a:p>
            <a:r>
              <a:rPr lang="en-US" dirty="0" smtClean="0"/>
              <a:t>You finally got the puppy you’ve been begging for, </a:t>
            </a:r>
          </a:p>
          <a:p>
            <a:r>
              <a:rPr lang="en-US" dirty="0"/>
              <a:t>	</a:t>
            </a:r>
            <a:r>
              <a:rPr lang="en-US" dirty="0" smtClean="0"/>
              <a:t>	but you find out you’re allergic to dogs.</a:t>
            </a:r>
            <a:endParaRPr lang="en-US" dirty="0"/>
          </a:p>
        </p:txBody>
      </p:sp>
    </p:spTree>
    <p:extLst>
      <p:ext uri="{BB962C8B-B14F-4D97-AF65-F5344CB8AC3E}">
        <p14:creationId xmlns:p14="http://schemas.microsoft.com/office/powerpoint/2010/main" xmlns="" val="392084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Journalis</a:t>
            </a:r>
            <a:r>
              <a:rPr lang="en-US" dirty="0"/>
              <a:t>m</a:t>
            </a:r>
          </a:p>
        </p:txBody>
      </p:sp>
      <p:sp>
        <p:nvSpPr>
          <p:cNvPr id="5" name="Text Placeholder 4"/>
          <p:cNvSpPr>
            <a:spLocks noGrp="1"/>
          </p:cNvSpPr>
          <p:nvPr>
            <p:ph type="body" sz="quarter" idx="13"/>
          </p:nvPr>
        </p:nvSpPr>
        <p:spPr/>
        <p:txBody>
          <a:bodyPr/>
          <a:lstStyle/>
          <a:p>
            <a:r>
              <a:rPr lang="en-US" dirty="0"/>
              <a:t>The work of collecting news and information and giving it out to the public through newspapers, magazines, radio, television, or other media.</a:t>
            </a:r>
          </a:p>
        </p:txBody>
      </p:sp>
      <p:pic>
        <p:nvPicPr>
          <p:cNvPr id="5122" name="Picture 2" descr="C:\Users\Sandra\AppData\Local\Microsoft\Windows\Temporary Internet Files\Content.IE5\2YR48ZI6\MC90037054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51132" y="1966469"/>
            <a:ext cx="4002068" cy="30627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78842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Key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Main; primary; essential.</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7800" y="1779586"/>
            <a:ext cx="2390657" cy="3527425"/>
          </a:xfrm>
          <a:prstGeom prst="rect">
            <a:avLst/>
          </a:prstGeom>
        </p:spPr>
      </p:pic>
      <p:sp>
        <p:nvSpPr>
          <p:cNvPr id="7" name="TextBox 6"/>
          <p:cNvSpPr txBox="1"/>
          <p:nvPr/>
        </p:nvSpPr>
        <p:spPr>
          <a:xfrm>
            <a:off x="4191000" y="3220134"/>
            <a:ext cx="3200399" cy="646331"/>
          </a:xfrm>
          <a:prstGeom prst="rect">
            <a:avLst/>
          </a:prstGeom>
          <a:noFill/>
        </p:spPr>
        <p:txBody>
          <a:bodyPr wrap="square" rtlCol="0">
            <a:spAutoFit/>
          </a:bodyPr>
          <a:lstStyle/>
          <a:p>
            <a:r>
              <a:rPr lang="en-US" dirty="0" smtClean="0"/>
              <a:t>Good customer service is </a:t>
            </a:r>
            <a:r>
              <a:rPr lang="en-US" b="1" i="1" u="sng" dirty="0" smtClean="0"/>
              <a:t>key</a:t>
            </a:r>
            <a:r>
              <a:rPr lang="en-US" dirty="0" smtClean="0"/>
              <a:t> to running a successful business.</a:t>
            </a:r>
            <a:endParaRPr lang="en-US" dirty="0"/>
          </a:p>
        </p:txBody>
      </p:sp>
    </p:spTree>
    <p:extLst>
      <p:ext uri="{BB962C8B-B14F-4D97-AF65-F5344CB8AC3E}">
        <p14:creationId xmlns:p14="http://schemas.microsoft.com/office/powerpoint/2010/main" xmlns="" val="10087869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Link/Hyperlink</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Text or an image that when clicked on, causes a web page or another point on the same page to be displayed on the computer screen.</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62200" y="1219200"/>
            <a:ext cx="4191000" cy="4191000"/>
          </a:xfrm>
          <a:prstGeom prst="rect">
            <a:avLst/>
          </a:prstGeom>
        </p:spPr>
      </p:pic>
      <p:sp>
        <p:nvSpPr>
          <p:cNvPr id="6" name="TextBox 5"/>
          <p:cNvSpPr txBox="1"/>
          <p:nvPr/>
        </p:nvSpPr>
        <p:spPr>
          <a:xfrm>
            <a:off x="3047999" y="3680996"/>
            <a:ext cx="2819400" cy="338554"/>
          </a:xfrm>
          <a:prstGeom prst="rect">
            <a:avLst/>
          </a:prstGeom>
          <a:noFill/>
        </p:spPr>
        <p:txBody>
          <a:bodyPr wrap="square" rtlCol="0">
            <a:spAutoFit/>
          </a:bodyPr>
          <a:lstStyle/>
          <a:p>
            <a:r>
              <a:rPr lang="en-US" sz="1600" b="1" i="1" u="sng" dirty="0" smtClean="0">
                <a:solidFill>
                  <a:schemeClr val="accent1"/>
                </a:solidFill>
              </a:rPr>
              <a:t>Click here</a:t>
            </a:r>
            <a:r>
              <a:rPr lang="en-US" sz="1600" dirty="0" smtClean="0">
                <a:solidFill>
                  <a:schemeClr val="accent1"/>
                </a:solidFill>
              </a:rPr>
              <a:t> </a:t>
            </a:r>
            <a:r>
              <a:rPr lang="en-US" sz="1600" dirty="0" smtClean="0"/>
              <a:t>to visit our webpage.</a:t>
            </a:r>
            <a:endParaRPr lang="en-US" sz="1600" b="1" i="1" u="sng" dirty="0">
              <a:solidFill>
                <a:schemeClr val="accent1"/>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748919" y="2201446"/>
            <a:ext cx="1417561" cy="1392654"/>
          </a:xfrm>
          <a:prstGeom prst="rect">
            <a:avLst/>
          </a:prstGeom>
        </p:spPr>
      </p:pic>
    </p:spTree>
    <p:extLst>
      <p:ext uri="{BB962C8B-B14F-4D97-AF65-F5344CB8AC3E}">
        <p14:creationId xmlns:p14="http://schemas.microsoft.com/office/powerpoint/2010/main" xmlns="" val="26375448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Listing</a:t>
            </a:r>
            <a:endParaRPr lang="en-US" dirty="0"/>
          </a:p>
        </p:txBody>
      </p:sp>
      <p:sp>
        <p:nvSpPr>
          <p:cNvPr id="5" name="Text Placeholder 4"/>
          <p:cNvSpPr>
            <a:spLocks noGrp="1"/>
          </p:cNvSpPr>
          <p:nvPr>
            <p:ph type="body" sz="quarter" idx="13"/>
          </p:nvPr>
        </p:nvSpPr>
        <p:spPr/>
        <p:txBody>
          <a:bodyPr/>
          <a:lstStyle/>
          <a:p>
            <a:r>
              <a:rPr lang="en-US" dirty="0"/>
              <a:t>Pieces of information (facts, reasons, ideas, examples, features, steps, etc.) that are listed.</a:t>
            </a:r>
          </a:p>
        </p:txBody>
      </p:sp>
      <p:grpSp>
        <p:nvGrpSpPr>
          <p:cNvPr id="6" name="Group 5"/>
          <p:cNvGrpSpPr/>
          <p:nvPr/>
        </p:nvGrpSpPr>
        <p:grpSpPr>
          <a:xfrm>
            <a:off x="1043178" y="2153384"/>
            <a:ext cx="7057644" cy="2723416"/>
            <a:chOff x="1066800" y="1828800"/>
            <a:chExt cx="7057644" cy="2723416"/>
          </a:xfrm>
        </p:grpSpPr>
        <p:sp>
          <p:nvSpPr>
            <p:cNvPr id="7" name="TextBox 6"/>
            <p:cNvSpPr txBox="1"/>
            <p:nvPr/>
          </p:nvSpPr>
          <p:spPr>
            <a:xfrm>
              <a:off x="3352800" y="2895600"/>
              <a:ext cx="4771644" cy="1631216"/>
            </a:xfrm>
            <a:prstGeom prst="rect">
              <a:avLst/>
            </a:prstGeom>
            <a:noFill/>
          </p:spPr>
          <p:txBody>
            <a:bodyPr wrap="square" rtlCol="0">
              <a:spAutoFit/>
            </a:bodyPr>
            <a:lstStyle/>
            <a:p>
              <a:pPr marL="342900" indent="-342900">
                <a:buAutoNum type="arabicPeriod"/>
              </a:pPr>
              <a:r>
                <a:rPr lang="en-US" sz="2000" dirty="0" smtClean="0"/>
                <a:t>Take out two slices of bread.</a:t>
              </a:r>
            </a:p>
            <a:p>
              <a:pPr marL="342900" indent="-342900">
                <a:buAutoNum type="arabicPeriod"/>
              </a:pPr>
              <a:r>
                <a:rPr lang="en-US" sz="2000" dirty="0" smtClean="0"/>
                <a:t>Put peanut butter on one slice.</a:t>
              </a:r>
            </a:p>
            <a:p>
              <a:pPr marL="342900" indent="-342900">
                <a:buAutoNum type="arabicPeriod"/>
              </a:pPr>
              <a:r>
                <a:rPr lang="en-US" sz="2000" dirty="0" smtClean="0"/>
                <a:t>Put jelly on the other slice.</a:t>
              </a:r>
            </a:p>
            <a:p>
              <a:pPr marL="342900" indent="-342900">
                <a:buAutoNum type="arabicPeriod"/>
              </a:pPr>
              <a:r>
                <a:rPr lang="en-US" sz="2000" dirty="0" smtClean="0"/>
                <a:t>Put your two slices of bread together.</a:t>
              </a:r>
            </a:p>
            <a:p>
              <a:pPr marL="342900" indent="-342900">
                <a:buAutoNum type="arabicPeriod"/>
              </a:pPr>
              <a:r>
                <a:rPr lang="en-US" sz="2000" dirty="0" smtClean="0"/>
                <a:t>Enjoy your sandwich!</a:t>
              </a:r>
              <a:endParaRPr lang="en-US" sz="2000" dirty="0"/>
            </a:p>
          </p:txBody>
        </p:sp>
        <p:pic>
          <p:nvPicPr>
            <p:cNvPr id="8" name="Picture 2" descr="C:\Users\Sandra\AppData\Local\Microsoft\Windows\Temporary Internet Files\Content.IE5\P1E1WNHU\MC90035697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3070888"/>
              <a:ext cx="1810512" cy="148132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1219200" y="1828800"/>
              <a:ext cx="6553200" cy="461665"/>
            </a:xfrm>
            <a:prstGeom prst="rect">
              <a:avLst/>
            </a:prstGeom>
          </p:spPr>
          <p:txBody>
            <a:bodyPr wrap="square">
              <a:spAutoFit/>
            </a:bodyPr>
            <a:lstStyle/>
            <a:p>
              <a:pPr algn="ctr"/>
              <a:r>
                <a:rPr lang="en-US" sz="2400" u="sng" dirty="0"/>
                <a:t>How to Make a Peanut Butter &amp; Jelly Sandwich:</a:t>
              </a:r>
            </a:p>
          </p:txBody>
        </p:sp>
      </p:grpSp>
    </p:spTree>
    <p:extLst>
      <p:ext uri="{BB962C8B-B14F-4D97-AF65-F5344CB8AC3E}">
        <p14:creationId xmlns:p14="http://schemas.microsoft.com/office/powerpoint/2010/main" xmlns="" val="27086561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Literary device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technique used to achieve a particular </a:t>
            </a:r>
            <a:r>
              <a:rPr lang="en-US" dirty="0" smtClean="0"/>
              <a:t>effect.</a:t>
            </a:r>
            <a:endParaRPr lang="en-US" dirty="0"/>
          </a:p>
        </p:txBody>
      </p:sp>
      <p:sp>
        <p:nvSpPr>
          <p:cNvPr id="3" name="TextBox 2"/>
          <p:cNvSpPr txBox="1"/>
          <p:nvPr/>
        </p:nvSpPr>
        <p:spPr>
          <a:xfrm>
            <a:off x="1316886" y="3142397"/>
            <a:ext cx="326967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7030A0"/>
                </a:solidFill>
                <a:effectLst>
                  <a:outerShdw blurRad="76200" dist="50800" dir="5400000" algn="tl" rotWithShape="0">
                    <a:srgbClr val="000000">
                      <a:alpha val="65000"/>
                    </a:srgbClr>
                  </a:outerShdw>
                </a:effectLst>
              </a:rPr>
              <a:t>Figurative Language</a:t>
            </a:r>
            <a:endParaRPr lang="en-US" sz="2800" b="1" spc="50" dirty="0">
              <a:ln w="11430"/>
              <a:solidFill>
                <a:srgbClr val="7030A0"/>
              </a:solidFill>
              <a:effectLst>
                <a:outerShdw blurRad="76200" dist="50800" dir="5400000" algn="tl" rotWithShape="0">
                  <a:srgbClr val="000000">
                    <a:alpha val="65000"/>
                  </a:srgbClr>
                </a:outerShdw>
              </a:effectLst>
            </a:endParaRPr>
          </a:p>
        </p:txBody>
      </p:sp>
      <p:sp>
        <p:nvSpPr>
          <p:cNvPr id="7" name="TextBox 6"/>
          <p:cNvSpPr txBox="1"/>
          <p:nvPr/>
        </p:nvSpPr>
        <p:spPr>
          <a:xfrm>
            <a:off x="5821179" y="2622589"/>
            <a:ext cx="1938800"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chemeClr val="accent1"/>
                </a:solidFill>
                <a:effectLst>
                  <a:outerShdw blurRad="76200" dist="50800" dir="5400000" algn="tl" rotWithShape="0">
                    <a:srgbClr val="000000">
                      <a:alpha val="65000"/>
                    </a:srgbClr>
                  </a:outerShdw>
                </a:effectLst>
              </a:rPr>
              <a:t>Alliteration</a:t>
            </a:r>
            <a:endParaRPr lang="en-US" sz="2800" b="1" spc="50" dirty="0">
              <a:ln w="11430"/>
              <a:solidFill>
                <a:schemeClr val="accent1"/>
              </a:solidFill>
              <a:effectLst>
                <a:outerShdw blurRad="76200" dist="50800" dir="5400000" algn="tl" rotWithShape="0">
                  <a:srgbClr val="000000">
                    <a:alpha val="65000"/>
                  </a:srgbClr>
                </a:outerShdw>
              </a:effectLst>
            </a:endParaRPr>
          </a:p>
        </p:txBody>
      </p:sp>
      <p:sp>
        <p:nvSpPr>
          <p:cNvPr id="8" name="TextBox 7"/>
          <p:cNvSpPr txBox="1"/>
          <p:nvPr/>
        </p:nvSpPr>
        <p:spPr>
          <a:xfrm>
            <a:off x="6001677" y="3918481"/>
            <a:ext cx="1577804"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B050"/>
                </a:solidFill>
                <a:effectLst>
                  <a:outerShdw blurRad="76200" dist="50800" dir="5400000" algn="tl" rotWithShape="0">
                    <a:srgbClr val="000000">
                      <a:alpha val="65000"/>
                    </a:srgbClr>
                  </a:outerShdw>
                </a:effectLst>
              </a:rPr>
              <a:t>Anagram</a:t>
            </a:r>
            <a:endParaRPr lang="en-US" sz="2800" b="1" spc="50" dirty="0">
              <a:ln w="11430"/>
              <a:solidFill>
                <a:srgbClr val="00B050"/>
              </a:solidFill>
              <a:effectLst>
                <a:outerShdw blurRad="76200" dist="50800" dir="5400000" algn="tl" rotWithShape="0">
                  <a:srgbClr val="000000">
                    <a:alpha val="65000"/>
                  </a:srgbClr>
                </a:outerShdw>
              </a:effectLst>
            </a:endParaRPr>
          </a:p>
        </p:txBody>
      </p:sp>
      <p:sp>
        <p:nvSpPr>
          <p:cNvPr id="9" name="TextBox 8"/>
          <p:cNvSpPr txBox="1"/>
          <p:nvPr/>
        </p:nvSpPr>
        <p:spPr>
          <a:xfrm>
            <a:off x="3719756" y="2014182"/>
            <a:ext cx="173361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Metaphor</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TextBox 9"/>
          <p:cNvSpPr txBox="1"/>
          <p:nvPr/>
        </p:nvSpPr>
        <p:spPr>
          <a:xfrm>
            <a:off x="2667000" y="4411316"/>
            <a:ext cx="250055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chemeClr val="accent6"/>
                </a:solidFill>
                <a:effectLst>
                  <a:outerShdw blurRad="76200" dist="50800" dir="5400000" algn="tl" rotWithShape="0">
                    <a:srgbClr val="000000">
                      <a:alpha val="65000"/>
                    </a:srgbClr>
                  </a:outerShdw>
                </a:effectLst>
              </a:rPr>
              <a:t>Onomatopoeia</a:t>
            </a:r>
            <a:endParaRPr lang="en-US" sz="2800" b="1" spc="50" dirty="0">
              <a:ln w="11430"/>
              <a:solidFill>
                <a:schemeClr val="accent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2968803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Literary element</a:t>
            </a:r>
            <a:endParaRPr lang="en-US" dirty="0"/>
          </a:p>
        </p:txBody>
      </p:sp>
      <p:sp>
        <p:nvSpPr>
          <p:cNvPr id="5" name="Text Placeholder 4"/>
          <p:cNvSpPr>
            <a:spLocks noGrp="1"/>
          </p:cNvSpPr>
          <p:nvPr>
            <p:ph type="body" sz="quarter" idx="13"/>
          </p:nvPr>
        </p:nvSpPr>
        <p:spPr/>
        <p:txBody>
          <a:bodyPr/>
          <a:lstStyle/>
          <a:p>
            <a:r>
              <a:rPr lang="en-US" dirty="0"/>
              <a:t>Includes all the elements in a </a:t>
            </a:r>
            <a:r>
              <a:rPr lang="en-US" dirty="0" smtClean="0"/>
              <a:t>story.; </a:t>
            </a:r>
            <a:r>
              <a:rPr lang="en-US" dirty="0"/>
              <a:t>setting, characters, plot (problem, solution, conclusion)</a:t>
            </a:r>
          </a:p>
        </p:txBody>
      </p:sp>
      <p:sp>
        <p:nvSpPr>
          <p:cNvPr id="6" name="TextBox 5"/>
          <p:cNvSpPr txBox="1"/>
          <p:nvPr/>
        </p:nvSpPr>
        <p:spPr>
          <a:xfrm>
            <a:off x="1447800" y="3148707"/>
            <a:ext cx="1677126"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Setting</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4805797" y="2438400"/>
            <a:ext cx="1037463"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7030A0"/>
                </a:solidFill>
                <a:effectLst>
                  <a:outerShdw blurRad="50800" dist="39000" dir="5460000" algn="tl">
                    <a:srgbClr val="000000">
                      <a:alpha val="38000"/>
                    </a:srgbClr>
                  </a:outerShdw>
                </a:effectLst>
              </a:rPr>
              <a:t>Plot</a:t>
            </a:r>
            <a:endParaRPr lang="en-US" sz="4000" b="1" dirty="0">
              <a:ln w="11430"/>
              <a:solidFill>
                <a:srgbClr val="7030A0"/>
              </a:solidFill>
              <a:effectLst>
                <a:outerShdw blurRad="50800" dist="39000" dir="5460000" algn="tl">
                  <a:srgbClr val="000000">
                    <a:alpha val="38000"/>
                  </a:srgbClr>
                </a:outerShdw>
              </a:effectLst>
            </a:endParaRPr>
          </a:p>
        </p:txBody>
      </p:sp>
      <p:sp>
        <p:nvSpPr>
          <p:cNvPr id="8" name="TextBox 7"/>
          <p:cNvSpPr txBox="1"/>
          <p:nvPr/>
        </p:nvSpPr>
        <p:spPr>
          <a:xfrm>
            <a:off x="4106790" y="4191000"/>
            <a:ext cx="2435475"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00B0F0"/>
                </a:solidFill>
                <a:effectLst>
                  <a:outerShdw blurRad="50800" dist="39000" dir="5460000" algn="tl">
                    <a:srgbClr val="000000">
                      <a:alpha val="38000"/>
                    </a:srgbClr>
                  </a:outerShdw>
                </a:effectLst>
              </a:rPr>
              <a:t>Characters</a:t>
            </a:r>
            <a:endParaRPr lang="en-US" sz="4000" b="1" dirty="0">
              <a:ln w="11430"/>
              <a:solidFill>
                <a:srgbClr val="00B0F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21049680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Literary nonfiction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Like fiction, except that the characters, setting, and plot are real rather than imaginary.</a:t>
            </a:r>
          </a:p>
        </p:txBody>
      </p:sp>
      <p:pic>
        <p:nvPicPr>
          <p:cNvPr id="23554" name="Picture 2" descr="Eliza and the Dragonfl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31470" y="1784445"/>
            <a:ext cx="2869515" cy="352425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76800" y="3105834"/>
            <a:ext cx="3377528" cy="646331"/>
          </a:xfrm>
          <a:prstGeom prst="rect">
            <a:avLst/>
          </a:prstGeom>
          <a:noFill/>
        </p:spPr>
        <p:txBody>
          <a:bodyPr wrap="none" rtlCol="0">
            <a:spAutoFit/>
          </a:bodyPr>
          <a:lstStyle/>
          <a:p>
            <a:r>
              <a:rPr lang="en-US" dirty="0"/>
              <a:t>Author: Susie Caldwell </a:t>
            </a:r>
            <a:r>
              <a:rPr lang="en-US" dirty="0" smtClean="0"/>
              <a:t>Rinehart </a:t>
            </a:r>
          </a:p>
          <a:p>
            <a:r>
              <a:rPr lang="en-US" dirty="0" smtClean="0"/>
              <a:t>Illustrator</a:t>
            </a:r>
            <a:r>
              <a:rPr lang="en-US" dirty="0"/>
              <a:t>: </a:t>
            </a:r>
            <a:r>
              <a:rPr lang="en-US" dirty="0" err="1"/>
              <a:t>Anisa</a:t>
            </a:r>
            <a:r>
              <a:rPr lang="en-US" dirty="0"/>
              <a:t> Claire </a:t>
            </a:r>
            <a:r>
              <a:rPr lang="en-US" dirty="0" err="1"/>
              <a:t>Hovemann</a:t>
            </a:r>
            <a:endParaRPr lang="en-US" dirty="0"/>
          </a:p>
        </p:txBody>
      </p:sp>
    </p:spTree>
    <p:extLst>
      <p:ext uri="{BB962C8B-B14F-4D97-AF65-F5344CB8AC3E}">
        <p14:creationId xmlns:p14="http://schemas.microsoft.com/office/powerpoint/2010/main" xmlns="" val="41507662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Literature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Writings that have lasting value.</a:t>
            </a:r>
            <a:endParaRPr lang="en-US" dirty="0"/>
          </a:p>
        </p:txBody>
      </p:sp>
      <p:pic>
        <p:nvPicPr>
          <p:cNvPr id="9218" name="Picture 2" descr="C:\Users\Sandra\AppData\Local\Microsoft\Windows\Temporary Internet Files\Content.IE5\0EDMD995\MC90019856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1828800"/>
            <a:ext cx="3505199" cy="34462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424454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272886" y="1804693"/>
            <a:ext cx="6804314" cy="3513870"/>
            <a:chOff x="1272886" y="1804693"/>
            <a:chExt cx="6804314" cy="3513870"/>
          </a:xfrm>
        </p:grpSpPr>
        <p:cxnSp>
          <p:nvCxnSpPr>
            <p:cNvPr id="13" name="Straight Connector 12"/>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808519" y="4200269"/>
              <a:ext cx="2268681" cy="10548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7" name="Oval 6"/>
            <p:cNvSpPr/>
            <p:nvPr/>
          </p:nvSpPr>
          <p:spPr>
            <a:xfrm>
              <a:off x="5531427" y="1804693"/>
              <a:ext cx="2545773" cy="10597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8" name="Oval 7"/>
            <p:cNvSpPr/>
            <p:nvPr/>
          </p:nvSpPr>
          <p:spPr>
            <a:xfrm>
              <a:off x="1272886" y="4263752"/>
              <a:ext cx="2306783" cy="10548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9" name="Oval 8"/>
            <p:cNvSpPr/>
            <p:nvPr/>
          </p:nvSpPr>
          <p:spPr>
            <a:xfrm>
              <a:off x="1371600" y="1844188"/>
              <a:ext cx="2208069" cy="975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Oval 9"/>
            <p:cNvSpPr/>
            <p:nvPr/>
          </p:nvSpPr>
          <p:spPr>
            <a:xfrm>
              <a:off x="3144982" y="2639291"/>
              <a:ext cx="2663537" cy="18288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TextBox 10"/>
            <p:cNvSpPr txBox="1"/>
            <p:nvPr/>
          </p:nvSpPr>
          <p:spPr>
            <a:xfrm>
              <a:off x="3352800" y="2958524"/>
              <a:ext cx="2438400" cy="523220"/>
            </a:xfrm>
            <a:prstGeom prst="rect">
              <a:avLst/>
            </a:prstGeom>
            <a:noFill/>
          </p:spPr>
          <p:txBody>
            <a:bodyPr wrap="square" rtlCol="0">
              <a:spAutoFit/>
            </a:bodyPr>
            <a:lstStyle/>
            <a:p>
              <a:pPr algn="ctr"/>
              <a:r>
                <a:rPr lang="en-US" sz="2800" b="1" u="sng" dirty="0" smtClean="0"/>
                <a:t>Main Idea</a:t>
              </a:r>
              <a:endParaRPr lang="en-US" sz="2800" b="1" u="sng" dirty="0"/>
            </a:p>
          </p:txBody>
        </p:sp>
        <p:cxnSp>
          <p:nvCxnSpPr>
            <p:cNvPr id="12" name="Straight Connector 11"/>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10" idx="5"/>
            </p:cNvCxnSpPr>
            <p:nvPr/>
          </p:nvCxnSpPr>
          <p:spPr>
            <a:xfrm>
              <a:off x="5418453" y="4200269"/>
              <a:ext cx="511294" cy="2678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352800" y="4334180"/>
              <a:ext cx="526474" cy="24892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41027"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17" name="TextBox 16"/>
            <p:cNvSpPr txBox="1"/>
            <p:nvPr/>
          </p:nvSpPr>
          <p:spPr>
            <a:xfrm>
              <a:off x="1850446" y="1867783"/>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18" name="TextBox 17"/>
            <p:cNvSpPr txBox="1"/>
            <p:nvPr/>
          </p:nvSpPr>
          <p:spPr>
            <a:xfrm>
              <a:off x="1850445" y="4263752"/>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19" name="TextBox 18"/>
            <p:cNvSpPr txBox="1"/>
            <p:nvPr/>
          </p:nvSpPr>
          <p:spPr>
            <a:xfrm>
              <a:off x="6179126" y="4244554"/>
              <a:ext cx="1250373" cy="338554"/>
            </a:xfrm>
            <a:prstGeom prst="rect">
              <a:avLst/>
            </a:prstGeom>
            <a:noFill/>
          </p:spPr>
          <p:txBody>
            <a:bodyPr wrap="square" rtlCol="0">
              <a:spAutoFit/>
            </a:bodyPr>
            <a:lstStyle/>
            <a:p>
              <a:pPr algn="ctr"/>
              <a:r>
                <a:rPr lang="en-US" sz="1600" u="sng" dirty="0" smtClean="0"/>
                <a:t>Detail</a:t>
              </a:r>
              <a:endParaRPr lang="en-US" sz="1600" u="sng" dirty="0"/>
            </a:p>
          </p:txBody>
        </p:sp>
        <p:sp>
          <p:nvSpPr>
            <p:cNvPr id="20" name="TextBox 19"/>
            <p:cNvSpPr txBox="1"/>
            <p:nvPr/>
          </p:nvSpPr>
          <p:spPr>
            <a:xfrm>
              <a:off x="3484418" y="3481744"/>
              <a:ext cx="2175164" cy="461665"/>
            </a:xfrm>
            <a:prstGeom prst="rect">
              <a:avLst/>
            </a:prstGeom>
            <a:noFill/>
          </p:spPr>
          <p:txBody>
            <a:bodyPr wrap="square" rtlCol="0">
              <a:spAutoFit/>
            </a:bodyPr>
            <a:lstStyle/>
            <a:p>
              <a:pPr algn="ctr"/>
              <a:r>
                <a:rPr lang="en-US" sz="2400" dirty="0" smtClean="0"/>
                <a:t>I like cats.</a:t>
              </a:r>
              <a:endParaRPr lang="en-US" sz="2400" dirty="0"/>
            </a:p>
          </p:txBody>
        </p:sp>
        <p:sp>
          <p:nvSpPr>
            <p:cNvPr id="21" name="TextBox 20"/>
            <p:cNvSpPr txBox="1"/>
            <p:nvPr/>
          </p:nvSpPr>
          <p:spPr>
            <a:xfrm>
              <a:off x="5725392" y="2173069"/>
              <a:ext cx="2351808" cy="369332"/>
            </a:xfrm>
            <a:prstGeom prst="rect">
              <a:avLst/>
            </a:prstGeom>
            <a:noFill/>
          </p:spPr>
          <p:txBody>
            <a:bodyPr wrap="square" rtlCol="0">
              <a:spAutoFit/>
            </a:bodyPr>
            <a:lstStyle/>
            <a:p>
              <a:pPr algn="ctr"/>
              <a:r>
                <a:rPr lang="en-US" dirty="0" smtClean="0"/>
                <a:t>They like to cuddle.</a:t>
              </a:r>
              <a:endParaRPr lang="en-US" dirty="0"/>
            </a:p>
          </p:txBody>
        </p:sp>
        <p:sp>
          <p:nvSpPr>
            <p:cNvPr id="22" name="TextBox 21"/>
            <p:cNvSpPr txBox="1"/>
            <p:nvPr/>
          </p:nvSpPr>
          <p:spPr>
            <a:xfrm>
              <a:off x="1435676" y="2173069"/>
              <a:ext cx="2079915" cy="369332"/>
            </a:xfrm>
            <a:prstGeom prst="rect">
              <a:avLst/>
            </a:prstGeom>
            <a:noFill/>
          </p:spPr>
          <p:txBody>
            <a:bodyPr wrap="square" rtlCol="0">
              <a:spAutoFit/>
            </a:bodyPr>
            <a:lstStyle/>
            <a:p>
              <a:pPr algn="ctr"/>
              <a:r>
                <a:rPr lang="en-US" dirty="0" smtClean="0"/>
                <a:t>They are playful. </a:t>
              </a:r>
              <a:endParaRPr lang="en-US" dirty="0"/>
            </a:p>
          </p:txBody>
        </p:sp>
        <p:sp>
          <p:nvSpPr>
            <p:cNvPr id="23" name="TextBox 22"/>
            <p:cNvSpPr txBox="1"/>
            <p:nvPr/>
          </p:nvSpPr>
          <p:spPr>
            <a:xfrm>
              <a:off x="1373332" y="4583108"/>
              <a:ext cx="2142259" cy="369332"/>
            </a:xfrm>
            <a:prstGeom prst="rect">
              <a:avLst/>
            </a:prstGeom>
            <a:noFill/>
          </p:spPr>
          <p:txBody>
            <a:bodyPr wrap="square" rtlCol="0">
              <a:spAutoFit/>
            </a:bodyPr>
            <a:lstStyle/>
            <a:p>
              <a:pPr algn="ctr"/>
              <a:r>
                <a:rPr lang="en-US" dirty="0" smtClean="0"/>
                <a:t>My cat is friendly.</a:t>
              </a:r>
              <a:endParaRPr lang="en-US" dirty="0"/>
            </a:p>
          </p:txBody>
        </p:sp>
        <p:sp>
          <p:nvSpPr>
            <p:cNvPr id="24" name="TextBox 23"/>
            <p:cNvSpPr txBox="1"/>
            <p:nvPr/>
          </p:nvSpPr>
          <p:spPr>
            <a:xfrm>
              <a:off x="6248400" y="4619436"/>
              <a:ext cx="1447800" cy="377725"/>
            </a:xfrm>
            <a:prstGeom prst="rect">
              <a:avLst/>
            </a:prstGeom>
            <a:noFill/>
          </p:spPr>
          <p:txBody>
            <a:bodyPr wrap="square" rtlCol="0">
              <a:spAutoFit/>
            </a:bodyPr>
            <a:lstStyle/>
            <a:p>
              <a:r>
                <a:rPr lang="en-US" dirty="0" smtClean="0"/>
                <a:t>Cats are cute.</a:t>
              </a:r>
              <a:endParaRPr lang="en-US" dirty="0"/>
            </a:p>
          </p:txBody>
        </p:sp>
      </p:grpSp>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Main idea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most important idea expressed in a piece of writing.</a:t>
            </a:r>
            <a:endParaRPr lang="en-US" dirty="0"/>
          </a:p>
        </p:txBody>
      </p:sp>
    </p:spTree>
    <p:extLst>
      <p:ext uri="{BB962C8B-B14F-4D97-AF65-F5344CB8AC3E}">
        <p14:creationId xmlns:p14="http://schemas.microsoft.com/office/powerpoint/2010/main" xmlns="" val="21903305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Antecedents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word, phrase or a clause to which a pronoun refers.</a:t>
            </a:r>
          </a:p>
        </p:txBody>
      </p:sp>
      <p:pic>
        <p:nvPicPr>
          <p:cNvPr id="4098" name="Picture 2" descr="C:\Users\Sandra\AppData\Local\Microsoft\Windows\Temporary Internet Files\Content.IE5\2YR48ZI6\MC90043615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14700" y="1778794"/>
            <a:ext cx="2514600" cy="259318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039095" y="4402953"/>
            <a:ext cx="5065810" cy="400110"/>
          </a:xfrm>
          <a:prstGeom prst="rect">
            <a:avLst/>
          </a:prstGeom>
          <a:noFill/>
        </p:spPr>
        <p:txBody>
          <a:bodyPr wrap="none" rtlCol="0">
            <a:spAutoFit/>
          </a:bodyPr>
          <a:lstStyle/>
          <a:p>
            <a:r>
              <a:rPr lang="en-US" sz="2000" b="1" dirty="0" smtClean="0"/>
              <a:t>Sally</a:t>
            </a:r>
            <a:r>
              <a:rPr lang="en-US" sz="2000" dirty="0" smtClean="0"/>
              <a:t>’s dad is teaching her how to ride her bike.</a:t>
            </a:r>
            <a:endParaRPr lang="en-US" sz="2000" dirty="0"/>
          </a:p>
        </p:txBody>
      </p:sp>
      <p:sp>
        <p:nvSpPr>
          <p:cNvPr id="7" name="Right Brace 6"/>
          <p:cNvSpPr/>
          <p:nvPr/>
        </p:nvSpPr>
        <p:spPr>
          <a:xfrm rot="5400000">
            <a:off x="5278081" y="4018319"/>
            <a:ext cx="302337" cy="17145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5017539" y="5026738"/>
            <a:ext cx="811761" cy="307777"/>
          </a:xfrm>
          <a:prstGeom prst="rect">
            <a:avLst/>
          </a:prstGeom>
          <a:noFill/>
        </p:spPr>
        <p:txBody>
          <a:bodyPr wrap="none" rtlCol="0">
            <a:spAutoFit/>
          </a:bodyPr>
          <a:lstStyle/>
          <a:p>
            <a:r>
              <a:rPr lang="en-US" sz="1400" dirty="0" smtClean="0"/>
              <a:t>pronoun</a:t>
            </a:r>
            <a:endParaRPr lang="en-US" sz="1400" dirty="0"/>
          </a:p>
        </p:txBody>
      </p:sp>
      <p:sp>
        <p:nvSpPr>
          <p:cNvPr id="9" name="TextBox 8"/>
          <p:cNvSpPr txBox="1"/>
          <p:nvPr/>
        </p:nvSpPr>
        <p:spPr>
          <a:xfrm>
            <a:off x="1113504" y="3859489"/>
            <a:ext cx="1146532" cy="338554"/>
          </a:xfrm>
          <a:prstGeom prst="rect">
            <a:avLst/>
          </a:prstGeom>
          <a:noFill/>
        </p:spPr>
        <p:txBody>
          <a:bodyPr wrap="none" rtlCol="0">
            <a:spAutoFit/>
          </a:bodyPr>
          <a:lstStyle/>
          <a:p>
            <a:r>
              <a:rPr lang="en-US" sz="1600" b="1" dirty="0" smtClean="0"/>
              <a:t>antecedent</a:t>
            </a:r>
            <a:endParaRPr lang="en-US" sz="1600" b="1" dirty="0"/>
          </a:p>
        </p:txBody>
      </p:sp>
      <p:cxnSp>
        <p:nvCxnSpPr>
          <p:cNvPr id="11" name="Straight Connector 10"/>
          <p:cNvCxnSpPr>
            <a:stCxn id="9" idx="2"/>
          </p:cNvCxnSpPr>
          <p:nvPr/>
        </p:nvCxnSpPr>
        <p:spPr>
          <a:xfrm>
            <a:off x="1686770" y="4198043"/>
            <a:ext cx="573266" cy="29853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08717830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Manner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a:t>
            </a:r>
            <a:r>
              <a:rPr lang="en-US" dirty="0"/>
              <a:t>way of doing something;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6109" y="2054005"/>
            <a:ext cx="4111782" cy="2216590"/>
          </a:xfrm>
          <a:prstGeom prst="rect">
            <a:avLst/>
          </a:prstGeom>
        </p:spPr>
      </p:pic>
      <p:sp>
        <p:nvSpPr>
          <p:cNvPr id="7" name="TextBox 6"/>
          <p:cNvSpPr txBox="1"/>
          <p:nvPr/>
        </p:nvSpPr>
        <p:spPr>
          <a:xfrm>
            <a:off x="1938747" y="4648200"/>
            <a:ext cx="5266506" cy="369332"/>
          </a:xfrm>
          <a:prstGeom prst="rect">
            <a:avLst/>
          </a:prstGeom>
          <a:noFill/>
        </p:spPr>
        <p:txBody>
          <a:bodyPr wrap="none" rtlCol="0">
            <a:spAutoFit/>
          </a:bodyPr>
          <a:lstStyle/>
          <a:p>
            <a:r>
              <a:rPr lang="en-US" dirty="0" smtClean="0"/>
              <a:t>The receptionist had a very friendly </a:t>
            </a:r>
            <a:r>
              <a:rPr lang="en-US" b="1" i="1" u="sng" dirty="0" smtClean="0">
                <a:solidFill>
                  <a:schemeClr val="accent1"/>
                </a:solidFill>
              </a:rPr>
              <a:t>manner</a:t>
            </a:r>
            <a:r>
              <a:rPr lang="en-US" dirty="0" smtClean="0"/>
              <a:t> about her.</a:t>
            </a:r>
            <a:endParaRPr lang="en-US" dirty="0"/>
          </a:p>
        </p:txBody>
      </p:sp>
    </p:spTree>
    <p:extLst>
      <p:ext uri="{BB962C8B-B14F-4D97-AF65-F5344CB8AC3E}">
        <p14:creationId xmlns:p14="http://schemas.microsoft.com/office/powerpoint/2010/main" xmlns="" val="42401351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Meaning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What is meant by a word; definition.</a:t>
            </a:r>
            <a:endParaRPr lang="en-US" dirty="0"/>
          </a:p>
        </p:txBody>
      </p:sp>
      <p:pic>
        <p:nvPicPr>
          <p:cNvPr id="4099" name="Picture 3" descr="C:\Users\Sandra\AppData\Local\Microsoft\Windows\Temporary Internet Files\Content.IE5\OC1THS3G\MP90039958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1752601"/>
            <a:ext cx="2852530" cy="35665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3673447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Media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means of distributing information to large numbers of people, through newspapers, magazines, radio, and television.</a:t>
            </a:r>
            <a:endParaRPr lang="en-US" dirty="0"/>
          </a:p>
        </p:txBody>
      </p:sp>
      <p:pic>
        <p:nvPicPr>
          <p:cNvPr id="13314" name="Picture 2" descr="C:\Users\Sandra\AppData\Local\Microsoft\Windows\Temporary Internet Files\Content.IE5\GBG3O5CQ\MC90034999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2209800"/>
            <a:ext cx="1676400" cy="2821663"/>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C:\Users\Sandra\AppData\Local\Microsoft\Windows\Temporary Internet Files\Content.IE5\YW0GWXT1\MC900371064[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05600" y="2748991"/>
            <a:ext cx="1899209" cy="1670609"/>
          </a:xfrm>
          <a:prstGeom prst="rect">
            <a:avLst/>
          </a:prstGeom>
          <a:noFill/>
          <a:extLst>
            <a:ext uri="{909E8E84-426E-40DD-AFC4-6F175D3DCCD1}">
              <a14:hiddenFill xmlns:a14="http://schemas.microsoft.com/office/drawing/2010/main" xmlns="">
                <a:solidFill>
                  <a:srgbClr val="FFFFFF"/>
                </a:solidFill>
              </a14:hiddenFill>
            </a:ext>
          </a:extLst>
        </p:spPr>
      </p:pic>
      <p:pic>
        <p:nvPicPr>
          <p:cNvPr id="13318" name="Picture 6" descr="C:\Users\Sandra\AppData\Local\Microsoft\Windows\Temporary Internet Files\Content.IE5\0EDMD995\MC900286470[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10128" y="2796317"/>
            <a:ext cx="3123743" cy="22486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538101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Sandra\AppData\Local\Microsoft\Windows\Temporary Internet Files\Content.IE5\BSYANMMM\MP900448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22593" y="2758789"/>
            <a:ext cx="1665219" cy="250519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Medium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means or tool.</a:t>
            </a:r>
            <a:endParaRPr lang="en-US" dirty="0"/>
          </a:p>
        </p:txBody>
      </p:sp>
      <p:pic>
        <p:nvPicPr>
          <p:cNvPr id="1026" name="Picture 2" descr="C:\Users\Sandra\AppData\Local\Microsoft\Windows\Temporary Internet Files\Content.IE5\OC1THS3G\MP900401552[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14400" y="1905000"/>
            <a:ext cx="1809205" cy="120566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180654" y="3125085"/>
            <a:ext cx="1276696" cy="338554"/>
          </a:xfrm>
          <a:prstGeom prst="rect">
            <a:avLst/>
          </a:prstGeom>
          <a:noFill/>
        </p:spPr>
        <p:txBody>
          <a:bodyPr wrap="none" rtlCol="0">
            <a:spAutoFit/>
          </a:bodyPr>
          <a:lstStyle/>
          <a:p>
            <a:r>
              <a:rPr lang="en-US" sz="1600" dirty="0" smtClean="0"/>
              <a:t>Conversation</a:t>
            </a:r>
            <a:endParaRPr lang="en-US" sz="1600" dirty="0"/>
          </a:p>
        </p:txBody>
      </p:sp>
      <p:pic>
        <p:nvPicPr>
          <p:cNvPr id="1029" name="Picture 5" descr="C:\Users\Sandra\AppData\Local\Microsoft\Windows\Temporary Internet Files\Content.IE5\B8N3ETCL\MC900432517[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77000" y="2993585"/>
            <a:ext cx="1762125" cy="14097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857999" y="4368646"/>
            <a:ext cx="998991" cy="338554"/>
          </a:xfrm>
          <a:prstGeom prst="rect">
            <a:avLst/>
          </a:prstGeom>
          <a:noFill/>
        </p:spPr>
        <p:txBody>
          <a:bodyPr wrap="none" rtlCol="0">
            <a:spAutoFit/>
          </a:bodyPr>
          <a:lstStyle/>
          <a:p>
            <a:r>
              <a:rPr lang="en-US" sz="1600" dirty="0" smtClean="0"/>
              <a:t>Television</a:t>
            </a:r>
            <a:endParaRPr lang="en-US" sz="1600" dirty="0"/>
          </a:p>
        </p:txBody>
      </p:sp>
      <p:sp>
        <p:nvSpPr>
          <p:cNvPr id="8" name="TextBox 7"/>
          <p:cNvSpPr txBox="1"/>
          <p:nvPr/>
        </p:nvSpPr>
        <p:spPr>
          <a:xfrm>
            <a:off x="4199398" y="2574123"/>
            <a:ext cx="745204" cy="369332"/>
          </a:xfrm>
          <a:prstGeom prst="rect">
            <a:avLst/>
          </a:prstGeom>
          <a:noFill/>
        </p:spPr>
        <p:txBody>
          <a:bodyPr wrap="none" rtlCol="0">
            <a:spAutoFit/>
          </a:bodyPr>
          <a:lstStyle/>
          <a:p>
            <a:r>
              <a:rPr lang="en-US" dirty="0" smtClean="0"/>
              <a:t>Books</a:t>
            </a:r>
            <a:endParaRPr lang="en-US" dirty="0"/>
          </a:p>
        </p:txBody>
      </p:sp>
    </p:spTree>
    <p:extLst>
      <p:ext uri="{BB962C8B-B14F-4D97-AF65-F5344CB8AC3E}">
        <p14:creationId xmlns:p14="http://schemas.microsoft.com/office/powerpoint/2010/main" xmlns="" val="26067735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Metaphor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comparison of two things that have something in </a:t>
            </a:r>
            <a:r>
              <a:rPr lang="en-US" dirty="0" smtClean="0"/>
              <a:t>common.</a:t>
            </a:r>
            <a:endParaRPr lang="en-US" dirty="0"/>
          </a:p>
        </p:txBody>
      </p:sp>
      <p:pic>
        <p:nvPicPr>
          <p:cNvPr id="5123" name="Picture 3" descr="C:\Users\Sandra\AppData\Local\Microsoft\Windows\Temporary Internet Files\Content.IE5\OC1THS3G\MP90044242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05000"/>
            <a:ext cx="4681553" cy="325624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638800" y="2979003"/>
            <a:ext cx="2895600" cy="830997"/>
          </a:xfrm>
          <a:prstGeom prst="rect">
            <a:avLst/>
          </a:prstGeom>
          <a:noFill/>
        </p:spPr>
        <p:txBody>
          <a:bodyPr wrap="square" rtlCol="0">
            <a:spAutoFit/>
          </a:bodyPr>
          <a:lstStyle/>
          <a:p>
            <a:pPr algn="ctr"/>
            <a:r>
              <a:rPr lang="en-US" sz="2400" i="1" dirty="0" smtClean="0"/>
              <a:t>Laughter is the </a:t>
            </a:r>
          </a:p>
          <a:p>
            <a:pPr algn="ctr"/>
            <a:r>
              <a:rPr lang="en-US" sz="2400" i="1" dirty="0" smtClean="0"/>
              <a:t>music of the soul.</a:t>
            </a:r>
            <a:endParaRPr lang="en-US" sz="2400" i="1" dirty="0"/>
          </a:p>
        </p:txBody>
      </p:sp>
    </p:spTree>
    <p:extLst>
      <p:ext uri="{BB962C8B-B14F-4D97-AF65-F5344CB8AC3E}">
        <p14:creationId xmlns:p14="http://schemas.microsoft.com/office/powerpoint/2010/main" xmlns="" val="411928239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Modify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a:t>
            </a:r>
            <a:r>
              <a:rPr lang="en-US" dirty="0"/>
              <a:t>change in some way; alter.</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24200" y="1784350"/>
            <a:ext cx="2895600" cy="3444765"/>
          </a:xfrm>
          <a:prstGeom prst="rect">
            <a:avLst/>
          </a:prstGeom>
        </p:spPr>
      </p:pic>
    </p:spTree>
    <p:extLst>
      <p:ext uri="{BB962C8B-B14F-4D97-AF65-F5344CB8AC3E}">
        <p14:creationId xmlns:p14="http://schemas.microsoft.com/office/powerpoint/2010/main" xmlns="" val="189404118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Mood</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feeling or atmosphere that a writer created for the reader.</a:t>
            </a:r>
            <a:endParaRPr lang="en-US" dirty="0"/>
          </a:p>
        </p:txBody>
      </p:sp>
      <p:sp>
        <p:nvSpPr>
          <p:cNvPr id="6" name="Rectangle 5"/>
          <p:cNvSpPr/>
          <p:nvPr/>
        </p:nvSpPr>
        <p:spPr>
          <a:xfrm>
            <a:off x="727469" y="26007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69978051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Moral</a:t>
            </a:r>
            <a:endParaRPr lang="en-US" dirty="0"/>
          </a:p>
        </p:txBody>
      </p:sp>
      <p:sp>
        <p:nvSpPr>
          <p:cNvPr id="5" name="Text Placeholder 4"/>
          <p:cNvSpPr>
            <a:spLocks noGrp="1"/>
          </p:cNvSpPr>
          <p:nvPr>
            <p:ph type="body" sz="quarter" idx="13"/>
          </p:nvPr>
        </p:nvSpPr>
        <p:spPr/>
        <p:txBody>
          <a:bodyPr/>
          <a:lstStyle/>
          <a:p>
            <a:r>
              <a:rPr lang="en-US" dirty="0" smtClean="0"/>
              <a:t>The lesson learned from a story.</a:t>
            </a:r>
            <a:endParaRPr lang="en-US" dirty="0"/>
          </a:p>
        </p:txBody>
      </p:sp>
      <p:pic>
        <p:nvPicPr>
          <p:cNvPr id="15362" name="Picture 2" descr="C:\Users\Sandra\AppData\Local\Microsoft\Windows\Temporary Internet Files\Content.IE5\GBG3O5CQ\MC90011605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752600"/>
            <a:ext cx="2666999" cy="3612054"/>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159741" y="2666103"/>
            <a:ext cx="4318362" cy="1200329"/>
          </a:xfrm>
          <a:prstGeom prst="rect">
            <a:avLst/>
          </a:prstGeom>
          <a:noFill/>
        </p:spPr>
        <p:txBody>
          <a:bodyPr wrap="none" rtlCol="0">
            <a:spAutoFit/>
          </a:bodyPr>
          <a:lstStyle/>
          <a:p>
            <a:pPr algn="ctr"/>
            <a:r>
              <a:rPr lang="en-US" dirty="0" smtClean="0"/>
              <a:t>The moral found in the story of Pinocchio is:</a:t>
            </a:r>
          </a:p>
          <a:p>
            <a:pPr algn="ctr"/>
            <a:endParaRPr lang="en-US" dirty="0" smtClean="0"/>
          </a:p>
          <a:p>
            <a:pPr algn="ctr"/>
            <a:r>
              <a:rPr lang="en-US" sz="3600" b="1" dirty="0" smtClean="0"/>
              <a:t>“Don’t tell lies.”</a:t>
            </a:r>
            <a:endParaRPr lang="en-US" sz="3600" b="1" dirty="0"/>
          </a:p>
        </p:txBody>
      </p:sp>
    </p:spTree>
    <p:extLst>
      <p:ext uri="{BB962C8B-B14F-4D97-AF65-F5344CB8AC3E}">
        <p14:creationId xmlns:p14="http://schemas.microsoft.com/office/powerpoint/2010/main" xmlns="" val="149267071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Multimedia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combination of sound, still pictures, and video.</a:t>
            </a:r>
          </a:p>
        </p:txBody>
      </p:sp>
      <p:pic>
        <p:nvPicPr>
          <p:cNvPr id="7170" name="Picture 2" descr="C:\Users\Sandra\AppData\Local\Microsoft\Windows\Temporary Internet Files\Content.IE5\FC92QMUY\MC90005686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1" y="1752600"/>
            <a:ext cx="3505199" cy="35051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26051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Multiple meaning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When something has more than one meaning.</a:t>
            </a:r>
            <a:endParaRPr lang="en-US" dirty="0"/>
          </a:p>
        </p:txBody>
      </p:sp>
      <p:sp>
        <p:nvSpPr>
          <p:cNvPr id="6" name="TextBox 5"/>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7" name="TextBox 6"/>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8" name="TextBox 7"/>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9" name="TextBox 8"/>
          <p:cNvSpPr txBox="1"/>
          <p:nvPr/>
        </p:nvSpPr>
        <p:spPr>
          <a:xfrm>
            <a:off x="2963866" y="4953000"/>
            <a:ext cx="3216265" cy="307777"/>
          </a:xfrm>
          <a:prstGeom prst="rect">
            <a:avLst/>
          </a:prstGeom>
          <a:noFill/>
        </p:spPr>
        <p:txBody>
          <a:bodyPr wrap="none" rtlCol="0">
            <a:spAutoFit/>
          </a:bodyPr>
          <a:lstStyle/>
          <a:p>
            <a:r>
              <a:rPr lang="en-US" sz="1400" b="1" dirty="0" smtClean="0"/>
              <a:t>cold</a:t>
            </a:r>
            <a:r>
              <a:rPr lang="en-US" sz="1400" dirty="0" smtClean="0"/>
              <a:t> in this sentence means temperature.</a:t>
            </a:r>
            <a:endParaRPr lang="en-US" sz="1400" dirty="0"/>
          </a:p>
        </p:txBody>
      </p:sp>
      <p:sp>
        <p:nvSpPr>
          <p:cNvPr id="10" name="TextBox 9"/>
          <p:cNvSpPr txBox="1"/>
          <p:nvPr/>
        </p:nvSpPr>
        <p:spPr>
          <a:xfrm>
            <a:off x="3067350" y="2519065"/>
            <a:ext cx="3028650" cy="307777"/>
          </a:xfrm>
          <a:prstGeom prst="rect">
            <a:avLst/>
          </a:prstGeom>
          <a:noFill/>
        </p:spPr>
        <p:txBody>
          <a:bodyPr wrap="none" rtlCol="0">
            <a:spAutoFit/>
          </a:bodyPr>
          <a:lstStyle/>
          <a:p>
            <a:r>
              <a:rPr lang="en-US" sz="1400" b="1" dirty="0" smtClean="0"/>
              <a:t>cold</a:t>
            </a:r>
            <a:r>
              <a:rPr lang="en-US" sz="1400" dirty="0" smtClean="0"/>
              <a:t> in this sentence means unfriendly.</a:t>
            </a:r>
            <a:endParaRPr lang="en-US" sz="1400" b="1" dirty="0"/>
          </a:p>
        </p:txBody>
      </p:sp>
    </p:spTree>
    <p:extLst>
      <p:ext uri="{BB962C8B-B14F-4D97-AF65-F5344CB8AC3E}">
        <p14:creationId xmlns:p14="http://schemas.microsoft.com/office/powerpoint/2010/main" xmlns="" val="40531310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Antonym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word having a meaning opposite to that of another word.</a:t>
            </a:r>
            <a:endParaRPr lang="en-US" dirty="0"/>
          </a:p>
        </p:txBody>
      </p:sp>
      <p:pic>
        <p:nvPicPr>
          <p:cNvPr id="4100" name="Picture 4" descr="C:\Users\Sandra\AppData\Local\Microsoft\Windows\Temporary Internet Files\Content.IE5\OM50C0B0\MC900423165[1].wmf"/>
          <p:cNvPicPr>
            <a:picLocks noChangeAspect="1" noChangeArrowheads="1"/>
          </p:cNvPicPr>
          <p:nvPr/>
        </p:nvPicPr>
        <p:blipFill>
          <a:blip r:embed="rId2" cstate="print">
            <a:duotone>
              <a:prstClr val="black"/>
              <a:schemeClr val="accent1">
                <a:tint val="45000"/>
                <a:satMod val="400000"/>
              </a:schemeClr>
            </a:duotone>
            <a:extLst>
              <a:ext uri="{28A0092B-C50C-407E-A947-70E740481C1C}">
                <a14:useLocalDpi xmlns:a14="http://schemas.microsoft.com/office/drawing/2010/main" xmlns="" val="0"/>
              </a:ext>
            </a:extLst>
          </a:blip>
          <a:srcRect/>
          <a:stretch>
            <a:fillRect/>
          </a:stretch>
        </p:blipFill>
        <p:spPr bwMode="auto">
          <a:xfrm>
            <a:off x="61722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Sandra\AppData\Local\Microsoft\Windows\Temporary Internet Files\Content.IE5\8134USK8\MC900423171[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970886" y="2515057"/>
            <a:ext cx="1005340" cy="461665"/>
          </a:xfrm>
          <a:prstGeom prst="rect">
            <a:avLst/>
          </a:prstGeom>
          <a:noFill/>
        </p:spPr>
        <p:txBody>
          <a:bodyPr wrap="none" rtlCol="0">
            <a:spAutoFit/>
          </a:bodyPr>
          <a:lstStyle/>
          <a:p>
            <a:r>
              <a:rPr lang="en-US" sz="2400" b="1" dirty="0" smtClean="0"/>
              <a:t>Happy</a:t>
            </a:r>
            <a:endParaRPr lang="en-US" sz="2400" b="1" dirty="0"/>
          </a:p>
        </p:txBody>
      </p:sp>
      <p:sp>
        <p:nvSpPr>
          <p:cNvPr id="7" name="TextBox 6"/>
          <p:cNvSpPr txBox="1"/>
          <p:nvPr/>
        </p:nvSpPr>
        <p:spPr>
          <a:xfrm>
            <a:off x="5524266" y="3881278"/>
            <a:ext cx="647934" cy="461665"/>
          </a:xfrm>
          <a:prstGeom prst="rect">
            <a:avLst/>
          </a:prstGeom>
          <a:noFill/>
        </p:spPr>
        <p:txBody>
          <a:bodyPr wrap="none" rtlCol="0">
            <a:spAutoFit/>
          </a:bodyPr>
          <a:lstStyle/>
          <a:p>
            <a:r>
              <a:rPr lang="en-US" sz="2400" b="1" dirty="0" smtClean="0"/>
              <a:t>Sad</a:t>
            </a:r>
            <a:endParaRPr lang="en-US" sz="2400" b="1" dirty="0"/>
          </a:p>
        </p:txBody>
      </p:sp>
    </p:spTree>
    <p:extLst>
      <p:ext uri="{BB962C8B-B14F-4D97-AF65-F5344CB8AC3E}">
        <p14:creationId xmlns:p14="http://schemas.microsoft.com/office/powerpoint/2010/main" xmlns="" val="427962199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Myth</a:t>
            </a:r>
            <a:endParaRPr lang="en-US" dirty="0"/>
          </a:p>
        </p:txBody>
      </p:sp>
      <p:sp>
        <p:nvSpPr>
          <p:cNvPr id="5" name="Text Placeholder 4"/>
          <p:cNvSpPr>
            <a:spLocks noGrp="1"/>
          </p:cNvSpPr>
          <p:nvPr>
            <p:ph type="body" sz="quarter" idx="13"/>
          </p:nvPr>
        </p:nvSpPr>
        <p:spPr/>
        <p:txBody>
          <a:bodyPr/>
          <a:lstStyle/>
          <a:p>
            <a:r>
              <a:rPr lang="en-US" dirty="0" smtClean="0"/>
              <a:t>An </a:t>
            </a:r>
            <a:r>
              <a:rPr lang="en-US" dirty="0"/>
              <a:t>imaginary or fictitious thing or person. </a:t>
            </a:r>
          </a:p>
        </p:txBody>
      </p:sp>
      <p:pic>
        <p:nvPicPr>
          <p:cNvPr id="17411" name="Picture 3" descr="C:\Users\Sandra\AppData\Local\Microsoft\Windows\Temporary Internet Files\Content.IE5\0EDMD995\MC90020315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06501" y="1752600"/>
            <a:ext cx="2913299"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04050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Narrative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 that tells a story.</a:t>
            </a:r>
            <a:endParaRPr lang="en-US" dirty="0"/>
          </a:p>
        </p:txBody>
      </p:sp>
      <p:pic>
        <p:nvPicPr>
          <p:cNvPr id="17410" name="Picture 2" descr="C:\Users\Sandra\AppData\Local\Microsoft\Windows\Temporary Internet Files\Content.IE5\T22EU4MB\MP9004318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1300" y="17526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3356096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Narrator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Someone who tells a story.</a:t>
            </a:r>
            <a:endParaRPr lang="en-US" dirty="0"/>
          </a:p>
        </p:txBody>
      </p:sp>
      <p:pic>
        <p:nvPicPr>
          <p:cNvPr id="6" name="Picture 2" descr="C:\Users\Sandra\AppData\Local\Microsoft\Windows\Temporary Internet Files\Content.IE5\T22EU4MB\MP9004318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1300" y="17526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a:xfrm flipH="1">
            <a:off x="5105400" y="2209800"/>
            <a:ext cx="18288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934200" y="2025134"/>
            <a:ext cx="957826" cy="369332"/>
          </a:xfrm>
          <a:prstGeom prst="rect">
            <a:avLst/>
          </a:prstGeom>
          <a:noFill/>
        </p:spPr>
        <p:txBody>
          <a:bodyPr wrap="none" rtlCol="0">
            <a:spAutoFit/>
          </a:bodyPr>
          <a:lstStyle/>
          <a:p>
            <a:r>
              <a:rPr lang="en-US" dirty="0" smtClean="0"/>
              <a:t>narrator</a:t>
            </a:r>
            <a:endParaRPr lang="en-US" dirty="0"/>
          </a:p>
        </p:txBody>
      </p:sp>
    </p:spTree>
    <p:extLst>
      <p:ext uri="{BB962C8B-B14F-4D97-AF65-F5344CB8AC3E}">
        <p14:creationId xmlns:p14="http://schemas.microsoft.com/office/powerpoint/2010/main" xmlns="" val="31270617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Non-fiction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Writing that tells about real people, places, and events.</a:t>
            </a:r>
            <a:endParaRPr lang="en-US" dirty="0"/>
          </a:p>
        </p:txBody>
      </p:sp>
      <p:pic>
        <p:nvPicPr>
          <p:cNvPr id="18434" name="Picture 2" descr="C:\Users\Sandra\AppData\Local\Microsoft\Windows\Temporary Internet Files\Content.IE5\3EMAXUX2\MC90039179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5460" y="1752600"/>
            <a:ext cx="3479140" cy="358244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4985595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Nonrestrictive clause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word, phrase, or dependent clause that provides added information to a sentence but does not limit the element it modifies.</a:t>
            </a:r>
          </a:p>
        </p:txBody>
      </p:sp>
      <p:pic>
        <p:nvPicPr>
          <p:cNvPr id="5122" name="Picture 2" descr="C:\Users\Sandra\AppData\Local\Microsoft\Windows\Temporary Internet Files\Content.IE5\OC1THS3G\MC90005512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7646" y="2061889"/>
            <a:ext cx="3701954" cy="289111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76800" y="3091945"/>
            <a:ext cx="3144672" cy="830997"/>
          </a:xfrm>
          <a:prstGeom prst="rect">
            <a:avLst/>
          </a:prstGeom>
          <a:noFill/>
        </p:spPr>
        <p:txBody>
          <a:bodyPr wrap="square" rtlCol="0">
            <a:spAutoFit/>
          </a:bodyPr>
          <a:lstStyle/>
          <a:p>
            <a:pPr algn="just"/>
            <a:r>
              <a:rPr lang="en-US" sz="2400" dirty="0" smtClean="0"/>
              <a:t>My mom, </a:t>
            </a:r>
            <a:r>
              <a:rPr lang="en-US" sz="2400" b="1" dirty="0" smtClean="0"/>
              <a:t>asleep by the fire</a:t>
            </a:r>
            <a:r>
              <a:rPr lang="en-US" sz="2400" dirty="0" smtClean="0"/>
              <a:t>, is snoring loudly.</a:t>
            </a:r>
            <a:endParaRPr lang="en-US" sz="2400" dirty="0"/>
          </a:p>
        </p:txBody>
      </p:sp>
    </p:spTree>
    <p:extLst>
      <p:ext uri="{BB962C8B-B14F-4D97-AF65-F5344CB8AC3E}">
        <p14:creationId xmlns:p14="http://schemas.microsoft.com/office/powerpoint/2010/main" xmlns="" val="182343340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Novel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printed and bound book of </a:t>
            </a:r>
            <a:r>
              <a:rPr lang="en-US" dirty="0" smtClean="0"/>
              <a:t>fiction.</a:t>
            </a:r>
            <a:endParaRPr lang="en-US" dirty="0"/>
          </a:p>
        </p:txBody>
      </p:sp>
      <p:pic>
        <p:nvPicPr>
          <p:cNvPr id="12290" name="Picture 2" descr="C:\Users\Sandra\AppData\Local\Microsoft\Windows\Temporary Internet Files\Content.IE5\OC1THS3G\MC90029591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1681427"/>
            <a:ext cx="2590800" cy="37135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4962833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Objective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Not </a:t>
            </a:r>
            <a:r>
              <a:rPr lang="en-US" dirty="0"/>
              <a:t>influenced by personal feelings or opinions.</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95015" y="1851635"/>
            <a:ext cx="2353970" cy="3329965"/>
          </a:xfrm>
          <a:prstGeom prst="rect">
            <a:avLst/>
          </a:prstGeom>
        </p:spPr>
      </p:pic>
    </p:spTree>
    <p:extLst>
      <p:ext uri="{BB962C8B-B14F-4D97-AF65-F5344CB8AC3E}">
        <p14:creationId xmlns:p14="http://schemas.microsoft.com/office/powerpoint/2010/main" xmlns="" val="27565971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Omniscient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Having total </a:t>
            </a:r>
            <a:r>
              <a:rPr lang="en-US" dirty="0" smtClean="0"/>
              <a:t>knowledge.</a:t>
            </a:r>
            <a:endParaRPr lang="en-US" dirty="0"/>
          </a:p>
        </p:txBody>
      </p:sp>
      <p:sp>
        <p:nvSpPr>
          <p:cNvPr id="6" name="TextBox 5"/>
          <p:cNvSpPr txBox="1"/>
          <p:nvPr/>
        </p:nvSpPr>
        <p:spPr>
          <a:xfrm>
            <a:off x="5943601" y="3214626"/>
            <a:ext cx="2209799" cy="646331"/>
          </a:xfrm>
          <a:prstGeom prst="rect">
            <a:avLst/>
          </a:prstGeom>
          <a:noFill/>
        </p:spPr>
        <p:txBody>
          <a:bodyPr wrap="square" rtlCol="0">
            <a:spAutoFit/>
          </a:bodyPr>
          <a:lstStyle/>
          <a:p>
            <a:r>
              <a:rPr lang="en-US" dirty="0" smtClean="0"/>
              <a:t>She is very smart, but she’s not </a:t>
            </a:r>
            <a:r>
              <a:rPr lang="en-US" b="1" u="sng" dirty="0" smtClean="0">
                <a:solidFill>
                  <a:schemeClr val="accent1"/>
                </a:solidFill>
              </a:rPr>
              <a:t>omniscient</a:t>
            </a:r>
            <a:r>
              <a:rPr lang="en-US" dirty="0" smtClean="0"/>
              <a:t>.</a:t>
            </a:r>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90600" y="2044700"/>
            <a:ext cx="4495800" cy="2997200"/>
          </a:xfrm>
          <a:prstGeom prst="rect">
            <a:avLst/>
          </a:prstGeom>
        </p:spPr>
      </p:pic>
    </p:spTree>
    <p:extLst>
      <p:ext uri="{BB962C8B-B14F-4D97-AF65-F5344CB8AC3E}">
        <p14:creationId xmlns:p14="http://schemas.microsoft.com/office/powerpoint/2010/main" xmlns="" val="1363058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Onomatopoeia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use of words whose sounds suggest their meaning.</a:t>
            </a:r>
          </a:p>
        </p:txBody>
      </p:sp>
      <p:pic>
        <p:nvPicPr>
          <p:cNvPr id="10242" name="Picture 2" descr="C:\Users\Sandra\AppData\Local\Microsoft\Windows\Temporary Internet Files\Content.IE5\OC1THS3G\MC90037053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821470"/>
            <a:ext cx="3195371" cy="3198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C:\Users\Sandra\AppData\Local\Microsoft\Windows\Temporary Internet Files\Content.IE5\OC1THS3G\MC90032605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29200" y="2027738"/>
            <a:ext cx="3124708" cy="29923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052532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Opposing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think, act, or be against; resist.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8498" y="1866900"/>
            <a:ext cx="3607004" cy="3352800"/>
          </a:xfrm>
          <a:prstGeom prst="rect">
            <a:avLst/>
          </a:prstGeom>
        </p:spPr>
      </p:pic>
    </p:spTree>
    <p:extLst>
      <p:ext uri="{BB962C8B-B14F-4D97-AF65-F5344CB8AC3E}">
        <p14:creationId xmlns:p14="http://schemas.microsoft.com/office/powerpoint/2010/main" xmlns="" val="402349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Aphorism</a:t>
            </a:r>
            <a:endParaRPr lang="en-US" dirty="0"/>
          </a:p>
        </p:txBody>
      </p:sp>
      <p:sp>
        <p:nvSpPr>
          <p:cNvPr id="5" name="Text Placeholder 4"/>
          <p:cNvSpPr>
            <a:spLocks noGrp="1"/>
          </p:cNvSpPr>
          <p:nvPr>
            <p:ph type="body" sz="quarter" idx="13"/>
          </p:nvPr>
        </p:nvSpPr>
        <p:spPr/>
        <p:txBody>
          <a:bodyPr/>
          <a:lstStyle/>
          <a:p>
            <a:r>
              <a:rPr lang="en-US" dirty="0" smtClean="0"/>
              <a:t>A short statement of a general truth or idea.</a:t>
            </a:r>
            <a:endParaRPr lang="en-US" dirty="0"/>
          </a:p>
        </p:txBody>
      </p:sp>
      <p:sp>
        <p:nvSpPr>
          <p:cNvPr id="6" name="TextBox 5"/>
          <p:cNvSpPr txBox="1"/>
          <p:nvPr/>
        </p:nvSpPr>
        <p:spPr>
          <a:xfrm>
            <a:off x="3733800" y="2971800"/>
            <a:ext cx="3831562" cy="923330"/>
          </a:xfrm>
          <a:prstGeom prst="rect">
            <a:avLst/>
          </a:prstGeom>
          <a:noFill/>
        </p:spPr>
        <p:txBody>
          <a:bodyPr wrap="none" rtlCol="0">
            <a:spAutoFit/>
          </a:bodyPr>
          <a:lstStyle/>
          <a:p>
            <a:r>
              <a:rPr lang="en-US" dirty="0" smtClean="0"/>
              <a:t>Lost time is never found again.  </a:t>
            </a:r>
          </a:p>
          <a:p>
            <a:r>
              <a:rPr lang="en-US" dirty="0"/>
              <a:t>	</a:t>
            </a:r>
            <a:r>
              <a:rPr lang="en-US" dirty="0" smtClean="0"/>
              <a:t>	</a:t>
            </a:r>
          </a:p>
          <a:p>
            <a:r>
              <a:rPr lang="en-US" dirty="0"/>
              <a:t>	</a:t>
            </a:r>
            <a:r>
              <a:rPr lang="en-US" dirty="0" smtClean="0"/>
              <a:t>	~Benjamin Franklin</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2119428"/>
            <a:ext cx="1833327" cy="2928796"/>
          </a:xfrm>
          <a:prstGeom prst="rect">
            <a:avLst/>
          </a:prstGeom>
        </p:spPr>
      </p:pic>
    </p:spTree>
    <p:extLst>
      <p:ext uri="{BB962C8B-B14F-4D97-AF65-F5344CB8AC3E}">
        <p14:creationId xmlns:p14="http://schemas.microsoft.com/office/powerpoint/2010/main" xmlns="" val="321749689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Orally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Spoken, rather than written; carried out by speaking.</a:t>
            </a:r>
            <a:endParaRPr lang="en-US" dirty="0"/>
          </a:p>
        </p:txBody>
      </p:sp>
      <p:pic>
        <p:nvPicPr>
          <p:cNvPr id="24578" name="Picture 2" descr="C:\Users\Sandra\AppData\Local\Microsoft\Windows\Temporary Internet Files\Content.IE5\0EDMD995\MC90039079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1752600"/>
            <a:ext cx="2743200" cy="35453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614448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Organizational patterns</a:t>
            </a:r>
            <a:endParaRPr lang="en-US" dirty="0"/>
          </a:p>
        </p:txBody>
      </p:sp>
      <p:sp>
        <p:nvSpPr>
          <p:cNvPr id="5" name="Text Placeholder 4"/>
          <p:cNvSpPr>
            <a:spLocks noGrp="1"/>
          </p:cNvSpPr>
          <p:nvPr>
            <p:ph type="body" sz="quarter" idx="13"/>
          </p:nvPr>
        </p:nvSpPr>
        <p:spPr/>
        <p:txBody>
          <a:bodyPr/>
          <a:lstStyle/>
          <a:p>
            <a:r>
              <a:rPr lang="en-US" dirty="0"/>
              <a:t>Text structures found in all types of nonfiction and some fiction.</a:t>
            </a:r>
          </a:p>
        </p:txBody>
      </p:sp>
      <p:sp>
        <p:nvSpPr>
          <p:cNvPr id="6" name="TextBox 5"/>
          <p:cNvSpPr txBox="1"/>
          <p:nvPr/>
        </p:nvSpPr>
        <p:spPr>
          <a:xfrm>
            <a:off x="685800" y="1944469"/>
            <a:ext cx="5200654"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solidFill>
                  <a:srgbClr val="7030A0"/>
                </a:solidFill>
                <a:effectLst>
                  <a:outerShdw blurRad="76200" dist="50800" dir="5400000" algn="tl" rotWithShape="0">
                    <a:srgbClr val="000000">
                      <a:alpha val="65000"/>
                    </a:srgbClr>
                  </a:outerShdw>
                </a:effectLst>
              </a:rPr>
              <a:t>Chronological/Sequential</a:t>
            </a:r>
            <a:endParaRPr lang="en-US" sz="3600" b="1" spc="50" dirty="0">
              <a:ln w="11430"/>
              <a:solidFill>
                <a:srgbClr val="7030A0"/>
              </a:solidFill>
              <a:effectLst>
                <a:outerShdw blurRad="76200" dist="50800" dir="5400000" algn="tl" rotWithShape="0">
                  <a:srgbClr val="000000">
                    <a:alpha val="65000"/>
                  </a:srgbClr>
                </a:outerShdw>
              </a:effectLst>
            </a:endParaRPr>
          </a:p>
        </p:txBody>
      </p:sp>
      <p:sp>
        <p:nvSpPr>
          <p:cNvPr id="7" name="TextBox 6"/>
          <p:cNvSpPr txBox="1"/>
          <p:nvPr/>
        </p:nvSpPr>
        <p:spPr>
          <a:xfrm>
            <a:off x="1828800" y="3406128"/>
            <a:ext cx="4596964"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Compare and Contrast</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4400546" y="2590800"/>
            <a:ext cx="3439083"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solidFill>
                  <a:srgbClr val="00B050"/>
                </a:solidFill>
                <a:effectLst>
                  <a:outerShdw blurRad="76200" dist="50800" dir="5400000" algn="tl" rotWithShape="0">
                    <a:srgbClr val="000000">
                      <a:alpha val="65000"/>
                    </a:srgbClr>
                  </a:outerShdw>
                </a:effectLst>
              </a:rPr>
              <a:t>Cause and Effect</a:t>
            </a:r>
            <a:endParaRPr lang="en-US" sz="3600" b="1" spc="50" dirty="0">
              <a:ln w="11430"/>
              <a:solidFill>
                <a:srgbClr val="00B050"/>
              </a:solidFill>
              <a:effectLst>
                <a:outerShdw blurRad="76200" dist="50800" dir="5400000" algn="tl" rotWithShape="0">
                  <a:srgbClr val="000000">
                    <a:alpha val="65000"/>
                  </a:srgbClr>
                </a:outerShdw>
              </a:effectLst>
            </a:endParaRPr>
          </a:p>
        </p:txBody>
      </p:sp>
      <p:sp>
        <p:nvSpPr>
          <p:cNvPr id="9" name="TextBox 8"/>
          <p:cNvSpPr txBox="1"/>
          <p:nvPr/>
        </p:nvSpPr>
        <p:spPr>
          <a:xfrm>
            <a:off x="4127282" y="4419600"/>
            <a:ext cx="3707233" cy="646331"/>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solidFill>
                  <a:schemeClr val="accent6"/>
                </a:solidFill>
                <a:effectLst>
                  <a:outerShdw blurRad="76200" dist="50800" dir="5400000" algn="tl" rotWithShape="0">
                    <a:srgbClr val="000000">
                      <a:alpha val="65000"/>
                    </a:srgbClr>
                  </a:outerShdw>
                </a:effectLst>
              </a:rPr>
              <a:t>Problem/Solution</a:t>
            </a:r>
            <a:endParaRPr lang="en-US" sz="3600" b="1" spc="50" dirty="0">
              <a:ln w="11430"/>
              <a:solidFill>
                <a:schemeClr val="accent6"/>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97793491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Pace/Pacing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speed of progress or change.</a:t>
            </a:r>
            <a:endParaRPr lang="en-US" dirty="0"/>
          </a:p>
        </p:txBody>
      </p:sp>
      <p:pic>
        <p:nvPicPr>
          <p:cNvPr id="26629" name="Picture 5" descr="C:\Users\Sandra\AppData\Local\Microsoft\Windows\Temporary Internet Files\Content.IE5\0EDMD995\MP90044829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981200"/>
            <a:ext cx="4572000" cy="30823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5481314"/>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Paraphrasing</a:t>
            </a:r>
          </a:p>
        </p:txBody>
      </p:sp>
      <p:sp>
        <p:nvSpPr>
          <p:cNvPr id="5" name="Text Placeholder 4"/>
          <p:cNvSpPr>
            <a:spLocks noGrp="1"/>
          </p:cNvSpPr>
          <p:nvPr>
            <p:ph type="body" sz="quarter" idx="13"/>
          </p:nvPr>
        </p:nvSpPr>
        <p:spPr/>
        <p:txBody>
          <a:bodyPr/>
          <a:lstStyle/>
          <a:p>
            <a:r>
              <a:rPr lang="en-US" dirty="0" smtClean="0"/>
              <a:t>A restatement of a passage or text in different words so as to simplify or clarify.</a:t>
            </a:r>
            <a:endParaRPr lang="en-US" dirty="0"/>
          </a:p>
        </p:txBody>
      </p:sp>
      <p:pic>
        <p:nvPicPr>
          <p:cNvPr id="14340" name="Picture 4" descr="C:\Users\Sandra\AppData\Local\Microsoft\Windows\Temporary Internet Files\Content.IE5\KT7M34EK\MP90040101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72740" y="2438400"/>
            <a:ext cx="3398520" cy="226479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00728" y="1810266"/>
            <a:ext cx="8109872" cy="646331"/>
          </a:xfrm>
          <a:prstGeom prst="rect">
            <a:avLst/>
          </a:prstGeom>
          <a:noFill/>
        </p:spPr>
        <p:txBody>
          <a:bodyPr wrap="square" rtlCol="0">
            <a:spAutoFit/>
          </a:bodyPr>
          <a:lstStyle/>
          <a:p>
            <a:pPr algn="ctr"/>
            <a:r>
              <a:rPr lang="en-US" dirty="0" smtClean="0"/>
              <a:t>The Golden Gate Bridge in San Francisco is a </a:t>
            </a:r>
          </a:p>
          <a:p>
            <a:pPr algn="ctr"/>
            <a:r>
              <a:rPr lang="en-US" dirty="0" smtClean="0"/>
              <a:t>must-see attraction if you’re visiting the state.</a:t>
            </a:r>
            <a:endParaRPr lang="en-US" dirty="0"/>
          </a:p>
        </p:txBody>
      </p:sp>
      <p:sp>
        <p:nvSpPr>
          <p:cNvPr id="7" name="TextBox 6"/>
          <p:cNvSpPr txBox="1"/>
          <p:nvPr/>
        </p:nvSpPr>
        <p:spPr>
          <a:xfrm>
            <a:off x="953716" y="4800600"/>
            <a:ext cx="7203895" cy="369332"/>
          </a:xfrm>
          <a:prstGeom prst="rect">
            <a:avLst/>
          </a:prstGeom>
          <a:noFill/>
        </p:spPr>
        <p:txBody>
          <a:bodyPr wrap="none" rtlCol="0">
            <a:spAutoFit/>
          </a:bodyPr>
          <a:lstStyle/>
          <a:p>
            <a:r>
              <a:rPr lang="en-US" dirty="0" smtClean="0"/>
              <a:t>Whenever you visit California, be sure to check out the Golden Gate Bridge.</a:t>
            </a:r>
            <a:endParaRPr lang="en-US" dirty="0"/>
          </a:p>
        </p:txBody>
      </p:sp>
    </p:spTree>
    <p:extLst>
      <p:ext uri="{BB962C8B-B14F-4D97-AF65-F5344CB8AC3E}">
        <p14:creationId xmlns:p14="http://schemas.microsoft.com/office/powerpoint/2010/main" xmlns="" val="4188895088"/>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Parenthesis/Parenthetical element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Either of a pair of punctuation marks.  They are used to enclose information that is not part of the main sentence.</a:t>
            </a:r>
            <a:endParaRPr lang="en-US" dirty="0"/>
          </a:p>
        </p:txBody>
      </p:sp>
      <p:grpSp>
        <p:nvGrpSpPr>
          <p:cNvPr id="8" name="Group 7"/>
          <p:cNvGrpSpPr/>
          <p:nvPr/>
        </p:nvGrpSpPr>
        <p:grpSpPr>
          <a:xfrm>
            <a:off x="1246029" y="2667000"/>
            <a:ext cx="6651949" cy="1754326"/>
            <a:chOff x="1246029" y="2667000"/>
            <a:chExt cx="6651949" cy="1754326"/>
          </a:xfrm>
        </p:grpSpPr>
        <p:sp>
          <p:nvSpPr>
            <p:cNvPr id="6" name="Rectangle 5"/>
            <p:cNvSpPr/>
            <p:nvPr/>
          </p:nvSpPr>
          <p:spPr>
            <a:xfrm>
              <a:off x="1246029" y="2667000"/>
              <a:ext cx="6651949" cy="1754326"/>
            </a:xfrm>
            <a:prstGeom prst="rect">
              <a:avLst/>
            </a:prstGeom>
            <a:noFill/>
          </p:spPr>
          <p:txBody>
            <a:bodyPr wrap="none" lIns="91440" tIns="45720" rIns="91440" bIns="45720">
              <a:spAutoFit/>
            </a:bodyPr>
            <a:lstStyle/>
            <a:p>
              <a:pPr algn="ct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We will have the party</a:t>
              </a:r>
            </a:p>
            <a:p>
              <a:pPr algn="ct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i</a:t>
              </a:r>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nside  if it rains .</a:t>
              </a:r>
              <a:endParaRPr lang="en-US" sz="5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Rectangle 6"/>
            <p:cNvSpPr/>
            <p:nvPr/>
          </p:nvSpPr>
          <p:spPr>
            <a:xfrm>
              <a:off x="3810000" y="3429000"/>
              <a:ext cx="3130985"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9" name="TextBox 8"/>
          <p:cNvSpPr txBox="1"/>
          <p:nvPr/>
        </p:nvSpPr>
        <p:spPr>
          <a:xfrm>
            <a:off x="4706238" y="4659868"/>
            <a:ext cx="1338508" cy="369332"/>
          </a:xfrm>
          <a:prstGeom prst="rect">
            <a:avLst/>
          </a:prstGeom>
          <a:noFill/>
        </p:spPr>
        <p:txBody>
          <a:bodyPr wrap="none" rtlCol="0">
            <a:spAutoFit/>
          </a:bodyPr>
          <a:lstStyle/>
          <a:p>
            <a:r>
              <a:rPr lang="en-US" dirty="0" smtClean="0"/>
              <a:t>parentheses</a:t>
            </a:r>
            <a:endParaRPr lang="en-US" dirty="0"/>
          </a:p>
        </p:txBody>
      </p:sp>
      <p:cxnSp>
        <p:nvCxnSpPr>
          <p:cNvPr id="11" name="Straight Connector 10"/>
          <p:cNvCxnSpPr>
            <a:endCxn id="9" idx="1"/>
          </p:cNvCxnSpPr>
          <p:nvPr/>
        </p:nvCxnSpPr>
        <p:spPr>
          <a:xfrm>
            <a:off x="4191000" y="4352330"/>
            <a:ext cx="515238" cy="49220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065138" y="4352330"/>
            <a:ext cx="515238" cy="49220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00400827"/>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Parody</a:t>
            </a:r>
            <a:endParaRPr lang="en-US" dirty="0"/>
          </a:p>
        </p:txBody>
      </p:sp>
      <p:sp>
        <p:nvSpPr>
          <p:cNvPr id="5" name="Text Placeholder 4"/>
          <p:cNvSpPr>
            <a:spLocks noGrp="1"/>
          </p:cNvSpPr>
          <p:nvPr>
            <p:ph type="body" sz="quarter" idx="13"/>
          </p:nvPr>
        </p:nvSpPr>
        <p:spPr/>
        <p:txBody>
          <a:bodyPr/>
          <a:lstStyle/>
          <a:p>
            <a:r>
              <a:rPr lang="en-US" dirty="0"/>
              <a:t>A written or musical work in which the style of an author or work is imitated for comic </a:t>
            </a:r>
            <a:r>
              <a:rPr lang="en-US" dirty="0" smtClean="0"/>
              <a:t>effect.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09600" y="1807302"/>
            <a:ext cx="1838325" cy="18415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239000" y="3460634"/>
            <a:ext cx="1348740" cy="1837944"/>
          </a:xfrm>
          <a:prstGeom prst="rect">
            <a:avLst/>
          </a:prstGeom>
        </p:spPr>
      </p:pic>
      <p:sp>
        <p:nvSpPr>
          <p:cNvPr id="8" name="TextBox 7"/>
          <p:cNvSpPr txBox="1"/>
          <p:nvPr/>
        </p:nvSpPr>
        <p:spPr>
          <a:xfrm>
            <a:off x="2454388" y="2404886"/>
            <a:ext cx="3384324" cy="646331"/>
          </a:xfrm>
          <a:prstGeom prst="rect">
            <a:avLst/>
          </a:prstGeom>
          <a:noFill/>
        </p:spPr>
        <p:txBody>
          <a:bodyPr wrap="none" rtlCol="0">
            <a:spAutoFit/>
          </a:bodyPr>
          <a:lstStyle/>
          <a:p>
            <a:r>
              <a:rPr lang="en-US" sz="3600" b="1" dirty="0" err="1" smtClean="0">
                <a:ln w="9525">
                  <a:solidFill>
                    <a:schemeClr val="bg1"/>
                  </a:solidFill>
                  <a:prstDash val="solid"/>
                </a:ln>
                <a:effectLst>
                  <a:outerShdw blurRad="12700" dist="38100" dir="2700000" algn="tl" rotWithShape="0">
                    <a:schemeClr val="bg1">
                      <a:lumMod val="50000"/>
                    </a:schemeClr>
                  </a:outerShdw>
                </a:effectLst>
              </a:rPr>
              <a:t>Gnomeo</a:t>
            </a:r>
            <a:r>
              <a:rPr lang="en-US" sz="3600" b="1" dirty="0" smtClean="0">
                <a:ln w="9525">
                  <a:solidFill>
                    <a:schemeClr val="bg1"/>
                  </a:solidFill>
                  <a:prstDash val="solid"/>
                </a:ln>
                <a:effectLst>
                  <a:outerShdw blurRad="12700" dist="38100" dir="2700000" algn="tl" rotWithShape="0">
                    <a:schemeClr val="bg1">
                      <a:lumMod val="50000"/>
                    </a:schemeClr>
                  </a:outerShdw>
                </a:effectLst>
              </a:rPr>
              <a:t> &amp; Juliet</a:t>
            </a:r>
            <a:endParaRPr lang="en-US" sz="3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9" name="TextBox 8"/>
          <p:cNvSpPr txBox="1"/>
          <p:nvPr/>
        </p:nvSpPr>
        <p:spPr>
          <a:xfrm>
            <a:off x="4146550" y="4046524"/>
            <a:ext cx="3092450" cy="646331"/>
          </a:xfrm>
          <a:prstGeom prst="rect">
            <a:avLst/>
          </a:prstGeom>
          <a:noFill/>
        </p:spPr>
        <p:txBody>
          <a:bodyPr wrap="none" rtlCol="0">
            <a:spAutoFit/>
          </a:bodyPr>
          <a:lstStyle/>
          <a:p>
            <a:r>
              <a:rPr lang="en-US" sz="3600" b="1" dirty="0">
                <a:ln w="9525">
                  <a:solidFill>
                    <a:schemeClr val="bg1"/>
                  </a:solidFill>
                  <a:prstDash val="solid"/>
                </a:ln>
                <a:effectLst>
                  <a:outerShdw blurRad="12700" dist="38100" dir="2700000" algn="tl" rotWithShape="0">
                    <a:schemeClr val="bg1">
                      <a:lumMod val="50000"/>
                    </a:schemeClr>
                  </a:outerShdw>
                </a:effectLst>
              </a:rPr>
              <a:t>R</a:t>
            </a:r>
            <a:r>
              <a:rPr lang="en-US" sz="3600" b="1" dirty="0" smtClean="0">
                <a:ln w="9525">
                  <a:solidFill>
                    <a:schemeClr val="bg1"/>
                  </a:solidFill>
                  <a:prstDash val="solid"/>
                </a:ln>
                <a:effectLst>
                  <a:outerShdw blurRad="12700" dist="38100" dir="2700000" algn="tl" rotWithShape="0">
                    <a:schemeClr val="bg1">
                      <a:lumMod val="50000"/>
                    </a:schemeClr>
                  </a:outerShdw>
                </a:effectLst>
              </a:rPr>
              <a:t>omeo &amp; Juliet</a:t>
            </a:r>
            <a:endParaRPr lang="en-US" sz="36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0" name="TextBox 9"/>
          <p:cNvSpPr txBox="1"/>
          <p:nvPr/>
        </p:nvSpPr>
        <p:spPr>
          <a:xfrm>
            <a:off x="3641360" y="3318038"/>
            <a:ext cx="1861279" cy="461665"/>
          </a:xfrm>
          <a:prstGeom prst="rect">
            <a:avLst/>
          </a:prstGeom>
          <a:noFill/>
        </p:spPr>
        <p:txBody>
          <a:bodyPr wrap="none" rtlCol="0">
            <a:spAutoFit/>
          </a:bodyPr>
          <a:lstStyle/>
          <a:p>
            <a:r>
              <a:rPr lang="en-US" sz="2400" dirty="0"/>
              <a:t>i</a:t>
            </a:r>
            <a:r>
              <a:rPr lang="en-US" sz="2400" dirty="0" smtClean="0"/>
              <a:t>s a parody of</a:t>
            </a:r>
            <a:endParaRPr lang="en-US" sz="2400" dirty="0"/>
          </a:p>
        </p:txBody>
      </p:sp>
    </p:spTree>
    <p:extLst>
      <p:ext uri="{BB962C8B-B14F-4D97-AF65-F5344CB8AC3E}">
        <p14:creationId xmlns:p14="http://schemas.microsoft.com/office/powerpoint/2010/main" xmlns="" val="272183121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Parts of speech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class of words (as adjectives, adverbs, conjunctions, interjections, nouns, prepositions, pronouns, or verbs) identified according to the kinds of ideas they express and the way they work in a </a:t>
            </a:r>
            <a:r>
              <a:rPr lang="en-US" dirty="0" smtClean="0"/>
              <a:t>sentence.</a:t>
            </a:r>
            <a:endParaRPr lang="en-US" dirty="0"/>
          </a:p>
        </p:txBody>
      </p:sp>
      <p:sp>
        <p:nvSpPr>
          <p:cNvPr id="6" name="TextBox 5"/>
          <p:cNvSpPr txBox="1"/>
          <p:nvPr/>
        </p:nvSpPr>
        <p:spPr>
          <a:xfrm>
            <a:off x="3446902" y="4491517"/>
            <a:ext cx="178593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Adjectives</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6781800" y="2567899"/>
            <a:ext cx="1449179"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92D050"/>
                </a:solidFill>
                <a:effectLst>
                  <a:outerShdw blurRad="76200" dist="50800" dir="5400000" algn="tl" rotWithShape="0">
                    <a:srgbClr val="000000">
                      <a:alpha val="65000"/>
                    </a:srgbClr>
                  </a:outerShdw>
                </a:effectLst>
              </a:rPr>
              <a:t>Adverbs</a:t>
            </a:r>
            <a:endParaRPr lang="en-US" sz="2800" b="1" spc="50" dirty="0">
              <a:ln w="11430"/>
              <a:solidFill>
                <a:srgbClr val="92D050"/>
              </a:solidFill>
              <a:effectLst>
                <a:outerShdw blurRad="76200" dist="50800" dir="5400000" algn="tl" rotWithShape="0">
                  <a:srgbClr val="000000">
                    <a:alpha val="65000"/>
                  </a:srgbClr>
                </a:outerShdw>
              </a:effectLst>
            </a:endParaRPr>
          </a:p>
        </p:txBody>
      </p:sp>
      <p:sp>
        <p:nvSpPr>
          <p:cNvPr id="8" name="TextBox 7"/>
          <p:cNvSpPr txBox="1"/>
          <p:nvPr/>
        </p:nvSpPr>
        <p:spPr>
          <a:xfrm>
            <a:off x="4715546" y="3526542"/>
            <a:ext cx="2204450"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00"/>
                </a:solidFill>
                <a:effectLst>
                  <a:outerShdw blurRad="76200" dist="50800" dir="5400000" algn="tl" rotWithShape="0">
                    <a:srgbClr val="000000">
                      <a:alpha val="65000"/>
                    </a:srgbClr>
                  </a:outerShdw>
                </a:effectLst>
              </a:rPr>
              <a:t>Conjunctions</a:t>
            </a:r>
            <a:endParaRPr lang="en-US" sz="2800" b="1" spc="50" dirty="0">
              <a:ln w="11430"/>
              <a:solidFill>
                <a:srgbClr val="FF0000"/>
              </a:solidFill>
              <a:effectLst>
                <a:outerShdw blurRad="76200" dist="50800" dir="5400000" algn="tl" rotWithShape="0">
                  <a:srgbClr val="000000">
                    <a:alpha val="65000"/>
                  </a:srgbClr>
                </a:outerShdw>
              </a:effectLst>
            </a:endParaRPr>
          </a:p>
        </p:txBody>
      </p:sp>
      <p:sp>
        <p:nvSpPr>
          <p:cNvPr id="9" name="TextBox 8"/>
          <p:cNvSpPr txBox="1"/>
          <p:nvPr/>
        </p:nvSpPr>
        <p:spPr>
          <a:xfrm>
            <a:off x="2568483" y="1841942"/>
            <a:ext cx="2147063"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B0F0"/>
                </a:solidFill>
                <a:effectLst>
                  <a:outerShdw blurRad="76200" dist="50800" dir="5400000" algn="tl" rotWithShape="0">
                    <a:srgbClr val="000000">
                      <a:alpha val="65000"/>
                    </a:srgbClr>
                  </a:outerShdw>
                </a:effectLst>
              </a:rPr>
              <a:t>Interjections</a:t>
            </a:r>
            <a:endParaRPr lang="en-US" sz="2800" b="1" spc="50" dirty="0">
              <a:ln w="11430"/>
              <a:solidFill>
                <a:srgbClr val="00B0F0"/>
              </a:solidFill>
              <a:effectLst>
                <a:outerShdw blurRad="76200" dist="50800" dir="5400000" algn="tl" rotWithShape="0">
                  <a:srgbClr val="000000">
                    <a:alpha val="65000"/>
                  </a:srgbClr>
                </a:outerShdw>
              </a:effectLst>
            </a:endParaRPr>
          </a:p>
        </p:txBody>
      </p:sp>
      <p:sp>
        <p:nvSpPr>
          <p:cNvPr id="10" name="TextBox 9"/>
          <p:cNvSpPr txBox="1"/>
          <p:nvPr/>
        </p:nvSpPr>
        <p:spPr>
          <a:xfrm>
            <a:off x="5051288" y="2454434"/>
            <a:ext cx="1024639"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7030A0"/>
                </a:solidFill>
                <a:effectLst>
                  <a:outerShdw blurRad="76200" dist="50800" dir="5400000" algn="tl" rotWithShape="0">
                    <a:srgbClr val="000000">
                      <a:alpha val="65000"/>
                    </a:srgbClr>
                  </a:outerShdw>
                </a:effectLst>
              </a:rPr>
              <a:t>Noun</a:t>
            </a:r>
            <a:endParaRPr lang="en-US" sz="2800" b="1" spc="50" dirty="0">
              <a:ln w="11430"/>
              <a:solidFill>
                <a:srgbClr val="7030A0"/>
              </a:solidFill>
              <a:effectLst>
                <a:outerShdw blurRad="76200" dist="50800" dir="5400000" algn="tl" rotWithShape="0">
                  <a:srgbClr val="000000">
                    <a:alpha val="65000"/>
                  </a:srgbClr>
                </a:outerShdw>
              </a:effectLst>
            </a:endParaRPr>
          </a:p>
        </p:txBody>
      </p:sp>
      <p:sp>
        <p:nvSpPr>
          <p:cNvPr id="11" name="TextBox 10"/>
          <p:cNvSpPr txBox="1"/>
          <p:nvPr/>
        </p:nvSpPr>
        <p:spPr>
          <a:xfrm>
            <a:off x="1169099" y="2829509"/>
            <a:ext cx="211384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chemeClr val="accent6"/>
                </a:solidFill>
                <a:effectLst>
                  <a:outerShdw blurRad="76200" dist="50800" dir="5400000" algn="tl" rotWithShape="0">
                    <a:srgbClr val="000000">
                      <a:alpha val="65000"/>
                    </a:srgbClr>
                  </a:outerShdw>
                </a:effectLst>
              </a:rPr>
              <a:t>Prepositions</a:t>
            </a:r>
            <a:endParaRPr lang="en-US" sz="2800" b="1" spc="50" dirty="0">
              <a:ln w="11430"/>
              <a:solidFill>
                <a:schemeClr val="accent6"/>
              </a:solidFill>
              <a:effectLst>
                <a:outerShdw blurRad="76200" dist="50800" dir="5400000" algn="tl" rotWithShape="0">
                  <a:srgbClr val="000000">
                    <a:alpha val="65000"/>
                  </a:srgbClr>
                </a:outerShdw>
              </a:effectLst>
            </a:endParaRPr>
          </a:p>
        </p:txBody>
      </p:sp>
      <p:sp>
        <p:nvSpPr>
          <p:cNvPr id="12" name="TextBox 11"/>
          <p:cNvSpPr txBox="1"/>
          <p:nvPr/>
        </p:nvSpPr>
        <p:spPr>
          <a:xfrm>
            <a:off x="2003298" y="3657600"/>
            <a:ext cx="1655068"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FF0066"/>
                </a:solidFill>
                <a:effectLst>
                  <a:outerShdw blurRad="76200" dist="50800" dir="5400000" algn="tl" rotWithShape="0">
                    <a:srgbClr val="000000">
                      <a:alpha val="65000"/>
                    </a:srgbClr>
                  </a:outerShdw>
                </a:effectLst>
              </a:rPr>
              <a:t>Pronouns</a:t>
            </a:r>
            <a:endParaRPr lang="en-US" sz="2800" b="1" spc="50" dirty="0">
              <a:ln w="11430"/>
              <a:solidFill>
                <a:srgbClr val="FF0066"/>
              </a:solidFill>
              <a:effectLst>
                <a:outerShdw blurRad="76200" dist="50800" dir="5400000" algn="tl" rotWithShape="0">
                  <a:srgbClr val="000000">
                    <a:alpha val="65000"/>
                  </a:srgbClr>
                </a:outerShdw>
              </a:effectLst>
            </a:endParaRPr>
          </a:p>
        </p:txBody>
      </p:sp>
      <p:sp>
        <p:nvSpPr>
          <p:cNvPr id="14" name="TextBox 13"/>
          <p:cNvSpPr txBox="1"/>
          <p:nvPr/>
        </p:nvSpPr>
        <p:spPr>
          <a:xfrm>
            <a:off x="6920577" y="4180820"/>
            <a:ext cx="105259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smtClean="0">
                <a:ln w="11430"/>
                <a:solidFill>
                  <a:srgbClr val="00B050"/>
                </a:solidFill>
                <a:effectLst>
                  <a:outerShdw blurRad="76200" dist="50800" dir="5400000" algn="tl" rotWithShape="0">
                    <a:srgbClr val="000000">
                      <a:alpha val="65000"/>
                    </a:srgbClr>
                  </a:outerShdw>
                </a:effectLst>
              </a:rPr>
              <a:t>Verbs</a:t>
            </a:r>
            <a:endParaRPr lang="en-US" sz="2800" b="1" spc="50" dirty="0">
              <a:ln w="11430"/>
              <a:solidFill>
                <a:srgbClr val="00B05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341607280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0070C0"/>
                </a:solidFill>
              </a:rPr>
              <a:t>Personification</a:t>
            </a:r>
            <a:endParaRPr lang="en-US" u="sng" dirty="0">
              <a:solidFill>
                <a:srgbClr val="0070C0"/>
              </a:solidFill>
            </a:endParaRPr>
          </a:p>
        </p:txBody>
      </p:sp>
      <p:sp>
        <p:nvSpPr>
          <p:cNvPr id="5" name="Text Placeholder 4"/>
          <p:cNvSpPr>
            <a:spLocks noGrp="1"/>
          </p:cNvSpPr>
          <p:nvPr>
            <p:ph type="body" sz="quarter" idx="13"/>
          </p:nvPr>
        </p:nvSpPr>
        <p:spPr/>
        <p:txBody>
          <a:bodyPr/>
          <a:lstStyle/>
          <a:p>
            <a:r>
              <a:rPr lang="en-US" dirty="0"/>
              <a:t>To give human qualities to something that isn’t human.</a:t>
            </a:r>
          </a:p>
        </p:txBody>
      </p:sp>
      <p:pic>
        <p:nvPicPr>
          <p:cNvPr id="14338" name="Picture 2" descr="C:\Users\Sandra\AppData\Local\Microsoft\Windows\Temporary Internet Files\Content.IE5\B8N3ETCL\MC90005528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0392" y="1981200"/>
            <a:ext cx="3340608" cy="3048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76800" y="3082187"/>
            <a:ext cx="3238644" cy="461665"/>
          </a:xfrm>
          <a:prstGeom prst="rect">
            <a:avLst/>
          </a:prstGeom>
          <a:noFill/>
        </p:spPr>
        <p:txBody>
          <a:bodyPr wrap="none" rtlCol="0">
            <a:spAutoFit/>
          </a:bodyPr>
          <a:lstStyle/>
          <a:p>
            <a:r>
              <a:rPr lang="en-US" sz="2400" dirty="0" smtClean="0"/>
              <a:t>Opportunity is knocking,</a:t>
            </a:r>
            <a:endParaRPr lang="en-US" sz="2400" dirty="0"/>
          </a:p>
        </p:txBody>
      </p:sp>
    </p:spTree>
    <p:extLst>
      <p:ext uri="{BB962C8B-B14F-4D97-AF65-F5344CB8AC3E}">
        <p14:creationId xmlns:p14="http://schemas.microsoft.com/office/powerpoint/2010/main" xmlns="" val="211077354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Perspective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position from which something is considered or evaluated; standpoint.</a:t>
            </a:r>
          </a:p>
        </p:txBody>
      </p:sp>
      <p:sp>
        <p:nvSpPr>
          <p:cNvPr id="6" name="TextBox 5"/>
          <p:cNvSpPr txBox="1"/>
          <p:nvPr/>
        </p:nvSpPr>
        <p:spPr>
          <a:xfrm>
            <a:off x="914400" y="2209800"/>
            <a:ext cx="258346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7030A0"/>
                </a:solidFill>
                <a:effectLst>
                  <a:reflection blurRad="12700" stA="50000" endPos="50000" dist="5000" dir="5400000" sy="-100000" rotWithShape="0"/>
                </a:effectLst>
              </a:rPr>
              <a:t>First Person</a:t>
            </a:r>
            <a:endParaRPr lang="en-US" sz="3200" b="1" cap="all" dirty="0">
              <a:ln w="0"/>
              <a:solidFill>
                <a:srgbClr val="7030A0"/>
              </a:solidFill>
              <a:effectLst>
                <a:reflection blurRad="12700" stA="50000" endPos="50000" dist="5000" dir="5400000" sy="-100000" rotWithShape="0"/>
              </a:effectLst>
            </a:endParaRPr>
          </a:p>
        </p:txBody>
      </p:sp>
      <p:sp>
        <p:nvSpPr>
          <p:cNvPr id="7" name="TextBox 6"/>
          <p:cNvSpPr txBox="1"/>
          <p:nvPr/>
        </p:nvSpPr>
        <p:spPr>
          <a:xfrm>
            <a:off x="5334000" y="2209800"/>
            <a:ext cx="307462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50"/>
                </a:solidFill>
                <a:effectLst>
                  <a:reflection blurRad="12700" stA="50000" endPos="50000" dist="5000" dir="5400000" sy="-100000" rotWithShape="0"/>
                </a:effectLst>
              </a:rPr>
              <a:t>Second Person</a:t>
            </a:r>
            <a:endParaRPr lang="en-US" sz="3200" b="1" cap="all" dirty="0">
              <a:ln w="0"/>
              <a:solidFill>
                <a:srgbClr val="00B050"/>
              </a:solidFill>
              <a:effectLst>
                <a:reflection blurRad="12700" stA="50000" endPos="50000" dist="5000" dir="5400000" sy="-100000" rotWithShape="0"/>
              </a:effectLst>
            </a:endParaRPr>
          </a:p>
        </p:txBody>
      </p:sp>
      <p:sp>
        <p:nvSpPr>
          <p:cNvPr id="8" name="TextBox 7"/>
          <p:cNvSpPr txBox="1"/>
          <p:nvPr/>
        </p:nvSpPr>
        <p:spPr>
          <a:xfrm>
            <a:off x="3276600" y="3735812"/>
            <a:ext cx="2726196"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F0"/>
                </a:solidFill>
                <a:effectLst>
                  <a:reflection blurRad="12700" stA="50000" endPos="50000" dist="5000" dir="5400000" sy="-100000" rotWithShape="0"/>
                </a:effectLst>
              </a:rPr>
              <a:t>Third Person</a:t>
            </a:r>
            <a:endParaRPr lang="en-US" sz="3200" b="1" cap="all" dirty="0">
              <a:ln w="0"/>
              <a:solidFill>
                <a:srgbClr val="00B0F0"/>
              </a:solidFill>
              <a:effectLst>
                <a:reflection blurRad="12700" stA="50000" endPos="50000" dist="5000" dir="5400000" sy="-100000" rotWithShape="0"/>
              </a:effectLst>
            </a:endParaRPr>
          </a:p>
        </p:txBody>
      </p:sp>
      <p:sp>
        <p:nvSpPr>
          <p:cNvPr id="9" name="TextBox 8"/>
          <p:cNvSpPr txBox="1"/>
          <p:nvPr/>
        </p:nvSpPr>
        <p:spPr>
          <a:xfrm>
            <a:off x="1376642" y="2895600"/>
            <a:ext cx="1658980" cy="369332"/>
          </a:xfrm>
          <a:prstGeom prst="rect">
            <a:avLst/>
          </a:prstGeom>
          <a:noFill/>
        </p:spPr>
        <p:txBody>
          <a:bodyPr wrap="none" rtlCol="0">
            <a:spAutoFit/>
          </a:bodyPr>
          <a:lstStyle/>
          <a:p>
            <a:r>
              <a:rPr lang="en-US" dirty="0" smtClean="0"/>
              <a:t>I, Me, My, Mine</a:t>
            </a:r>
            <a:endParaRPr lang="en-US" dirty="0"/>
          </a:p>
        </p:txBody>
      </p:sp>
      <p:sp>
        <p:nvSpPr>
          <p:cNvPr id="10" name="TextBox 9"/>
          <p:cNvSpPr txBox="1"/>
          <p:nvPr/>
        </p:nvSpPr>
        <p:spPr>
          <a:xfrm>
            <a:off x="5700094" y="2895600"/>
            <a:ext cx="2342436" cy="369332"/>
          </a:xfrm>
          <a:prstGeom prst="rect">
            <a:avLst/>
          </a:prstGeom>
          <a:noFill/>
        </p:spPr>
        <p:txBody>
          <a:bodyPr wrap="none" rtlCol="0">
            <a:spAutoFit/>
          </a:bodyPr>
          <a:lstStyle/>
          <a:p>
            <a:r>
              <a:rPr lang="en-US" dirty="0" smtClean="0"/>
              <a:t>You, Your, Yours, You’re</a:t>
            </a:r>
            <a:endParaRPr lang="en-US" dirty="0"/>
          </a:p>
        </p:txBody>
      </p:sp>
      <p:sp>
        <p:nvSpPr>
          <p:cNvPr id="11" name="TextBox 10"/>
          <p:cNvSpPr txBox="1"/>
          <p:nvPr/>
        </p:nvSpPr>
        <p:spPr>
          <a:xfrm>
            <a:off x="3566071" y="4495800"/>
            <a:ext cx="2037417" cy="369332"/>
          </a:xfrm>
          <a:prstGeom prst="rect">
            <a:avLst/>
          </a:prstGeom>
          <a:noFill/>
        </p:spPr>
        <p:txBody>
          <a:bodyPr wrap="none" rtlCol="0">
            <a:spAutoFit/>
          </a:bodyPr>
          <a:lstStyle/>
          <a:p>
            <a:r>
              <a:rPr lang="en-US" dirty="0" smtClean="0"/>
              <a:t>He, She, They, Their</a:t>
            </a:r>
            <a:endParaRPr lang="en-US" dirty="0"/>
          </a:p>
        </p:txBody>
      </p:sp>
    </p:spTree>
    <p:extLst>
      <p:ext uri="{BB962C8B-B14F-4D97-AF65-F5344CB8AC3E}">
        <p14:creationId xmlns:p14="http://schemas.microsoft.com/office/powerpoint/2010/main" xmlns="" val="275464776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Persuade/Persuasive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talk someone into doing or believing something; convince.</a:t>
            </a:r>
            <a:endParaRPr lang="en-US" dirty="0"/>
          </a:p>
        </p:txBody>
      </p:sp>
      <p:pic>
        <p:nvPicPr>
          <p:cNvPr id="28675" name="Picture 3" descr="C:\Users\Sandra\AppData\Local\Microsoft\Windows\Temporary Internet Files\Content.IE5\YW0GWXT1\MP9004224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752600"/>
            <a:ext cx="447675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54369" y="2990165"/>
            <a:ext cx="3356688" cy="707886"/>
          </a:xfrm>
          <a:prstGeom prst="rect">
            <a:avLst/>
          </a:prstGeom>
          <a:noFill/>
        </p:spPr>
        <p:txBody>
          <a:bodyPr wrap="none" rtlCol="0">
            <a:spAutoFit/>
          </a:bodyPr>
          <a:lstStyle/>
          <a:p>
            <a:pPr algn="ctr"/>
            <a:r>
              <a:rPr lang="en-US" sz="2000" dirty="0" smtClean="0"/>
              <a:t>If you finish all your chores, </a:t>
            </a:r>
          </a:p>
          <a:p>
            <a:pPr algn="ctr"/>
            <a:r>
              <a:rPr lang="en-US" sz="2000" dirty="0" smtClean="0"/>
              <a:t>you can have some ice cream.</a:t>
            </a:r>
            <a:endParaRPr lang="en-US" sz="2000" dirty="0"/>
          </a:p>
        </p:txBody>
      </p:sp>
    </p:spTree>
    <p:extLst>
      <p:ext uri="{BB962C8B-B14F-4D97-AF65-F5344CB8AC3E}">
        <p14:creationId xmlns:p14="http://schemas.microsoft.com/office/powerpoint/2010/main" xmlns="" val="2570219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C00000"/>
                </a:solidFill>
              </a:rPr>
              <a:t>Appropriate</a:t>
            </a:r>
            <a:endParaRPr lang="en-US" u="sng" dirty="0">
              <a:solidFill>
                <a:srgbClr val="C00000"/>
              </a:solidFill>
            </a:endParaRPr>
          </a:p>
        </p:txBody>
      </p:sp>
      <p:sp>
        <p:nvSpPr>
          <p:cNvPr id="5" name="Text Placeholder 4"/>
          <p:cNvSpPr>
            <a:spLocks noGrp="1"/>
          </p:cNvSpPr>
          <p:nvPr>
            <p:ph type="body" sz="quarter" idx="13"/>
          </p:nvPr>
        </p:nvSpPr>
        <p:spPr/>
        <p:txBody>
          <a:bodyPr/>
          <a:lstStyle/>
          <a:p>
            <a:r>
              <a:rPr lang="en-US" dirty="0" smtClean="0"/>
              <a:t>Right for a certain time and place; proper.</a:t>
            </a:r>
            <a:endParaRPr lang="en-US" dirty="0"/>
          </a:p>
        </p:txBody>
      </p:sp>
      <p:pic>
        <p:nvPicPr>
          <p:cNvPr id="4098" name="Picture 2" descr="C:\Users\Sandra\AppData\Local\Microsoft\Windows\Temporary Internet Files\Content.IE5\GBG3O5CQ\MP90042252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1752600"/>
            <a:ext cx="2833837" cy="354316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733801" y="3048000"/>
            <a:ext cx="4800600" cy="707886"/>
          </a:xfrm>
          <a:prstGeom prst="rect">
            <a:avLst/>
          </a:prstGeom>
          <a:noFill/>
        </p:spPr>
        <p:txBody>
          <a:bodyPr wrap="square" rtlCol="0">
            <a:spAutoFit/>
          </a:bodyPr>
          <a:lstStyle/>
          <a:p>
            <a:r>
              <a:rPr lang="en-US" sz="2000" dirty="0" smtClean="0"/>
              <a:t>It is not </a:t>
            </a:r>
            <a:r>
              <a:rPr lang="en-US" sz="2000" b="1" dirty="0" smtClean="0"/>
              <a:t>appropriate</a:t>
            </a:r>
            <a:r>
              <a:rPr lang="en-US" sz="2000" dirty="0" smtClean="0"/>
              <a:t> to play with your cell phone in class.</a:t>
            </a:r>
            <a:endParaRPr lang="en-US" sz="2000" dirty="0"/>
          </a:p>
        </p:txBody>
      </p:sp>
    </p:spTree>
    <p:extLst>
      <p:ext uri="{BB962C8B-B14F-4D97-AF65-F5344CB8AC3E}">
        <p14:creationId xmlns:p14="http://schemas.microsoft.com/office/powerpoint/2010/main" xmlns="" val="159992308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Persuasive argument</a:t>
            </a:r>
            <a:endParaRPr lang="en-US" dirty="0"/>
          </a:p>
        </p:txBody>
      </p:sp>
      <p:sp>
        <p:nvSpPr>
          <p:cNvPr id="5" name="Text Placeholder 4"/>
          <p:cNvSpPr>
            <a:spLocks noGrp="1"/>
          </p:cNvSpPr>
          <p:nvPr>
            <p:ph type="body" sz="quarter" idx="13"/>
          </p:nvPr>
        </p:nvSpPr>
        <p:spPr/>
        <p:txBody>
          <a:bodyPr/>
          <a:lstStyle/>
          <a:p>
            <a:r>
              <a:rPr lang="en-US" dirty="0"/>
              <a:t>An argument that aims to influence a person's attitudes, ideas or </a:t>
            </a:r>
            <a:r>
              <a:rPr lang="en-US" dirty="0" smtClean="0"/>
              <a:t>feelings.</a:t>
            </a:r>
            <a:endParaRPr lang="en-US" dirty="0"/>
          </a:p>
        </p:txBody>
      </p:sp>
      <p:pic>
        <p:nvPicPr>
          <p:cNvPr id="6" name="Picture 3" descr="C:\Users\Sandra\AppData\Local\Microsoft\Windows\Temporary Internet Files\Content.IE5\YW0GWXT1\MP90042248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1752600"/>
            <a:ext cx="4476750"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54369" y="2990165"/>
            <a:ext cx="3356688" cy="707886"/>
          </a:xfrm>
          <a:prstGeom prst="rect">
            <a:avLst/>
          </a:prstGeom>
          <a:noFill/>
        </p:spPr>
        <p:txBody>
          <a:bodyPr wrap="none" rtlCol="0">
            <a:spAutoFit/>
          </a:bodyPr>
          <a:lstStyle/>
          <a:p>
            <a:pPr algn="ctr"/>
            <a:r>
              <a:rPr lang="en-US" sz="2000" dirty="0" smtClean="0"/>
              <a:t>If you finish all your chores, </a:t>
            </a:r>
          </a:p>
          <a:p>
            <a:pPr algn="ctr"/>
            <a:r>
              <a:rPr lang="en-US" sz="2000" dirty="0" smtClean="0"/>
              <a:t>you can have some ice cream.</a:t>
            </a:r>
            <a:endParaRPr lang="en-US" sz="2000" dirty="0"/>
          </a:p>
        </p:txBody>
      </p:sp>
    </p:spTree>
    <p:extLst>
      <p:ext uri="{BB962C8B-B14F-4D97-AF65-F5344CB8AC3E}">
        <p14:creationId xmlns:p14="http://schemas.microsoft.com/office/powerpoint/2010/main" xmlns="" val="17550424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4" name="Title 3"/>
          <p:cNvSpPr>
            <a:spLocks noGrp="1"/>
          </p:cNvSpPr>
          <p:nvPr>
            <p:ph type="title"/>
          </p:nvPr>
        </p:nvSpPr>
        <p:spPr/>
        <p:txBody>
          <a:bodyPr/>
          <a:lstStyle/>
          <a:p>
            <a:endParaRPr lang="en-US"/>
          </a:p>
        </p:txBody>
      </p:sp>
      <p:sp>
        <p:nvSpPr>
          <p:cNvPr id="8" name="Text Placeholder 7"/>
          <p:cNvSpPr>
            <a:spLocks noGrp="1"/>
          </p:cNvSpPr>
          <p:nvPr>
            <p:ph type="body" sz="quarter" idx="12"/>
          </p:nvPr>
        </p:nvSpPr>
        <p:spPr/>
        <p:txBody>
          <a:bodyPr/>
          <a:lstStyle/>
          <a:p>
            <a:r>
              <a:rPr lang="en-US" u="sng" dirty="0" smtClean="0">
                <a:solidFill>
                  <a:schemeClr val="accent1"/>
                </a:solidFill>
              </a:rPr>
              <a:t>Pertinent</a:t>
            </a:r>
            <a:endParaRPr lang="en-US" u="sng" dirty="0">
              <a:solidFill>
                <a:schemeClr val="accent1"/>
              </a:solidFill>
            </a:endParaRPr>
          </a:p>
        </p:txBody>
      </p:sp>
      <p:sp>
        <p:nvSpPr>
          <p:cNvPr id="9" name="Text Placeholder 8"/>
          <p:cNvSpPr>
            <a:spLocks noGrp="1"/>
          </p:cNvSpPr>
          <p:nvPr>
            <p:ph type="body" sz="quarter" idx="13"/>
          </p:nvPr>
        </p:nvSpPr>
        <p:spPr/>
        <p:txBody>
          <a:bodyPr/>
          <a:lstStyle/>
          <a:p>
            <a:r>
              <a:rPr lang="en-US" dirty="0"/>
              <a:t>Having to do with or connected to a subject; relevant.</a:t>
            </a:r>
          </a:p>
        </p:txBody>
      </p:sp>
      <p:pic>
        <p:nvPicPr>
          <p:cNvPr id="17411" name="Picture 3" descr="C:\Users\Sandra\AppData\Local\Microsoft\Windows\Temporary Internet Files\Content.IE5\OC1THS3G\MC900286943[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1828800"/>
            <a:ext cx="3006505" cy="347993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229100" y="2860882"/>
            <a:ext cx="4343400" cy="707886"/>
          </a:xfrm>
          <a:prstGeom prst="rect">
            <a:avLst/>
          </a:prstGeom>
          <a:noFill/>
        </p:spPr>
        <p:txBody>
          <a:bodyPr wrap="square" rtlCol="0">
            <a:spAutoFit/>
          </a:bodyPr>
          <a:lstStyle/>
          <a:p>
            <a:r>
              <a:rPr lang="en-US" sz="2000" dirty="0" smtClean="0"/>
              <a:t>The police are asking anyone with </a:t>
            </a:r>
            <a:r>
              <a:rPr lang="en-US" sz="2000" b="1" dirty="0" smtClean="0"/>
              <a:t>pertinent</a:t>
            </a:r>
            <a:r>
              <a:rPr lang="en-US" sz="2000" dirty="0" smtClean="0"/>
              <a:t> information to come forward.</a:t>
            </a:r>
            <a:endParaRPr lang="en-US" sz="2000" dirty="0"/>
          </a:p>
        </p:txBody>
      </p:sp>
    </p:spTree>
    <p:extLst>
      <p:ext uri="{BB962C8B-B14F-4D97-AF65-F5344CB8AC3E}">
        <p14:creationId xmlns:p14="http://schemas.microsoft.com/office/powerpoint/2010/main" xmlns="" val="424985548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Phrase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Two or more words that express an idea and are part of a sentence.</a:t>
            </a:r>
            <a:endParaRPr lang="en-US" dirty="0"/>
          </a:p>
        </p:txBody>
      </p:sp>
      <p:sp>
        <p:nvSpPr>
          <p:cNvPr id="6" name="TextBox 5"/>
          <p:cNvSpPr txBox="1"/>
          <p:nvPr/>
        </p:nvSpPr>
        <p:spPr>
          <a:xfrm>
            <a:off x="3581400" y="2966591"/>
            <a:ext cx="5041900" cy="1077218"/>
          </a:xfrm>
          <a:prstGeom prst="rect">
            <a:avLst/>
          </a:prstGeom>
          <a:noFill/>
        </p:spPr>
        <p:txBody>
          <a:bodyPr wrap="square" rtlCol="0">
            <a:spAutoFit/>
          </a:bodyPr>
          <a:lstStyle/>
          <a:p>
            <a:pPr algn="ctr"/>
            <a:r>
              <a:rPr lang="en-US" sz="3200" dirty="0" smtClean="0"/>
              <a:t>The girl with the brown </a:t>
            </a:r>
          </a:p>
          <a:p>
            <a:pPr algn="ctr"/>
            <a:r>
              <a:rPr lang="en-US" sz="3200" dirty="0" smtClean="0"/>
              <a:t>hair is planting a flower.</a:t>
            </a:r>
            <a:endParaRPr lang="en-US" sz="3200" dirty="0"/>
          </a:p>
        </p:txBody>
      </p:sp>
      <p:pic>
        <p:nvPicPr>
          <p:cNvPr id="23554" name="Picture 2" descr="C:\Users\Sandra\AppData\Local\Microsoft\Windows\Temporary Internet Files\Content.IE5\T22EU4MB\MP900439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1828800"/>
            <a:ext cx="2245179" cy="3352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0209992"/>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Plagiarize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steal and pass off (as the ideas or words of another) as one's </a:t>
            </a:r>
            <a:r>
              <a:rPr lang="en-US" dirty="0" smtClean="0"/>
              <a:t>own.</a:t>
            </a:r>
            <a:endParaRPr lang="en-US" dirty="0"/>
          </a:p>
        </p:txBody>
      </p:sp>
      <p:sp>
        <p:nvSpPr>
          <p:cNvPr id="7" name="TextBox 6"/>
          <p:cNvSpPr txBox="1"/>
          <p:nvPr/>
        </p:nvSpPr>
        <p:spPr>
          <a:xfrm>
            <a:off x="685800" y="3247956"/>
            <a:ext cx="7848600" cy="461665"/>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To quote an author without proper citation is </a:t>
            </a:r>
            <a:r>
              <a:rPr lang="en-US" sz="2400" b="1" u="sng" spc="50" dirty="0" smtClean="0">
                <a:ln w="11430"/>
                <a:effectLst>
                  <a:outerShdw blurRad="76200" dist="50800" dir="5400000" algn="tl" rotWithShape="0">
                    <a:srgbClr val="000000">
                      <a:alpha val="65000"/>
                    </a:srgbClr>
                  </a:outerShdw>
                </a:effectLst>
              </a:rPr>
              <a:t>plagiarism</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69323871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Planning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t>
            </a:r>
            <a:r>
              <a:rPr lang="en-US" dirty="0"/>
              <a:t>act of figuring out how to do something ahead of time.</a:t>
            </a:r>
          </a:p>
        </p:txBody>
      </p:sp>
      <p:pic>
        <p:nvPicPr>
          <p:cNvPr id="29699" name="Picture 3" descr="C:\Users\Sandra\AppData\Local\Microsoft\Windows\Temporary Internet Files\Content.IE5\3EMAXUX2\MC90038346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0" y="1752599"/>
            <a:ext cx="3429000" cy="303637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134459" y="4888468"/>
            <a:ext cx="2875082" cy="369332"/>
          </a:xfrm>
          <a:prstGeom prst="rect">
            <a:avLst/>
          </a:prstGeom>
          <a:noFill/>
        </p:spPr>
        <p:txBody>
          <a:bodyPr wrap="none" rtlCol="0">
            <a:spAutoFit/>
          </a:bodyPr>
          <a:lstStyle/>
          <a:p>
            <a:r>
              <a:rPr lang="en-US" dirty="0" smtClean="0"/>
              <a:t>She is </a:t>
            </a:r>
            <a:r>
              <a:rPr lang="en-US" b="1" dirty="0" smtClean="0"/>
              <a:t>planning</a:t>
            </a:r>
            <a:r>
              <a:rPr lang="en-US" dirty="0" smtClean="0"/>
              <a:t> her vacation.</a:t>
            </a:r>
            <a:endParaRPr lang="en-US" dirty="0"/>
          </a:p>
        </p:txBody>
      </p:sp>
    </p:spTree>
    <p:extLst>
      <p:ext uri="{BB962C8B-B14F-4D97-AF65-F5344CB8AC3E}">
        <p14:creationId xmlns:p14="http://schemas.microsoft.com/office/powerpoint/2010/main" xmlns="" val="23114319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Plot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story line or order of events in a book, play, or movie.</a:t>
            </a:r>
            <a:endParaRPr lang="en-US" dirty="0"/>
          </a:p>
        </p:txBody>
      </p:sp>
      <p:grpSp>
        <p:nvGrpSpPr>
          <p:cNvPr id="25" name="Group 24"/>
          <p:cNvGrpSpPr/>
          <p:nvPr/>
        </p:nvGrpSpPr>
        <p:grpSpPr>
          <a:xfrm>
            <a:off x="1529406" y="2514600"/>
            <a:ext cx="6049582" cy="2057177"/>
            <a:chOff x="1529406" y="2655555"/>
            <a:chExt cx="6049582" cy="2057177"/>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TextBox 16"/>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20" name="Right Brace 19"/>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4" name="TextBox 23"/>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259389906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Poem/Poetry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piece of writing in a special form, style, language, often expressing emotion.</a:t>
            </a:r>
            <a:endParaRPr lang="en-US" dirty="0"/>
          </a:p>
        </p:txBody>
      </p:sp>
      <p:pic>
        <p:nvPicPr>
          <p:cNvPr id="30723" name="Picture 3" descr="C:\Users\Sandra\AppData\Local\Microsoft\Windows\Temporary Internet Files\Content.IE5\0EDMD995\MC9002822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4733" y="2209800"/>
            <a:ext cx="2475267"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24" name="Picture 4" descr="C:\Users\Sandra\AppData\Local\Microsoft\Windows\Temporary Internet Files\Content.IE5\3EMAXUX2\MC900229457[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299616" y="2209800"/>
            <a:ext cx="2396584"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1918266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Point of view</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vantage point from which a writer tells a story.</a:t>
            </a:r>
            <a:endParaRPr lang="en-US" dirty="0"/>
          </a:p>
        </p:txBody>
      </p:sp>
      <p:sp>
        <p:nvSpPr>
          <p:cNvPr id="6" name="TextBox 5"/>
          <p:cNvSpPr txBox="1"/>
          <p:nvPr/>
        </p:nvSpPr>
        <p:spPr>
          <a:xfrm>
            <a:off x="914400" y="2297668"/>
            <a:ext cx="258346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7030A0"/>
                </a:solidFill>
                <a:effectLst>
                  <a:reflection blurRad="12700" stA="50000" endPos="50000" dist="5000" dir="5400000" sy="-100000" rotWithShape="0"/>
                </a:effectLst>
              </a:rPr>
              <a:t>First Person</a:t>
            </a:r>
            <a:endParaRPr lang="en-US" sz="3200" b="1" cap="all" dirty="0">
              <a:ln w="0"/>
              <a:solidFill>
                <a:srgbClr val="7030A0"/>
              </a:solidFill>
              <a:effectLst>
                <a:reflection blurRad="12700" stA="50000" endPos="50000" dist="5000" dir="5400000" sy="-100000" rotWithShape="0"/>
              </a:effectLst>
            </a:endParaRPr>
          </a:p>
        </p:txBody>
      </p:sp>
      <p:sp>
        <p:nvSpPr>
          <p:cNvPr id="7" name="TextBox 6"/>
          <p:cNvSpPr txBox="1"/>
          <p:nvPr/>
        </p:nvSpPr>
        <p:spPr>
          <a:xfrm>
            <a:off x="5334000" y="2297668"/>
            <a:ext cx="3074624"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50"/>
                </a:solidFill>
                <a:effectLst>
                  <a:reflection blurRad="12700" stA="50000" endPos="50000" dist="5000" dir="5400000" sy="-100000" rotWithShape="0"/>
                </a:effectLst>
              </a:rPr>
              <a:t>Second Person</a:t>
            </a:r>
            <a:endParaRPr lang="en-US" sz="3200" b="1" cap="all" dirty="0">
              <a:ln w="0"/>
              <a:solidFill>
                <a:srgbClr val="00B050"/>
              </a:solidFill>
              <a:effectLst>
                <a:reflection blurRad="12700" stA="50000" endPos="50000" dist="5000" dir="5400000" sy="-100000" rotWithShape="0"/>
              </a:effectLst>
            </a:endParaRPr>
          </a:p>
        </p:txBody>
      </p:sp>
      <p:sp>
        <p:nvSpPr>
          <p:cNvPr id="8" name="TextBox 7"/>
          <p:cNvSpPr txBox="1"/>
          <p:nvPr/>
        </p:nvSpPr>
        <p:spPr>
          <a:xfrm>
            <a:off x="3276600" y="3823680"/>
            <a:ext cx="2726196" cy="584775"/>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200" b="1" cap="all" dirty="0" smtClean="0">
                <a:ln w="0"/>
                <a:solidFill>
                  <a:srgbClr val="00B0F0"/>
                </a:solidFill>
                <a:effectLst>
                  <a:reflection blurRad="12700" stA="50000" endPos="50000" dist="5000" dir="5400000" sy="-100000" rotWithShape="0"/>
                </a:effectLst>
              </a:rPr>
              <a:t>Third Person</a:t>
            </a:r>
            <a:endParaRPr lang="en-US" sz="3200" b="1" cap="all" dirty="0">
              <a:ln w="0"/>
              <a:solidFill>
                <a:srgbClr val="00B0F0"/>
              </a:solidFill>
              <a:effectLst>
                <a:reflection blurRad="12700" stA="50000" endPos="50000" dist="5000" dir="5400000" sy="-100000" rotWithShape="0"/>
              </a:effectLst>
            </a:endParaRPr>
          </a:p>
        </p:txBody>
      </p:sp>
      <p:sp>
        <p:nvSpPr>
          <p:cNvPr id="9" name="TextBox 8"/>
          <p:cNvSpPr txBox="1"/>
          <p:nvPr/>
        </p:nvSpPr>
        <p:spPr>
          <a:xfrm>
            <a:off x="1376642" y="2983468"/>
            <a:ext cx="1658980" cy="369332"/>
          </a:xfrm>
          <a:prstGeom prst="rect">
            <a:avLst/>
          </a:prstGeom>
          <a:noFill/>
        </p:spPr>
        <p:txBody>
          <a:bodyPr wrap="none" rtlCol="0">
            <a:spAutoFit/>
          </a:bodyPr>
          <a:lstStyle/>
          <a:p>
            <a:r>
              <a:rPr lang="en-US" dirty="0" smtClean="0"/>
              <a:t>I, Me, My, Mine</a:t>
            </a:r>
            <a:endParaRPr lang="en-US" dirty="0"/>
          </a:p>
        </p:txBody>
      </p:sp>
      <p:sp>
        <p:nvSpPr>
          <p:cNvPr id="10" name="TextBox 9"/>
          <p:cNvSpPr txBox="1"/>
          <p:nvPr/>
        </p:nvSpPr>
        <p:spPr>
          <a:xfrm>
            <a:off x="5700094" y="2983468"/>
            <a:ext cx="2342436" cy="369332"/>
          </a:xfrm>
          <a:prstGeom prst="rect">
            <a:avLst/>
          </a:prstGeom>
          <a:noFill/>
        </p:spPr>
        <p:txBody>
          <a:bodyPr wrap="none" rtlCol="0">
            <a:spAutoFit/>
          </a:bodyPr>
          <a:lstStyle/>
          <a:p>
            <a:r>
              <a:rPr lang="en-US" dirty="0" smtClean="0"/>
              <a:t>You, Your, Yours, You’re</a:t>
            </a:r>
            <a:endParaRPr lang="en-US" dirty="0"/>
          </a:p>
        </p:txBody>
      </p:sp>
      <p:sp>
        <p:nvSpPr>
          <p:cNvPr id="11" name="TextBox 10"/>
          <p:cNvSpPr txBox="1"/>
          <p:nvPr/>
        </p:nvSpPr>
        <p:spPr>
          <a:xfrm>
            <a:off x="3566071" y="4583668"/>
            <a:ext cx="2037417" cy="369332"/>
          </a:xfrm>
          <a:prstGeom prst="rect">
            <a:avLst/>
          </a:prstGeom>
          <a:noFill/>
        </p:spPr>
        <p:txBody>
          <a:bodyPr wrap="none" rtlCol="0">
            <a:spAutoFit/>
          </a:bodyPr>
          <a:lstStyle/>
          <a:p>
            <a:r>
              <a:rPr lang="en-US" dirty="0" smtClean="0"/>
              <a:t>He, She, They, Their</a:t>
            </a:r>
            <a:endParaRPr lang="en-US" dirty="0"/>
          </a:p>
        </p:txBody>
      </p:sp>
    </p:spTree>
    <p:extLst>
      <p:ext uri="{BB962C8B-B14F-4D97-AF65-F5344CB8AC3E}">
        <p14:creationId xmlns:p14="http://schemas.microsoft.com/office/powerpoint/2010/main" xmlns="" val="1212420759"/>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Possessive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Shows ownership, or a similar </a:t>
            </a:r>
            <a:r>
              <a:rPr lang="en-US" dirty="0" smtClean="0"/>
              <a:t>relation.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71952" y="1990815"/>
            <a:ext cx="2600096" cy="2504985"/>
          </a:xfrm>
          <a:prstGeom prst="rect">
            <a:avLst/>
          </a:prstGeom>
        </p:spPr>
      </p:pic>
      <p:sp>
        <p:nvSpPr>
          <p:cNvPr id="7" name="TextBox 6"/>
          <p:cNvSpPr txBox="1"/>
          <p:nvPr/>
        </p:nvSpPr>
        <p:spPr>
          <a:xfrm>
            <a:off x="3462722" y="4810215"/>
            <a:ext cx="2218556" cy="369332"/>
          </a:xfrm>
          <a:prstGeom prst="rect">
            <a:avLst/>
          </a:prstGeom>
          <a:noFill/>
        </p:spPr>
        <p:txBody>
          <a:bodyPr wrap="none" rtlCol="0">
            <a:spAutoFit/>
          </a:bodyPr>
          <a:lstStyle/>
          <a:p>
            <a:r>
              <a:rPr lang="en-US" dirty="0" smtClean="0"/>
              <a:t>I am walking </a:t>
            </a:r>
            <a:r>
              <a:rPr lang="en-US" b="1" u="sng" dirty="0" smtClean="0"/>
              <a:t>my</a:t>
            </a:r>
            <a:r>
              <a:rPr lang="en-US" b="1" dirty="0" smtClean="0"/>
              <a:t> </a:t>
            </a:r>
            <a:r>
              <a:rPr lang="en-US" dirty="0" smtClean="0"/>
              <a:t>dog. </a:t>
            </a:r>
            <a:endParaRPr lang="en-US" dirty="0"/>
          </a:p>
        </p:txBody>
      </p:sp>
    </p:spTree>
    <p:extLst>
      <p:ext uri="{BB962C8B-B14F-4D97-AF65-F5344CB8AC3E}">
        <p14:creationId xmlns:p14="http://schemas.microsoft.com/office/powerpoint/2010/main" xmlns="" val="224187803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Precise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Stated in a clear way and with details.</a:t>
            </a:r>
          </a:p>
        </p:txBody>
      </p:sp>
      <p:pic>
        <p:nvPicPr>
          <p:cNvPr id="14338" name="Picture 2" descr="C:\Users\Sandra\AppData\Local\Microsoft\Windows\Temporary Internet Files\Content.IE5\AY0UJZ9C\MC90021589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0" y="1858297"/>
            <a:ext cx="266346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447800" y="3119284"/>
            <a:ext cx="3556230" cy="461665"/>
          </a:xfrm>
          <a:prstGeom prst="rect">
            <a:avLst/>
          </a:prstGeom>
          <a:noFill/>
        </p:spPr>
        <p:txBody>
          <a:bodyPr wrap="none" rtlCol="0">
            <a:spAutoFit/>
          </a:bodyPr>
          <a:lstStyle/>
          <a:p>
            <a:r>
              <a:rPr lang="en-US" sz="2400" dirty="0" smtClean="0"/>
              <a:t>Close the refrigerator door.</a:t>
            </a:r>
            <a:endParaRPr lang="en-US" sz="2400" dirty="0"/>
          </a:p>
        </p:txBody>
      </p:sp>
    </p:spTree>
    <p:extLst>
      <p:ext uri="{BB962C8B-B14F-4D97-AF65-F5344CB8AC3E}">
        <p14:creationId xmlns:p14="http://schemas.microsoft.com/office/powerpoint/2010/main" xmlns="" val="5791176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Argument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Verbal exchange between people with opposite views</a:t>
            </a:r>
          </a:p>
        </p:txBody>
      </p:sp>
      <p:pic>
        <p:nvPicPr>
          <p:cNvPr id="7171" name="Picture 3" descr="C:\Users\Sandra\AppData\Local\Microsoft\Windows\Temporary Internet Files\Content.IE5\1CYTP6H1\MP90022779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52600" y="1827784"/>
            <a:ext cx="5257800" cy="345262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016751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Predicate noun</a:t>
            </a:r>
            <a:endParaRPr lang="en-US" dirty="0"/>
          </a:p>
        </p:txBody>
      </p:sp>
      <p:sp>
        <p:nvSpPr>
          <p:cNvPr id="5" name="Text Placeholder 4"/>
          <p:cNvSpPr>
            <a:spLocks noGrp="1"/>
          </p:cNvSpPr>
          <p:nvPr>
            <p:ph type="body" sz="quarter" idx="13"/>
          </p:nvPr>
        </p:nvSpPr>
        <p:spPr/>
        <p:txBody>
          <a:bodyPr/>
          <a:lstStyle/>
          <a:p>
            <a:r>
              <a:rPr lang="en-US" dirty="0"/>
              <a:t>Noun (or noun phrase ) that is used to predicate a description or identification of the </a:t>
            </a:r>
            <a:r>
              <a:rPr lang="en-US" dirty="0" smtClean="0"/>
              <a:t>subject.</a:t>
            </a:r>
            <a:endParaRPr lang="en-US" dirty="0"/>
          </a:p>
        </p:txBody>
      </p:sp>
      <p:sp>
        <p:nvSpPr>
          <p:cNvPr id="6" name="TextBox 5"/>
          <p:cNvSpPr txBox="1"/>
          <p:nvPr/>
        </p:nvSpPr>
        <p:spPr>
          <a:xfrm>
            <a:off x="3556484" y="4387334"/>
            <a:ext cx="5130315" cy="369332"/>
          </a:xfrm>
          <a:prstGeom prst="rect">
            <a:avLst/>
          </a:prstGeom>
          <a:noFill/>
        </p:spPr>
        <p:txBody>
          <a:bodyPr wrap="none" rtlCol="0">
            <a:spAutoFit/>
          </a:bodyPr>
          <a:lstStyle/>
          <a:p>
            <a:r>
              <a:rPr lang="en-US" dirty="0" smtClean="0"/>
              <a:t>The flowers that I want to plant are </a:t>
            </a:r>
            <a:r>
              <a:rPr lang="en-US" b="1" u="sng" dirty="0" smtClean="0">
                <a:solidFill>
                  <a:srgbClr val="D01A05"/>
                </a:solidFill>
              </a:rPr>
              <a:t>roses</a:t>
            </a:r>
            <a:r>
              <a:rPr lang="en-US" dirty="0" smtClean="0">
                <a:solidFill>
                  <a:srgbClr val="D01A05"/>
                </a:solidFill>
              </a:rPr>
              <a:t> </a:t>
            </a:r>
            <a:r>
              <a:rPr lang="en-US" dirty="0" smtClean="0"/>
              <a:t>and </a:t>
            </a:r>
            <a:r>
              <a:rPr lang="en-US" b="1" u="sng" dirty="0" smtClean="0">
                <a:solidFill>
                  <a:srgbClr val="95124B"/>
                </a:solidFill>
              </a:rPr>
              <a:t>tulips</a:t>
            </a:r>
            <a:r>
              <a:rPr lang="en-US" dirty="0" smtClean="0"/>
              <a:t>.</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19600" y="2162833"/>
            <a:ext cx="2980567" cy="198120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1868424"/>
            <a:ext cx="2496312" cy="3121152"/>
          </a:xfrm>
          <a:prstGeom prst="rect">
            <a:avLst/>
          </a:prstGeom>
        </p:spPr>
      </p:pic>
    </p:spTree>
    <p:extLst>
      <p:ext uri="{BB962C8B-B14F-4D97-AF65-F5344CB8AC3E}">
        <p14:creationId xmlns:p14="http://schemas.microsoft.com/office/powerpoint/2010/main" xmlns="" val="34903420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Predict</a:t>
            </a:r>
            <a:endParaRPr lang="en-US" dirty="0"/>
          </a:p>
        </p:txBody>
      </p:sp>
      <p:sp>
        <p:nvSpPr>
          <p:cNvPr id="5" name="Text Placeholder 4"/>
          <p:cNvSpPr>
            <a:spLocks noGrp="1"/>
          </p:cNvSpPr>
          <p:nvPr>
            <p:ph type="body" sz="quarter" idx="13"/>
          </p:nvPr>
        </p:nvSpPr>
        <p:spPr/>
        <p:txBody>
          <a:bodyPr/>
          <a:lstStyle/>
          <a:p>
            <a:r>
              <a:rPr lang="en-US" dirty="0" smtClean="0"/>
              <a:t>To say in advance (what one believes will happen); foretell (a future event or events).</a:t>
            </a:r>
            <a:endParaRPr lang="en-US" dirty="0"/>
          </a:p>
        </p:txBody>
      </p:sp>
      <p:pic>
        <p:nvPicPr>
          <p:cNvPr id="2050" name="Picture 2" descr="C:\Users\Sandra\AppData\Local\Microsoft\Windows\Temporary Internet Files\Content.IE5\T22EU4MB\MC90029742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1828800"/>
            <a:ext cx="3014636" cy="33885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67477207"/>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Prefix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letter or a group of letters added to the beginning of a word, that changes the meaning.</a:t>
            </a:r>
            <a:endParaRPr lang="en-US" dirty="0"/>
          </a:p>
        </p:txBody>
      </p:sp>
      <p:grpSp>
        <p:nvGrpSpPr>
          <p:cNvPr id="11" name="Group 10"/>
          <p:cNvGrpSpPr/>
          <p:nvPr/>
        </p:nvGrpSpPr>
        <p:grpSpPr>
          <a:xfrm>
            <a:off x="1143000" y="2010435"/>
            <a:ext cx="6260826" cy="2942565"/>
            <a:chOff x="990600" y="1704109"/>
            <a:chExt cx="6260826" cy="2942565"/>
          </a:xfrm>
        </p:grpSpPr>
        <p:grpSp>
          <p:nvGrpSpPr>
            <p:cNvPr id="6" name="Group 5"/>
            <p:cNvGrpSpPr/>
            <p:nvPr/>
          </p:nvGrpSpPr>
          <p:grpSpPr>
            <a:xfrm>
              <a:off x="2428966" y="1704109"/>
              <a:ext cx="4822460" cy="1648691"/>
              <a:chOff x="2428966" y="1704109"/>
              <a:chExt cx="4822460" cy="1648691"/>
            </a:xfrm>
          </p:grpSpPr>
          <p:sp>
            <p:nvSpPr>
              <p:cNvPr id="7" name="Rectangle 6"/>
              <p:cNvSpPr/>
              <p:nvPr/>
            </p:nvSpPr>
            <p:spPr>
              <a:xfrm>
                <a:off x="3532909" y="1721584"/>
                <a:ext cx="3718517" cy="1631216"/>
              </a:xfrm>
              <a:prstGeom prst="rect">
                <a:avLst/>
              </a:prstGeom>
              <a:noFill/>
            </p:spPr>
            <p:txBody>
              <a:bodyPr wrap="square" lIns="91440" tIns="45720" rIns="91440" bIns="45720">
                <a:spAutoFit/>
              </a:bodyPr>
              <a:lstStyle/>
              <a:p>
                <a:pPr algn="ctr"/>
                <a:r>
                  <a:rPr lang="en-US" sz="100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wrap</a:t>
                </a:r>
                <a:endParaRPr lang="en-US" sz="100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8" name="Rectangle 7"/>
              <p:cNvSpPr/>
              <p:nvPr/>
            </p:nvSpPr>
            <p:spPr>
              <a:xfrm>
                <a:off x="2428966" y="1704109"/>
                <a:ext cx="1709122"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endParaRPr lang="en-US" sz="10000" b="1" u="sng"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cxnSp>
          <p:nvCxnSpPr>
            <p:cNvPr id="9" name="Straight Arrow Connector 8"/>
            <p:cNvCxnSpPr/>
            <p:nvPr/>
          </p:nvCxnSpPr>
          <p:spPr>
            <a:xfrm flipV="1">
              <a:off x="2057400" y="3314543"/>
              <a:ext cx="866866"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90600" y="4000343"/>
              <a:ext cx="2292927" cy="646331"/>
            </a:xfrm>
            <a:prstGeom prst="rect">
              <a:avLst/>
            </a:prstGeom>
            <a:noFill/>
          </p:spPr>
          <p:txBody>
            <a:bodyPr wrap="square" rtlCol="0">
              <a:spAutoFit/>
            </a:bodyPr>
            <a:lstStyle/>
            <a:p>
              <a:r>
                <a:rPr lang="en-US" dirty="0" smtClean="0"/>
                <a:t>The prefix </a:t>
              </a:r>
              <a:r>
                <a:rPr lang="en-US" u="sng" dirty="0" smtClean="0"/>
                <a:t>un</a:t>
              </a:r>
              <a:r>
                <a:rPr lang="en-US" dirty="0" smtClean="0"/>
                <a:t> means not, or opposite of</a:t>
              </a:r>
              <a:endParaRPr lang="en-US" dirty="0"/>
            </a:p>
          </p:txBody>
        </p:sp>
      </p:grpSp>
    </p:spTree>
    <p:extLst>
      <p:ext uri="{BB962C8B-B14F-4D97-AF65-F5344CB8AC3E}">
        <p14:creationId xmlns:p14="http://schemas.microsoft.com/office/powerpoint/2010/main" xmlns="" val="346483312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Preliminary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Coming before, so as to prepare for something else.</a:t>
            </a:r>
          </a:p>
        </p:txBody>
      </p:sp>
      <p:sp>
        <p:nvSpPr>
          <p:cNvPr id="7" name="TextBox 6"/>
          <p:cNvSpPr txBox="1"/>
          <p:nvPr/>
        </p:nvSpPr>
        <p:spPr>
          <a:xfrm>
            <a:off x="1752600" y="3276600"/>
            <a:ext cx="184731" cy="369332"/>
          </a:xfrm>
          <a:prstGeom prst="rect">
            <a:avLst/>
          </a:prstGeom>
          <a:noFill/>
        </p:spPr>
        <p:txBody>
          <a:bodyPr wrap="none" rtlCol="0">
            <a:spAutoFit/>
          </a:bodyPr>
          <a:lstStyle/>
          <a:p>
            <a:endParaRPr lang="en-US" dirty="0"/>
          </a:p>
        </p:txBody>
      </p:sp>
      <p:sp>
        <p:nvSpPr>
          <p:cNvPr id="10" name="TextBox 9"/>
          <p:cNvSpPr txBox="1"/>
          <p:nvPr/>
        </p:nvSpPr>
        <p:spPr>
          <a:xfrm>
            <a:off x="3553691" y="3276600"/>
            <a:ext cx="5105400" cy="646331"/>
          </a:xfrm>
          <a:prstGeom prst="rect">
            <a:avLst/>
          </a:prstGeom>
          <a:noFill/>
        </p:spPr>
        <p:txBody>
          <a:bodyPr wrap="square" rtlCol="0">
            <a:spAutoFit/>
          </a:bodyPr>
          <a:lstStyle/>
          <a:p>
            <a:r>
              <a:rPr lang="en-US" dirty="0" smtClean="0"/>
              <a:t>All applicants must submit to a </a:t>
            </a:r>
            <a:r>
              <a:rPr lang="en-US" b="1" u="sng" dirty="0" smtClean="0">
                <a:solidFill>
                  <a:srgbClr val="FF0000"/>
                </a:solidFill>
              </a:rPr>
              <a:t>preliminary</a:t>
            </a:r>
            <a:r>
              <a:rPr lang="en-US" dirty="0" smtClean="0"/>
              <a:t> drug screening before being offered a position.</a:t>
            </a:r>
            <a:endParaRPr lang="en-US"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98276" y="2373325"/>
            <a:ext cx="2755415" cy="2339950"/>
          </a:xfrm>
          <a:prstGeom prst="rect">
            <a:avLst/>
          </a:prstGeom>
        </p:spPr>
      </p:pic>
    </p:spTree>
    <p:extLst>
      <p:ext uri="{BB962C8B-B14F-4D97-AF65-F5344CB8AC3E}">
        <p14:creationId xmlns:p14="http://schemas.microsoft.com/office/powerpoint/2010/main" xmlns="" val="11879116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Presentation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show or display; the act of presenting something to an audience.</a:t>
            </a:r>
            <a:endParaRPr lang="en-US" dirty="0"/>
          </a:p>
        </p:txBody>
      </p:sp>
      <p:pic>
        <p:nvPicPr>
          <p:cNvPr id="32770" name="Picture 2" descr="C:\Users\Sandra\AppData\Local\Microsoft\Windows\Temporary Internet Files\Content.IE5\GBG3O5CQ\MP90040166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7331" y="1976628"/>
            <a:ext cx="4809337" cy="3204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4960338"/>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Primary source</a:t>
            </a:r>
            <a:endParaRPr lang="en-US" dirty="0"/>
          </a:p>
        </p:txBody>
      </p:sp>
      <p:sp>
        <p:nvSpPr>
          <p:cNvPr id="5" name="Text Placeholder 4"/>
          <p:cNvSpPr>
            <a:spLocks noGrp="1"/>
          </p:cNvSpPr>
          <p:nvPr>
            <p:ph type="body" sz="quarter" idx="13"/>
          </p:nvPr>
        </p:nvSpPr>
        <p:spPr/>
        <p:txBody>
          <a:bodyPr/>
          <a:lstStyle/>
          <a:p>
            <a:r>
              <a:rPr lang="en-US" dirty="0"/>
              <a:t>An original source of the information being discussed such as a person with direct knowledge of a situation, or a document created by such a person.</a:t>
            </a:r>
          </a:p>
        </p:txBody>
      </p:sp>
      <p:pic>
        <p:nvPicPr>
          <p:cNvPr id="20483" name="Picture 3" descr="C:\Users\Sandra\AppData\Local\Microsoft\Windows\Temporary Internet Files\Content.IE5\OC1THS3G\MC90023174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2133600"/>
            <a:ext cx="3040590" cy="28956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59300" y="2935069"/>
            <a:ext cx="3581400" cy="646331"/>
          </a:xfrm>
          <a:prstGeom prst="rect">
            <a:avLst/>
          </a:prstGeom>
          <a:noFill/>
        </p:spPr>
        <p:txBody>
          <a:bodyPr wrap="square" rtlCol="0">
            <a:spAutoFit/>
          </a:bodyPr>
          <a:lstStyle/>
          <a:p>
            <a:r>
              <a:rPr lang="en-US" dirty="0" smtClean="0"/>
              <a:t>He used an interview with the star as the primary source for his article.</a:t>
            </a:r>
            <a:endParaRPr lang="en-US" dirty="0"/>
          </a:p>
        </p:txBody>
      </p:sp>
    </p:spTree>
    <p:extLst>
      <p:ext uri="{BB962C8B-B14F-4D97-AF65-F5344CB8AC3E}">
        <p14:creationId xmlns:p14="http://schemas.microsoft.com/office/powerpoint/2010/main" xmlns="" val="1449908847"/>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Probe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Question or examine thoroughly and </a:t>
            </a:r>
            <a:r>
              <a:rPr lang="en-US" dirty="0" smtClean="0"/>
              <a:t>closely.</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2163762"/>
            <a:ext cx="3667496" cy="2796013"/>
          </a:xfrm>
          <a:prstGeom prst="rect">
            <a:avLst/>
          </a:prstGeom>
        </p:spPr>
      </p:pic>
      <p:sp>
        <p:nvSpPr>
          <p:cNvPr id="7" name="TextBox 6"/>
          <p:cNvSpPr txBox="1"/>
          <p:nvPr/>
        </p:nvSpPr>
        <p:spPr>
          <a:xfrm>
            <a:off x="4495800" y="3377102"/>
            <a:ext cx="4115678" cy="369332"/>
          </a:xfrm>
          <a:prstGeom prst="rect">
            <a:avLst/>
          </a:prstGeom>
          <a:noFill/>
        </p:spPr>
        <p:txBody>
          <a:bodyPr wrap="none" rtlCol="0">
            <a:spAutoFit/>
          </a:bodyPr>
          <a:lstStyle/>
          <a:p>
            <a:r>
              <a:rPr lang="en-US" dirty="0" smtClean="0"/>
              <a:t>The officer </a:t>
            </a:r>
            <a:r>
              <a:rPr lang="en-US" b="1" u="sng" dirty="0" smtClean="0"/>
              <a:t>probed</a:t>
            </a:r>
            <a:r>
              <a:rPr lang="en-US" dirty="0" smtClean="0"/>
              <a:t> the suspect for details.</a:t>
            </a:r>
            <a:endParaRPr lang="en-US" u="sng" dirty="0"/>
          </a:p>
        </p:txBody>
      </p:sp>
    </p:spTree>
    <p:extLst>
      <p:ext uri="{BB962C8B-B14F-4D97-AF65-F5344CB8AC3E}">
        <p14:creationId xmlns:p14="http://schemas.microsoft.com/office/powerpoint/2010/main" xmlns="" val="50699630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Problem/Solution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text structure which identifies and describes a problem and then offers one or more possible solutions.</a:t>
            </a:r>
            <a:endParaRPr lang="en-US" dirty="0"/>
          </a:p>
        </p:txBody>
      </p:sp>
      <p:pic>
        <p:nvPicPr>
          <p:cNvPr id="6" name="Picture 3" descr="http://ts1.mm.bing.net/th?id=I.5063037037119204&amp;pid=15.1"/>
          <p:cNvPicPr>
            <a:picLocks noChangeAspect="1" noChangeArrowheads="1"/>
          </p:cNvPicPr>
          <p:nvPr/>
        </p:nvPicPr>
        <p:blipFill>
          <a:blip r:embed="rId2" cstate="print"/>
          <a:srcRect/>
          <a:stretch>
            <a:fillRect/>
          </a:stretch>
        </p:blipFill>
        <p:spPr bwMode="auto">
          <a:xfrm>
            <a:off x="2819400" y="1962149"/>
            <a:ext cx="3505200" cy="2628901"/>
          </a:xfrm>
          <a:prstGeom prst="rect">
            <a:avLst/>
          </a:prstGeom>
          <a:noFill/>
        </p:spPr>
      </p:pic>
      <p:sp>
        <p:nvSpPr>
          <p:cNvPr id="7" name="TextBox 6"/>
          <p:cNvSpPr txBox="1"/>
          <p:nvPr/>
        </p:nvSpPr>
        <p:spPr>
          <a:xfrm>
            <a:off x="762000" y="4876800"/>
            <a:ext cx="7620000" cy="369332"/>
          </a:xfrm>
          <a:prstGeom prst="rect">
            <a:avLst/>
          </a:prstGeom>
          <a:noFill/>
        </p:spPr>
        <p:txBody>
          <a:bodyPr wrap="square" rtlCol="0">
            <a:spAutoFit/>
          </a:bodyPr>
          <a:lstStyle/>
          <a:p>
            <a:r>
              <a:rPr lang="en-US" dirty="0" smtClean="0"/>
              <a:t>The girl wouldn’t stop yelling, so I put on my headphones and listened to music.</a:t>
            </a:r>
            <a:endParaRPr lang="en-US" dirty="0"/>
          </a:p>
        </p:txBody>
      </p:sp>
    </p:spTree>
    <p:extLst>
      <p:ext uri="{BB962C8B-B14F-4D97-AF65-F5344CB8AC3E}">
        <p14:creationId xmlns:p14="http://schemas.microsoft.com/office/powerpoint/2010/main" xmlns="" val="192466168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Produce/Production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put together and present for the public to enjoy.</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9900" y="1971742"/>
            <a:ext cx="3124199" cy="3143115"/>
          </a:xfrm>
          <a:prstGeom prst="rect">
            <a:avLst/>
          </a:prstGeom>
        </p:spPr>
      </p:pic>
    </p:spTree>
    <p:extLst>
      <p:ext uri="{BB962C8B-B14F-4D97-AF65-F5344CB8AC3E}">
        <p14:creationId xmlns:p14="http://schemas.microsoft.com/office/powerpoint/2010/main" xmlns="" val="247082025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Project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Any </a:t>
            </a:r>
            <a:r>
              <a:rPr lang="en-US" dirty="0"/>
              <a:t>activity that takes great effort or planning.</a:t>
            </a:r>
          </a:p>
        </p:txBody>
      </p:sp>
      <p:pic>
        <p:nvPicPr>
          <p:cNvPr id="22530" name="Picture 2" descr="C:\Users\Sandra\AppData\Local\Microsoft\Windows\Temporary Internet Files\Content.IE5\BSYANMMM\MC90029754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7900" y="1879356"/>
            <a:ext cx="4648200" cy="32595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5919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smtClean="0"/>
              <a:t>SITE LICENSE / TERMS OF USE</a:t>
            </a:r>
            <a:endParaRPr lang="en-US" dirty="0"/>
          </a:p>
        </p:txBody>
      </p:sp>
      <p:sp>
        <p:nvSpPr>
          <p:cNvPr id="5" name="TextBox 4"/>
          <p:cNvSpPr txBox="1"/>
          <p:nvPr/>
        </p:nvSpPr>
        <p:spPr>
          <a:xfrm>
            <a:off x="381000" y="1981200"/>
            <a:ext cx="8382000" cy="369332"/>
          </a:xfrm>
          <a:prstGeom prst="rect">
            <a:avLst/>
          </a:prstGeom>
          <a:noFill/>
        </p:spPr>
        <p:txBody>
          <a:bodyPr wrap="square" rtlCol="0">
            <a:spAutoFit/>
          </a:bodyPr>
          <a:lstStyle/>
          <a:p>
            <a:pPr algn="ctr"/>
            <a:r>
              <a:rPr lang="en-US" b="1" dirty="0" smtClean="0">
                <a:solidFill>
                  <a:schemeClr val="accent1">
                    <a:lumMod val="50000"/>
                  </a:schemeClr>
                </a:solidFill>
              </a:rPr>
              <a:t>The academic vocabulary power point slides are sold on a per grade, per school basis.</a:t>
            </a:r>
          </a:p>
        </p:txBody>
      </p:sp>
      <p:sp>
        <p:nvSpPr>
          <p:cNvPr id="6" name="TextBox 5"/>
          <p:cNvSpPr txBox="1"/>
          <p:nvPr/>
        </p:nvSpPr>
        <p:spPr>
          <a:xfrm>
            <a:off x="495300" y="2902565"/>
            <a:ext cx="8191500" cy="2431435"/>
          </a:xfrm>
          <a:prstGeom prst="rect">
            <a:avLst/>
          </a:prstGeom>
          <a:noFill/>
        </p:spPr>
        <p:txBody>
          <a:bodyPr wrap="square" rtlCol="0">
            <a:spAutoFit/>
          </a:bodyPr>
          <a:lstStyle/>
          <a:p>
            <a:endParaRPr lang="en-US" sz="1600" dirty="0" smtClean="0"/>
          </a:p>
          <a:p>
            <a:pPr>
              <a:spcBef>
                <a:spcPts val="600"/>
              </a:spcBef>
              <a:spcAft>
                <a:spcPts val="600"/>
              </a:spcAft>
              <a:buFont typeface="Arial" pitchFamily="34" charset="0"/>
              <a:buChar char="•"/>
            </a:pPr>
            <a:r>
              <a:rPr lang="en-US" sz="1600" dirty="0" smtClean="0"/>
              <a:t> All slides included in this presentation are for use only by the purchasing school</a:t>
            </a:r>
          </a:p>
          <a:p>
            <a:pPr lvl="1">
              <a:spcBef>
                <a:spcPts val="600"/>
              </a:spcBef>
              <a:spcAft>
                <a:spcPts val="600"/>
              </a:spcAft>
              <a:buFont typeface="Arial" pitchFamily="34" charset="0"/>
              <a:buChar char="•"/>
            </a:pPr>
            <a:r>
              <a:rPr lang="en-US" sz="1600" dirty="0" smtClean="0"/>
              <a:t> Additional copies can be purchased for use </a:t>
            </a:r>
          </a:p>
          <a:p>
            <a:pPr marL="111125" indent="-111125">
              <a:spcBef>
                <a:spcPts val="600"/>
              </a:spcBef>
              <a:spcAft>
                <a:spcPts val="600"/>
              </a:spcAft>
              <a:buFont typeface="Arial" pitchFamily="34" charset="0"/>
              <a:buChar char="•"/>
            </a:pPr>
            <a:r>
              <a:rPr lang="en-US" sz="1600" dirty="0" smtClean="0"/>
              <a:t>By using the slides you agree to only use the slides in the school for which they were purchased.</a:t>
            </a:r>
          </a:p>
          <a:p>
            <a:pPr marL="111125" indent="-111125">
              <a:spcBef>
                <a:spcPts val="600"/>
              </a:spcBef>
              <a:spcAft>
                <a:spcPts val="600"/>
              </a:spcAft>
              <a:buFont typeface="Arial" pitchFamily="34" charset="0"/>
              <a:buChar char="•"/>
            </a:pPr>
            <a:r>
              <a:rPr lang="en-US" sz="1600" dirty="0" smtClean="0"/>
              <a:t>You further agree not to copy or distribute the slides for use outside of the purchasing school.</a:t>
            </a:r>
          </a:p>
          <a:p>
            <a:endParaRPr lang="en-US" sz="1600" dirty="0"/>
          </a:p>
        </p:txBody>
      </p:sp>
      <p:sp>
        <p:nvSpPr>
          <p:cNvPr id="7" name="Text Placeholder 2"/>
          <p:cNvSpPr>
            <a:spLocks noGrp="1"/>
          </p:cNvSpPr>
          <p:nvPr>
            <p:ph type="body" sz="quarter" idx="12"/>
          </p:nvPr>
        </p:nvSpPr>
        <p:spPr>
          <a:xfrm>
            <a:off x="457200" y="5486400"/>
            <a:ext cx="8229600" cy="838200"/>
          </a:xfrm>
        </p:spPr>
        <p:txBody>
          <a:bodyPr>
            <a:normAutofit/>
          </a:bodyPr>
          <a:lstStyle/>
          <a:p>
            <a:r>
              <a:rPr lang="en-US" sz="1600" dirty="0" smtClean="0"/>
              <a:t>Thank You </a:t>
            </a:r>
            <a:endParaRPr lang="en-US" sz="1600" dirty="0"/>
          </a:p>
        </p:txBody>
      </p:sp>
      <p:sp>
        <p:nvSpPr>
          <p:cNvPr id="8" name="Text Placeholder 2"/>
          <p:cNvSpPr>
            <a:spLocks noGrp="1"/>
          </p:cNvSpPr>
          <p:nvPr>
            <p:ph type="body" sz="quarter" idx="12"/>
          </p:nvPr>
        </p:nvSpPr>
        <p:spPr>
          <a:xfrm>
            <a:off x="457200" y="2514600"/>
            <a:ext cx="8151148" cy="838200"/>
          </a:xfrm>
        </p:spPr>
        <p:txBody>
          <a:bodyPr>
            <a:normAutofit/>
          </a:bodyPr>
          <a:lstStyle/>
          <a:p>
            <a:pPr algn="l"/>
            <a:r>
              <a:rPr lang="en-US" sz="1800" dirty="0" smtClean="0"/>
              <a:t>TERMS OF USE:</a:t>
            </a:r>
            <a:endParaRPr lang="en-US" sz="1800" dirty="0"/>
          </a:p>
        </p:txBody>
      </p:sp>
      <p:sp>
        <p:nvSpPr>
          <p:cNvPr id="9" name="Footer Placeholder 12"/>
          <p:cNvSpPr>
            <a:spLocks noGrp="1"/>
          </p:cNvSpPr>
          <p:nvPr>
            <p:ph type="ftr" sz="quarter" idx="4294967295"/>
          </p:nvPr>
        </p:nvSpPr>
        <p:spPr>
          <a:xfrm>
            <a:off x="3124200" y="6356350"/>
            <a:ext cx="2895600" cy="365125"/>
          </a:xfrm>
          <a:prstGeom prst="rect">
            <a:avLst/>
          </a:prstGeom>
        </p:spPr>
        <p:txBody>
          <a:bodyPr/>
          <a:lstStyle/>
          <a:p>
            <a:r>
              <a:rPr lang="en-US" dirty="0" smtClean="0"/>
              <a:t>©Partners for Learning, Inc.</a:t>
            </a:r>
            <a:endParaRPr lang="en-US" dirty="0"/>
          </a:p>
        </p:txBody>
      </p:sp>
    </p:spTree>
    <p:extLst>
      <p:ext uri="{BB962C8B-B14F-4D97-AF65-F5344CB8AC3E}">
        <p14:creationId xmlns:p14="http://schemas.microsoft.com/office/powerpoint/2010/main" xmlns="" val="1487935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Assonance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a:t>
            </a:r>
            <a:r>
              <a:rPr lang="en-US" dirty="0" smtClean="0"/>
              <a:t>repetition </a:t>
            </a:r>
            <a:r>
              <a:rPr lang="en-US" dirty="0"/>
              <a:t>of vowel sounds, but not consonants, in words for poetic </a:t>
            </a:r>
            <a:r>
              <a:rPr lang="en-US" dirty="0" smtClean="0"/>
              <a:t>effect.</a:t>
            </a:r>
            <a:endParaRPr lang="en-US" dirty="0"/>
          </a:p>
        </p:txBody>
      </p:sp>
      <p:sp>
        <p:nvSpPr>
          <p:cNvPr id="7" name="TextBox 6"/>
          <p:cNvSpPr txBox="1"/>
          <p:nvPr/>
        </p:nvSpPr>
        <p:spPr>
          <a:xfrm>
            <a:off x="1306362" y="3895635"/>
            <a:ext cx="6531275" cy="1200329"/>
          </a:xfrm>
          <a:prstGeom prst="rect">
            <a:avLst/>
          </a:prstGeom>
          <a:noFill/>
        </p:spPr>
        <p:txBody>
          <a:bodyPr wrap="none" rtlCol="0">
            <a:spAutoFit/>
          </a:bodyPr>
          <a:lstStyle/>
          <a:p>
            <a:r>
              <a:rPr lang="en-US" sz="36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“Hear the mellow wedding bells”</a:t>
            </a:r>
          </a:p>
          <a:p>
            <a:r>
              <a:rPr lang="en-US" dirty="0"/>
              <a:t>	</a:t>
            </a:r>
            <a:endParaRPr lang="en-US" dirty="0" smtClean="0"/>
          </a:p>
          <a:p>
            <a:r>
              <a:rPr lang="en-US" dirty="0"/>
              <a:t>	</a:t>
            </a:r>
            <a:r>
              <a:rPr lang="en-US" dirty="0" smtClean="0"/>
              <a:t>				~Edgar Allen Poe</a:t>
            </a:r>
            <a:endParaRPr lang="en-US" dirty="0"/>
          </a:p>
        </p:txBody>
      </p:sp>
      <p:pic>
        <p:nvPicPr>
          <p:cNvPr id="8" name="Picture 7"/>
          <p:cNvPicPr>
            <a:picLocks noChangeAspect="1"/>
          </p:cNvPicPr>
          <p:nvPr/>
        </p:nvPicPr>
        <p:blipFill>
          <a:blip r:embed="rId2" cstate="print">
            <a:duotone>
              <a:prstClr val="black"/>
              <a:schemeClr val="accent4">
                <a:tint val="45000"/>
                <a:satMod val="400000"/>
              </a:schemeClr>
            </a:duotone>
            <a:extLst>
              <a:ext uri="{28A0092B-C50C-407E-A947-70E740481C1C}">
                <a14:useLocalDpi xmlns:a14="http://schemas.microsoft.com/office/drawing/2010/main" xmlns="" val="0"/>
              </a:ext>
            </a:extLst>
          </a:blip>
          <a:stretch>
            <a:fillRect/>
          </a:stretch>
        </p:blipFill>
        <p:spPr>
          <a:xfrm>
            <a:off x="3581400" y="2163762"/>
            <a:ext cx="1820570" cy="1452982"/>
          </a:xfrm>
          <a:prstGeom prst="rect">
            <a:avLst/>
          </a:prstGeom>
        </p:spPr>
      </p:pic>
    </p:spTree>
    <p:extLst>
      <p:ext uri="{BB962C8B-B14F-4D97-AF65-F5344CB8AC3E}">
        <p14:creationId xmlns:p14="http://schemas.microsoft.com/office/powerpoint/2010/main" xmlns="" val="309117749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Pronunciation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act or manner of saying the sounds of words.</a:t>
            </a:r>
          </a:p>
        </p:txBody>
      </p:sp>
      <p:pic>
        <p:nvPicPr>
          <p:cNvPr id="6" name="Picture 2" descr="C:\Users\Sandra\AppData\Local\Microsoft\Windows\Temporary Internet Files\Content.IE5\FC92QMUY\MP90031439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33600" y="2209800"/>
            <a:ext cx="1459992" cy="288156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800600" y="2541639"/>
            <a:ext cx="2829621" cy="144655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8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 A T </a:t>
            </a:r>
            <a:endParaRPr lang="en-US" sz="8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TextBox 7"/>
          <p:cNvSpPr txBox="1"/>
          <p:nvPr/>
        </p:nvSpPr>
        <p:spPr>
          <a:xfrm>
            <a:off x="5410200" y="3803523"/>
            <a:ext cx="1430841" cy="369332"/>
          </a:xfrm>
          <a:prstGeom prst="rect">
            <a:avLst/>
          </a:prstGeom>
          <a:noFill/>
        </p:spPr>
        <p:txBody>
          <a:bodyPr wrap="none" rtlCol="0">
            <a:spAutoFit/>
          </a:bodyPr>
          <a:lstStyle/>
          <a:p>
            <a:r>
              <a:rPr lang="en-US" dirty="0"/>
              <a:t>/k</a:t>
            </a:r>
            <a:r>
              <a:rPr lang="en-US" dirty="0" smtClean="0"/>
              <a:t>/ - /</a:t>
            </a:r>
            <a:r>
              <a:rPr lang="en-US" dirty="0"/>
              <a:t>æ</a:t>
            </a:r>
            <a:r>
              <a:rPr lang="en-US" dirty="0" smtClean="0"/>
              <a:t>/ - /</a:t>
            </a:r>
            <a:r>
              <a:rPr lang="en-US" dirty="0"/>
              <a:t>t/</a:t>
            </a:r>
          </a:p>
        </p:txBody>
      </p:sp>
    </p:spTree>
    <p:extLst>
      <p:ext uri="{BB962C8B-B14F-4D97-AF65-F5344CB8AC3E}">
        <p14:creationId xmlns:p14="http://schemas.microsoft.com/office/powerpoint/2010/main" xmlns="" val="16608650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Prospective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Likely or intended to become.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24000" y="1905000"/>
            <a:ext cx="2743200" cy="3288240"/>
          </a:xfrm>
          <a:prstGeom prst="rect">
            <a:avLst/>
          </a:prstGeom>
        </p:spPr>
      </p:pic>
      <p:sp>
        <p:nvSpPr>
          <p:cNvPr id="7" name="TextBox 6"/>
          <p:cNvSpPr txBox="1"/>
          <p:nvPr/>
        </p:nvSpPr>
        <p:spPr>
          <a:xfrm>
            <a:off x="4114800" y="4114800"/>
            <a:ext cx="4301499" cy="369332"/>
          </a:xfrm>
          <a:prstGeom prst="rect">
            <a:avLst/>
          </a:prstGeom>
          <a:noFill/>
        </p:spPr>
        <p:txBody>
          <a:bodyPr wrap="none" rtlCol="0">
            <a:spAutoFit/>
          </a:bodyPr>
          <a:lstStyle/>
          <a:p>
            <a:r>
              <a:rPr lang="en-US" dirty="0" smtClean="0"/>
              <a:t>She is interviewing a </a:t>
            </a:r>
            <a:r>
              <a:rPr lang="en-US" b="1" i="1" u="sng" dirty="0" smtClean="0">
                <a:solidFill>
                  <a:schemeClr val="accent1"/>
                </a:solidFill>
              </a:rPr>
              <a:t>prospective</a:t>
            </a:r>
            <a:r>
              <a:rPr lang="en-US" dirty="0" smtClean="0">
                <a:solidFill>
                  <a:schemeClr val="accent1"/>
                </a:solidFill>
              </a:rPr>
              <a:t> </a:t>
            </a:r>
            <a:r>
              <a:rPr lang="en-US" dirty="0" smtClean="0"/>
              <a:t>employee.</a:t>
            </a:r>
            <a:endParaRPr lang="en-US" dirty="0"/>
          </a:p>
        </p:txBody>
      </p:sp>
    </p:spTree>
    <p:extLst>
      <p:ext uri="{BB962C8B-B14F-4D97-AF65-F5344CB8AC3E}">
        <p14:creationId xmlns:p14="http://schemas.microsoft.com/office/powerpoint/2010/main" xmlns="" val="353737706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smtClean="0"/>
              <a:t>©Partners for Learning, Inc.</a:t>
            </a:r>
            <a:endParaRPr lang="en-US" dirty="0"/>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Protagonist</a:t>
            </a:r>
            <a:endParaRPr lang="en-US" dirty="0"/>
          </a:p>
        </p:txBody>
      </p:sp>
      <p:sp>
        <p:nvSpPr>
          <p:cNvPr id="5" name="Text Placeholder 4"/>
          <p:cNvSpPr>
            <a:spLocks noGrp="1"/>
          </p:cNvSpPr>
          <p:nvPr>
            <p:ph type="body" sz="quarter" idx="13"/>
          </p:nvPr>
        </p:nvSpPr>
        <p:spPr/>
        <p:txBody>
          <a:bodyPr/>
          <a:lstStyle/>
          <a:p>
            <a:r>
              <a:rPr lang="en-US" dirty="0"/>
              <a:t>The main character in fiction or </a:t>
            </a:r>
            <a:r>
              <a:rPr lang="en-US" dirty="0" smtClean="0"/>
              <a:t>drama; the </a:t>
            </a:r>
            <a:r>
              <a:rPr lang="en-US" dirty="0"/>
              <a:t>person who sets the plot in motion.</a:t>
            </a:r>
          </a:p>
        </p:txBody>
      </p:sp>
      <p:pic>
        <p:nvPicPr>
          <p:cNvPr id="12290" name="Picture 2" descr="C:\Users\Sandra\AppData\Local\Microsoft\Windows\Temporary Internet Files\Content.IE5\0EDMD995\MC90011606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1811280"/>
            <a:ext cx="2808514" cy="34465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791200" y="4495800"/>
            <a:ext cx="1305935" cy="369332"/>
          </a:xfrm>
          <a:prstGeom prst="rect">
            <a:avLst/>
          </a:prstGeom>
          <a:noFill/>
        </p:spPr>
        <p:txBody>
          <a:bodyPr wrap="none" rtlCol="0">
            <a:spAutoFit/>
          </a:bodyPr>
          <a:lstStyle/>
          <a:p>
            <a:r>
              <a:rPr lang="en-US" b="1" dirty="0" smtClean="0"/>
              <a:t>Robin Hood</a:t>
            </a:r>
            <a:endParaRPr lang="en-US" b="1" dirty="0"/>
          </a:p>
        </p:txBody>
      </p:sp>
    </p:spTree>
    <p:extLst>
      <p:ext uri="{BB962C8B-B14F-4D97-AF65-F5344CB8AC3E}">
        <p14:creationId xmlns:p14="http://schemas.microsoft.com/office/powerpoint/2010/main" xmlns="" val="298754200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Publish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prepare and issue (printed material) for public distribution.</a:t>
            </a:r>
            <a:endParaRPr lang="en-US" dirty="0"/>
          </a:p>
        </p:txBody>
      </p:sp>
      <p:pic>
        <p:nvPicPr>
          <p:cNvPr id="3074" name="Picture 2" descr="C:\Users\Sandra\AppData\Local\Microsoft\Windows\Temporary Internet Files\Content.IE5\ANFLIA3Y\MC90008983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1752600"/>
            <a:ext cx="3581400" cy="35386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63613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Pun</a:t>
            </a:r>
            <a:endParaRPr lang="en-US" dirty="0"/>
          </a:p>
        </p:txBody>
      </p:sp>
      <p:sp>
        <p:nvSpPr>
          <p:cNvPr id="5" name="Text Placeholder 4"/>
          <p:cNvSpPr>
            <a:spLocks noGrp="1"/>
          </p:cNvSpPr>
          <p:nvPr>
            <p:ph type="body" sz="quarter" idx="13"/>
          </p:nvPr>
        </p:nvSpPr>
        <p:spPr/>
        <p:txBody>
          <a:bodyPr/>
          <a:lstStyle/>
          <a:p>
            <a:r>
              <a:rPr lang="en-US" dirty="0"/>
              <a:t>Play on multiple meanings of a word or on two words that sound alike but have different meanings.</a:t>
            </a:r>
          </a:p>
        </p:txBody>
      </p:sp>
      <p:sp>
        <p:nvSpPr>
          <p:cNvPr id="6" name="TextBox 5"/>
          <p:cNvSpPr txBox="1"/>
          <p:nvPr/>
        </p:nvSpPr>
        <p:spPr>
          <a:xfrm>
            <a:off x="914400" y="3220134"/>
            <a:ext cx="2134531" cy="646331"/>
          </a:xfrm>
          <a:prstGeom prst="rect">
            <a:avLst/>
          </a:prstGeom>
          <a:noFill/>
        </p:spPr>
        <p:txBody>
          <a:bodyPr wrap="square" rtlCol="0">
            <a:spAutoFit/>
          </a:bodyPr>
          <a:lstStyle/>
          <a:p>
            <a:r>
              <a:rPr lang="en-US" dirty="0" smtClean="0"/>
              <a:t>Why are teddy bears never hungry?</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68460" y="1996281"/>
            <a:ext cx="2207080" cy="3094038"/>
          </a:xfrm>
          <a:prstGeom prst="rect">
            <a:avLst/>
          </a:prstGeom>
        </p:spPr>
      </p:pic>
      <p:sp>
        <p:nvSpPr>
          <p:cNvPr id="8" name="TextBox 7"/>
          <p:cNvSpPr txBox="1"/>
          <p:nvPr/>
        </p:nvSpPr>
        <p:spPr>
          <a:xfrm>
            <a:off x="5867400" y="3355614"/>
            <a:ext cx="2447465" cy="369332"/>
          </a:xfrm>
          <a:prstGeom prst="rect">
            <a:avLst/>
          </a:prstGeom>
          <a:noFill/>
        </p:spPr>
        <p:txBody>
          <a:bodyPr wrap="none" rtlCol="0">
            <a:spAutoFit/>
          </a:bodyPr>
          <a:lstStyle/>
          <a:p>
            <a:r>
              <a:rPr lang="en-US" dirty="0" smtClean="0"/>
              <a:t>Because they’re stuffed.</a:t>
            </a:r>
            <a:endParaRPr lang="en-US" dirty="0"/>
          </a:p>
        </p:txBody>
      </p:sp>
    </p:spTree>
    <p:extLst>
      <p:ext uri="{BB962C8B-B14F-4D97-AF65-F5344CB8AC3E}">
        <p14:creationId xmlns:p14="http://schemas.microsoft.com/office/powerpoint/2010/main" xmlns="" val="33472632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Purpose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reason or plan that guides an action; design or goal.</a:t>
            </a:r>
            <a:endParaRPr lang="en-US" dirty="0"/>
          </a:p>
        </p:txBody>
      </p:sp>
      <p:pic>
        <p:nvPicPr>
          <p:cNvPr id="36867" name="Picture 3" descr="C:\Users\Sandra\AppData\Local\Microsoft\Windows\Temporary Internet Files\Content.IE5\0EDMD995\MP90044842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29400" y="1807029"/>
            <a:ext cx="1695354"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838200" y="2945618"/>
            <a:ext cx="5482270" cy="461665"/>
          </a:xfrm>
          <a:prstGeom prst="rect">
            <a:avLst/>
          </a:prstGeom>
          <a:noFill/>
        </p:spPr>
        <p:txBody>
          <a:bodyPr wrap="none" rtlCol="0">
            <a:spAutoFit/>
          </a:bodyPr>
          <a:lstStyle/>
          <a:p>
            <a:r>
              <a:rPr lang="en-US" sz="2400" dirty="0" smtClean="0"/>
              <a:t>Hard work is necessary to achieve success.</a:t>
            </a:r>
            <a:endParaRPr lang="en-US" sz="2400" dirty="0"/>
          </a:p>
        </p:txBody>
      </p:sp>
      <p:sp>
        <p:nvSpPr>
          <p:cNvPr id="7" name="Right Brace 6"/>
          <p:cNvSpPr/>
          <p:nvPr/>
        </p:nvSpPr>
        <p:spPr>
          <a:xfrm rot="5400000">
            <a:off x="4884057" y="2979057"/>
            <a:ext cx="457200" cy="1204686"/>
          </a:xfrm>
          <a:prstGeom prst="rightBrace">
            <a:avLst>
              <a:gd name="adj1" fmla="val 1904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5400000">
            <a:off x="1326243" y="3093357"/>
            <a:ext cx="457200" cy="976086"/>
          </a:xfrm>
          <a:prstGeom prst="rightBrace">
            <a:avLst>
              <a:gd name="adj1" fmla="val 19049"/>
              <a:gd name="adj2" fmla="val 55948"/>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1190484" y="3810000"/>
            <a:ext cx="638316" cy="307777"/>
          </a:xfrm>
          <a:prstGeom prst="rect">
            <a:avLst/>
          </a:prstGeom>
          <a:noFill/>
        </p:spPr>
        <p:txBody>
          <a:bodyPr wrap="none" rtlCol="0">
            <a:spAutoFit/>
          </a:bodyPr>
          <a:lstStyle/>
          <a:p>
            <a:r>
              <a:rPr lang="en-US" sz="1400" dirty="0" smtClean="0"/>
              <a:t>action</a:t>
            </a:r>
            <a:endParaRPr lang="en-US" dirty="0"/>
          </a:p>
        </p:txBody>
      </p:sp>
      <p:sp>
        <p:nvSpPr>
          <p:cNvPr id="9" name="TextBox 8"/>
          <p:cNvSpPr txBox="1"/>
          <p:nvPr/>
        </p:nvSpPr>
        <p:spPr>
          <a:xfrm>
            <a:off x="4634000" y="3810000"/>
            <a:ext cx="966931" cy="369332"/>
          </a:xfrm>
          <a:prstGeom prst="rect">
            <a:avLst/>
          </a:prstGeom>
          <a:noFill/>
        </p:spPr>
        <p:txBody>
          <a:bodyPr wrap="none" rtlCol="0">
            <a:spAutoFit/>
          </a:bodyPr>
          <a:lstStyle/>
          <a:p>
            <a:r>
              <a:rPr lang="en-US" b="1" dirty="0" smtClean="0"/>
              <a:t>purpose</a:t>
            </a:r>
            <a:endParaRPr lang="en-US" b="1" dirty="0"/>
          </a:p>
        </p:txBody>
      </p:sp>
    </p:spTree>
    <p:extLst>
      <p:ext uri="{BB962C8B-B14F-4D97-AF65-F5344CB8AC3E}">
        <p14:creationId xmlns:p14="http://schemas.microsoft.com/office/powerpoint/2010/main" xmlns="" val="4239273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Quantitatively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Of, concerning, or capable of being measured or expressed as, a quantity.</a:t>
            </a:r>
          </a:p>
        </p:txBody>
      </p:sp>
      <p:sp>
        <p:nvSpPr>
          <p:cNvPr id="6" name="TextBox 5"/>
          <p:cNvSpPr txBox="1"/>
          <p:nvPr/>
        </p:nvSpPr>
        <p:spPr>
          <a:xfrm>
            <a:off x="990600" y="3362098"/>
            <a:ext cx="3491212" cy="369332"/>
          </a:xfrm>
          <a:prstGeom prst="rect">
            <a:avLst/>
          </a:prstGeom>
          <a:noFill/>
        </p:spPr>
        <p:txBody>
          <a:bodyPr wrap="none" rtlCol="0">
            <a:spAutoFit/>
          </a:bodyPr>
          <a:lstStyle/>
          <a:p>
            <a:r>
              <a:rPr lang="en-US" dirty="0"/>
              <a:t>A liter of water weighs 1000 </a:t>
            </a:r>
            <a:r>
              <a:rPr lang="en-US" dirty="0" smtClean="0"/>
              <a:t>grams.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257800" y="1758921"/>
            <a:ext cx="2928416" cy="3617247"/>
          </a:xfrm>
          <a:prstGeom prst="rect">
            <a:avLst/>
          </a:prstGeom>
        </p:spPr>
      </p:pic>
    </p:spTree>
    <p:extLst>
      <p:ext uri="{BB962C8B-B14F-4D97-AF65-F5344CB8AC3E}">
        <p14:creationId xmlns:p14="http://schemas.microsoft.com/office/powerpoint/2010/main" xmlns="" val="87501122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Question/Answer</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When the author poses questions about a topic, then provides support to answer them.</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94000" y="1981200"/>
            <a:ext cx="4956000" cy="3048000"/>
          </a:xfrm>
          <a:prstGeom prst="rect">
            <a:avLst/>
          </a:prstGeom>
        </p:spPr>
      </p:pic>
    </p:spTree>
    <p:extLst>
      <p:ext uri="{BB962C8B-B14F-4D97-AF65-F5344CB8AC3E}">
        <p14:creationId xmlns:p14="http://schemas.microsoft.com/office/powerpoint/2010/main" xmlns="" val="115065387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Quotation mark</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One of a pair of punctuation marks used chiefly to indicate the beginning and end of a direct quote.</a:t>
            </a:r>
            <a:endParaRPr lang="en-US" dirty="0"/>
          </a:p>
        </p:txBody>
      </p:sp>
      <p:pic>
        <p:nvPicPr>
          <p:cNvPr id="6146" name="Picture 2" descr="C:\Users\Sandra\AppData\Local\Microsoft\Windows\Temporary Internet Files\Content.IE5\T22EU4MB\MC90028219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2362200"/>
            <a:ext cx="4342943" cy="2199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645977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Quote/Quotation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repeat the exact words used by someone else.</a:t>
            </a:r>
          </a:p>
        </p:txBody>
      </p:sp>
      <p:pic>
        <p:nvPicPr>
          <p:cNvPr id="38914" name="Picture 2" descr="C:\Users\Sandra\AppData\Local\Microsoft\Windows\Temporary Internet Files\Content.IE5\GBG3O5CQ\MC9003703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199" y="2088700"/>
            <a:ext cx="2005957" cy="29405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876813" y="3028890"/>
            <a:ext cx="5858976" cy="52322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"Four </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score </a:t>
            </a:r>
            <a:r>
              <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and seven years ago</a:t>
            </a:r>
            <a:r>
              <a:rPr 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606383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Attitude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way of feeling or thinking about something or someone.</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343400" y="2212073"/>
            <a:ext cx="4000945" cy="2669381"/>
          </a:xfrm>
          <a:prstGeom prst="rect">
            <a:avLst/>
          </a:prstGeom>
        </p:spPr>
      </p:pic>
      <p:sp>
        <p:nvSpPr>
          <p:cNvPr id="7" name="TextBox 6"/>
          <p:cNvSpPr txBox="1"/>
          <p:nvPr/>
        </p:nvSpPr>
        <p:spPr>
          <a:xfrm>
            <a:off x="838200" y="3358634"/>
            <a:ext cx="3164008" cy="369332"/>
          </a:xfrm>
          <a:prstGeom prst="rect">
            <a:avLst/>
          </a:prstGeom>
          <a:noFill/>
        </p:spPr>
        <p:txBody>
          <a:bodyPr wrap="none" rtlCol="0">
            <a:spAutoFit/>
          </a:bodyPr>
          <a:lstStyle/>
          <a:p>
            <a:r>
              <a:rPr lang="en-US" dirty="0" smtClean="0"/>
              <a:t>The little girl has a bad </a:t>
            </a:r>
            <a:r>
              <a:rPr lang="en-US" b="1" i="1" u="sng" dirty="0" smtClean="0">
                <a:solidFill>
                  <a:schemeClr val="accent1"/>
                </a:solidFill>
              </a:rPr>
              <a:t>attitude</a:t>
            </a:r>
            <a:r>
              <a:rPr lang="en-US" dirty="0" smtClean="0"/>
              <a:t>.</a:t>
            </a:r>
            <a:endParaRPr lang="en-US" dirty="0"/>
          </a:p>
        </p:txBody>
      </p:sp>
    </p:spTree>
    <p:extLst>
      <p:ext uri="{BB962C8B-B14F-4D97-AF65-F5344CB8AC3E}">
        <p14:creationId xmlns:p14="http://schemas.microsoft.com/office/powerpoint/2010/main" xmlns="" val="19291081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Reasoning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a:t>
            </a:r>
            <a:r>
              <a:rPr lang="en-US" dirty="0"/>
              <a:t>process of using reason to draw conclusions based on a premise or known facts.</a:t>
            </a:r>
          </a:p>
        </p:txBody>
      </p:sp>
      <p:grpSp>
        <p:nvGrpSpPr>
          <p:cNvPr id="6" name="Group 5"/>
          <p:cNvGrpSpPr/>
          <p:nvPr/>
        </p:nvGrpSpPr>
        <p:grpSpPr>
          <a:xfrm>
            <a:off x="1066800" y="1938080"/>
            <a:ext cx="7405046" cy="3243520"/>
            <a:chOff x="1066800" y="1938080"/>
            <a:chExt cx="7405046" cy="3243520"/>
          </a:xfrm>
        </p:grpSpPr>
        <p:pic>
          <p:nvPicPr>
            <p:cNvPr id="7" name="Picture 3" descr="C:\Users\Sandra\AppData\Local\Microsoft\Windows\Temporary Internet Files\Content.IE5\ANFLIA3Y\MC90036360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938080"/>
              <a:ext cx="2362200" cy="32435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594677" y="3043535"/>
              <a:ext cx="4877169" cy="1538883"/>
            </a:xfrm>
            <a:prstGeom prst="rect">
              <a:avLst/>
            </a:prstGeom>
            <a:noFill/>
          </p:spPr>
          <p:txBody>
            <a:bodyPr wrap="none" rtlCol="0">
              <a:spAutoFit/>
            </a:bodyPr>
            <a:lstStyle/>
            <a:p>
              <a:pPr algn="ctr"/>
              <a:r>
                <a:rPr lang="en-US" sz="2400" dirty="0" smtClean="0"/>
                <a:t>There are puddles on the ground.</a:t>
              </a:r>
            </a:p>
            <a:p>
              <a:pPr algn="ctr"/>
              <a:endParaRPr lang="en-US" dirty="0" smtClean="0"/>
            </a:p>
            <a:p>
              <a:pPr algn="ctr"/>
              <a:endParaRPr lang="en-US" dirty="0"/>
            </a:p>
            <a:p>
              <a:pPr algn="ctr"/>
              <a:endParaRPr lang="en-US" dirty="0"/>
            </a:p>
            <a:p>
              <a:pPr algn="ctr"/>
              <a:r>
                <a:rPr lang="en-US" sz="1600" dirty="0" smtClean="0"/>
                <a:t>Using reasoning, we can conclude that it rained recently.</a:t>
              </a:r>
              <a:endParaRPr lang="en-US" sz="1600" dirty="0"/>
            </a:p>
          </p:txBody>
        </p:sp>
      </p:grpSp>
    </p:spTree>
    <p:extLst>
      <p:ext uri="{BB962C8B-B14F-4D97-AF65-F5344CB8AC3E}">
        <p14:creationId xmlns:p14="http://schemas.microsoft.com/office/powerpoint/2010/main" xmlns="" val="386674276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Redundant</a:t>
            </a:r>
            <a:endParaRPr lang="en-US" dirty="0"/>
          </a:p>
        </p:txBody>
      </p:sp>
      <p:sp>
        <p:nvSpPr>
          <p:cNvPr id="5" name="Text Placeholder 4"/>
          <p:cNvSpPr>
            <a:spLocks noGrp="1"/>
          </p:cNvSpPr>
          <p:nvPr>
            <p:ph type="body" sz="quarter" idx="13"/>
          </p:nvPr>
        </p:nvSpPr>
        <p:spPr/>
        <p:txBody>
          <a:bodyPr/>
          <a:lstStyle/>
          <a:p>
            <a:r>
              <a:rPr lang="en-US" dirty="0" smtClean="0"/>
              <a:t>Unnecessarily repetitive.</a:t>
            </a:r>
            <a:endParaRPr lang="en-US" dirty="0"/>
          </a:p>
        </p:txBody>
      </p:sp>
      <p:sp>
        <p:nvSpPr>
          <p:cNvPr id="7" name="TextBox 6"/>
          <p:cNvSpPr txBox="1"/>
          <p:nvPr/>
        </p:nvSpPr>
        <p:spPr>
          <a:xfrm>
            <a:off x="2234276" y="2712302"/>
            <a:ext cx="4675447" cy="830997"/>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dirty="0" smtClean="0">
                <a:ln/>
                <a:solidFill>
                  <a:srgbClr val="C43DCE"/>
                </a:solidFill>
                <a:effectLst>
                  <a:outerShdw blurRad="152400" dist="38100" dir="5400000" algn="t" rotWithShape="0">
                    <a:schemeClr val="tx1">
                      <a:alpha val="94000"/>
                    </a:schemeClr>
                  </a:outerShdw>
                </a:effectLst>
              </a:rPr>
              <a:t>Advance Warning</a:t>
            </a:r>
            <a:endParaRPr lang="en-US" sz="4800" b="1" dirty="0">
              <a:ln/>
              <a:solidFill>
                <a:srgbClr val="C43DCE"/>
              </a:solidFill>
              <a:effectLst>
                <a:outerShdw blurRad="152400" dist="38100" dir="5400000" algn="t" rotWithShape="0">
                  <a:schemeClr val="tx1">
                    <a:alpha val="94000"/>
                  </a:schemeClr>
                </a:outerShdw>
              </a:effectLst>
            </a:endParaRPr>
          </a:p>
        </p:txBody>
      </p:sp>
      <p:sp>
        <p:nvSpPr>
          <p:cNvPr id="9" name="TextBox 8"/>
          <p:cNvSpPr txBox="1"/>
          <p:nvPr/>
        </p:nvSpPr>
        <p:spPr>
          <a:xfrm>
            <a:off x="1925313" y="4720586"/>
            <a:ext cx="5293372" cy="369332"/>
          </a:xfrm>
          <a:prstGeom prst="rect">
            <a:avLst/>
          </a:prstGeom>
          <a:noFill/>
        </p:spPr>
        <p:txBody>
          <a:bodyPr wrap="none" rtlCol="0">
            <a:spAutoFit/>
          </a:bodyPr>
          <a:lstStyle/>
          <a:p>
            <a:pPr algn="ctr"/>
            <a:r>
              <a:rPr lang="en-US" dirty="0" smtClean="0"/>
              <a:t>By definition, a warning comes in advance of an event.</a:t>
            </a:r>
            <a:endParaRPr lang="en-US" dirty="0"/>
          </a:p>
        </p:txBody>
      </p:sp>
    </p:spTree>
    <p:extLst>
      <p:ext uri="{BB962C8B-B14F-4D97-AF65-F5344CB8AC3E}">
        <p14:creationId xmlns:p14="http://schemas.microsoft.com/office/powerpoint/2010/main" xmlns="" val="176464020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Reference materials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Text containing facts and information, items that you can look at to find </a:t>
            </a:r>
            <a:r>
              <a:rPr lang="en-US" dirty="0" smtClean="0"/>
              <a:t>information.</a:t>
            </a:r>
            <a:endParaRPr lang="en-US" dirty="0"/>
          </a:p>
        </p:txBody>
      </p:sp>
      <p:pic>
        <p:nvPicPr>
          <p:cNvPr id="6" name="Picture 2" descr="C:\Users\Owner\AppData\Local\Microsoft\Windows\Temporary Internet Files\Content.IE5\RK3FD3QT\MP90044829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25930" y="1969567"/>
            <a:ext cx="2092139" cy="31474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74771026"/>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Reflect/Reflection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process of deep or serious thinking, or a particular thought that results from this process.</a:t>
            </a:r>
            <a:endParaRPr lang="en-US" dirty="0"/>
          </a:p>
        </p:txBody>
      </p:sp>
      <p:pic>
        <p:nvPicPr>
          <p:cNvPr id="44034" name="Picture 2" descr="C:\Users\Sandra\AppData\Local\Microsoft\Windows\Temporary Internet Files\Content.IE5\3EMAXUX2\MC900056434[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6793" y="1752600"/>
            <a:ext cx="2670413" cy="35854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4514476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Reflexive pronoun</a:t>
            </a:r>
            <a:endParaRPr lang="en-US" dirty="0"/>
          </a:p>
        </p:txBody>
      </p:sp>
      <p:sp>
        <p:nvSpPr>
          <p:cNvPr id="5" name="Text Placeholder 4"/>
          <p:cNvSpPr>
            <a:spLocks noGrp="1"/>
          </p:cNvSpPr>
          <p:nvPr>
            <p:ph type="body" sz="quarter" idx="13"/>
          </p:nvPr>
        </p:nvSpPr>
        <p:spPr/>
        <p:txBody>
          <a:bodyPr/>
          <a:lstStyle/>
          <a:p>
            <a:r>
              <a:rPr lang="en-US" dirty="0"/>
              <a:t>A pronoun that is preceded by the noun, adjective, adverb or pronoun to which it refers (its antecedent) within the same clause.</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38200" y="2163761"/>
            <a:ext cx="2362200" cy="2621579"/>
          </a:xfrm>
          <a:prstGeom prst="rect">
            <a:avLst/>
          </a:prstGeom>
        </p:spPr>
      </p:pic>
      <p:sp>
        <p:nvSpPr>
          <p:cNvPr id="7" name="TextBox 6"/>
          <p:cNvSpPr txBox="1"/>
          <p:nvPr/>
        </p:nvSpPr>
        <p:spPr>
          <a:xfrm>
            <a:off x="4038600" y="3352800"/>
            <a:ext cx="3271986" cy="369332"/>
          </a:xfrm>
          <a:prstGeom prst="rect">
            <a:avLst/>
          </a:prstGeom>
          <a:noFill/>
        </p:spPr>
        <p:txBody>
          <a:bodyPr wrap="none" rtlCol="0">
            <a:spAutoFit/>
          </a:bodyPr>
          <a:lstStyle/>
          <a:p>
            <a:r>
              <a:rPr lang="en-US" dirty="0" smtClean="0"/>
              <a:t>She bought </a:t>
            </a:r>
            <a:r>
              <a:rPr lang="en-US" b="1" i="1" dirty="0" smtClean="0">
                <a:solidFill>
                  <a:schemeClr val="accent1"/>
                </a:solidFill>
              </a:rPr>
              <a:t>herself</a:t>
            </a:r>
            <a:r>
              <a:rPr lang="en-US" dirty="0" smtClean="0">
                <a:solidFill>
                  <a:schemeClr val="accent1"/>
                </a:solidFill>
              </a:rPr>
              <a:t> </a:t>
            </a:r>
            <a:r>
              <a:rPr lang="en-US" dirty="0" smtClean="0"/>
              <a:t>a new outfit.</a:t>
            </a:r>
            <a:endParaRPr lang="en-US" i="1" dirty="0"/>
          </a:p>
        </p:txBody>
      </p:sp>
    </p:spTree>
    <p:extLst>
      <p:ext uri="{BB962C8B-B14F-4D97-AF65-F5344CB8AC3E}">
        <p14:creationId xmlns:p14="http://schemas.microsoft.com/office/powerpoint/2010/main" xmlns="" val="102774198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C:\Users\Sandra\AppData\Local\Microsoft\Windows\Temporary Internet Files\Content.IE5\YW0GWXT1\MC90001883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1534" y="1752600"/>
            <a:ext cx="6505675" cy="3581400"/>
          </a:xfrm>
          <a:prstGeom prst="rect">
            <a:avLst/>
          </a:prstGeom>
          <a:noFill/>
          <a:effectLst>
            <a:glow rad="127000">
              <a:schemeClr val="accent1">
                <a:alpha val="34000"/>
              </a:schemeClr>
            </a:glow>
          </a:effectLst>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111534" y="1752600"/>
            <a:ext cx="6505675" cy="3581400"/>
          </a:xfrm>
          <a:prstGeom prst="rect">
            <a:avLst/>
          </a:prstGeom>
          <a:solidFill>
            <a:schemeClr val="bg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Relevant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Related to or connected with the present matter; pertinent.</a:t>
            </a:r>
            <a:endParaRPr lang="en-US" dirty="0"/>
          </a:p>
        </p:txBody>
      </p:sp>
      <p:graphicFrame>
        <p:nvGraphicFramePr>
          <p:cNvPr id="7" name="Diagram 6"/>
          <p:cNvGraphicFramePr/>
          <p:nvPr>
            <p:extLst/>
          </p:nvPr>
        </p:nvGraphicFramePr>
        <p:xfrm>
          <a:off x="1659271" y="1868714"/>
          <a:ext cx="5410200" cy="3454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96089483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Repetition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act or process of doing something over and over </a:t>
            </a:r>
            <a:r>
              <a:rPr lang="en-US" dirty="0" smtClean="0"/>
              <a:t>again.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0" y="2057400"/>
            <a:ext cx="2971800" cy="2971800"/>
          </a:xfrm>
          <a:prstGeom prst="rect">
            <a:avLst/>
          </a:prstGeom>
        </p:spPr>
      </p:pic>
    </p:spTree>
    <p:extLst>
      <p:ext uri="{BB962C8B-B14F-4D97-AF65-F5344CB8AC3E}">
        <p14:creationId xmlns:p14="http://schemas.microsoft.com/office/powerpoint/2010/main" xmlns="" val="25888828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Research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Careful and organized study or gathering of information about a specific topic.</a:t>
            </a:r>
            <a:endParaRPr lang="en-US" dirty="0"/>
          </a:p>
        </p:txBody>
      </p:sp>
      <p:pic>
        <p:nvPicPr>
          <p:cNvPr id="7170" name="Picture 2" descr="C:\Users\Sandra\AppData\Local\Microsoft\Windows\Temporary Internet Files\Content.IE5\CQE9FX9I\MP90040927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1828800"/>
            <a:ext cx="2229743" cy="3352800"/>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C:\Users\Sandra\AppData\Local\Microsoft\Windows\Temporary Internet Files\Content.IE5\ANFLIA3Y\MP900387779[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0600" y="2200656"/>
            <a:ext cx="3657600" cy="26090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327422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Resolution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portion of a play or story where the central problem is solved.</a:t>
            </a:r>
            <a:endParaRPr lang="en-US" dirty="0"/>
          </a:p>
        </p:txBody>
      </p:sp>
      <p:grpSp>
        <p:nvGrpSpPr>
          <p:cNvPr id="6" name="Group 5"/>
          <p:cNvGrpSpPr/>
          <p:nvPr/>
        </p:nvGrpSpPr>
        <p:grpSpPr>
          <a:xfrm>
            <a:off x="1529406" y="2514600"/>
            <a:ext cx="6049582" cy="2057177"/>
            <a:chOff x="1529406" y="2655555"/>
            <a:chExt cx="6049582" cy="2057177"/>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3" name="TextBox 12"/>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4" name="TextBox 13"/>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5" name="TextBox 14"/>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effectLst>
                  <a:reflection blurRad="12700" stA="28000" endPos="45000" dist="1000" dir="5400000" sy="-100000" algn="bl" rotWithShape="0"/>
                </a:effectLst>
              </a:endParaRPr>
            </a:p>
          </p:txBody>
        </p:sp>
        <p:sp>
          <p:nvSpPr>
            <p:cNvPr id="16" name="TextBox 15"/>
            <p:cNvSpPr txBox="1"/>
            <p:nvPr/>
          </p:nvSpPr>
          <p:spPr>
            <a:xfrm rot="3275578">
              <a:off x="4751081" y="3356898"/>
              <a:ext cx="1826847" cy="461665"/>
            </a:xfrm>
            <a:prstGeom prst="rect">
              <a:avLst/>
            </a:prstGeom>
            <a:noFill/>
          </p:spPr>
          <p:txBody>
            <a:bodyPr wrap="none" rtlCol="0">
              <a:spAutoFit/>
            </a:bodyPr>
            <a:lstStyle/>
            <a:p>
              <a:r>
                <a:rPr lang="en-US" sz="2400" b="1" cap="all" dirty="0" smtClean="0">
                  <a:ln w="9000" cmpd="sng">
                    <a:solidFill>
                      <a:srgbClr val="FF0000"/>
                    </a:solidFill>
                    <a:prstDash val="solid"/>
                  </a:ln>
                  <a:solidFill>
                    <a:srgbClr val="FF0000"/>
                  </a:solidFill>
                  <a:effectLst>
                    <a:reflection blurRad="12700" stA="28000" endPos="45000" dist="1000" dir="5400000" sy="-100000" algn="bl" rotWithShape="0"/>
                  </a:effectLst>
                </a:rPr>
                <a:t>Resolution</a:t>
              </a:r>
              <a:endParaRPr lang="en-US" b="1" cap="all" dirty="0">
                <a:ln w="9000" cmpd="sng">
                  <a:solidFill>
                    <a:srgbClr val="FF0000"/>
                  </a:solidFill>
                  <a:prstDash val="solid"/>
                </a:ln>
                <a:solidFill>
                  <a:srgbClr val="FF0000"/>
                </a:solidFill>
                <a:effectLst>
                  <a:reflection blurRad="12700" stA="28000" endPos="45000" dist="1000" dir="5400000" sy="-100000" algn="bl" rotWithShape="0"/>
                </a:effectLst>
              </a:endParaRPr>
            </a:p>
          </p:txBody>
        </p:sp>
        <p:sp>
          <p:nvSpPr>
            <p:cNvPr id="17" name="Right Brace 16"/>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0" name="TextBox 19"/>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322596720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Revise/Revision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look over again in order to correct or improve.</a:t>
            </a:r>
            <a:endParaRPr lang="en-US" dirty="0"/>
          </a:p>
        </p:txBody>
      </p:sp>
      <p:pic>
        <p:nvPicPr>
          <p:cNvPr id="9218" name="Picture 2" descr="C:\Users\Sandra\AppData\Local\Microsoft\Windows\Temporary Internet Files\Content.IE5\CQE9FX9I\MC90007881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98881" y="1905000"/>
            <a:ext cx="2746237" cy="3267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9337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Audio</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Having to do with or using sound.</a:t>
            </a:r>
            <a:endParaRPr lang="en-US" dirty="0"/>
          </a:p>
        </p:txBody>
      </p:sp>
      <p:pic>
        <p:nvPicPr>
          <p:cNvPr id="6147" name="Picture 3" descr="C:\Users\Sandra\AppData\Local\Microsoft\Windows\Temporary Internet Files\Content.IE5\1CYTP6H1\MC90036063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1" y="2083016"/>
            <a:ext cx="5181599" cy="27735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540354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Rewriting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Something that is stated again in another way.</a:t>
            </a:r>
            <a:endParaRPr lang="en-US" dirty="0"/>
          </a:p>
        </p:txBody>
      </p:sp>
      <p:sp>
        <p:nvSpPr>
          <p:cNvPr id="6" name="Rectangle 5"/>
          <p:cNvSpPr/>
          <p:nvPr/>
        </p:nvSpPr>
        <p:spPr>
          <a:xfrm>
            <a:off x="611542" y="2619970"/>
            <a:ext cx="793903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Yesterday was his birthday.</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Rectangle 6"/>
          <p:cNvSpPr/>
          <p:nvPr/>
        </p:nvSpPr>
        <p:spPr>
          <a:xfrm>
            <a:off x="570057" y="3565390"/>
            <a:ext cx="802200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solidFill>
                    <a:srgbClr val="0070C0"/>
                  </a:solidFill>
                </a:ln>
                <a:solidFill>
                  <a:srgbClr val="0070C0"/>
                </a:solidFill>
                <a:effectLst>
                  <a:outerShdw blurRad="50800" dist="39000" dir="5460000" algn="tl">
                    <a:srgbClr val="000000">
                      <a:alpha val="38000"/>
                    </a:srgbClr>
                  </a:outerShdw>
                </a:effectLst>
              </a:rPr>
              <a:t>His birthday was yesterday.</a:t>
            </a:r>
            <a:endParaRPr lang="en-US" sz="5400" b="1" cap="none" spc="0" dirty="0">
              <a:ln w="11430">
                <a:solidFill>
                  <a:srgbClr val="0070C0"/>
                </a:solidFill>
              </a:ln>
              <a:solidFill>
                <a:srgbClr val="0070C0"/>
              </a:solidFill>
              <a:effectLst>
                <a:outerShdw blurRad="50800" dist="39000" dir="5460000" algn="tl">
                  <a:srgbClr val="000000">
                    <a:alpha val="38000"/>
                  </a:srgbClr>
                </a:outerShdw>
              </a:effectLst>
            </a:endParaRPr>
          </a:p>
        </p:txBody>
      </p:sp>
      <p:sp>
        <p:nvSpPr>
          <p:cNvPr id="8" name="TextBox 7"/>
          <p:cNvSpPr txBox="1"/>
          <p:nvPr/>
        </p:nvSpPr>
        <p:spPr>
          <a:xfrm>
            <a:off x="762000" y="2057400"/>
            <a:ext cx="3810006" cy="338554"/>
          </a:xfrm>
          <a:prstGeom prst="rect">
            <a:avLst/>
          </a:prstGeom>
          <a:noFill/>
        </p:spPr>
        <p:txBody>
          <a:bodyPr wrap="square" rtlCol="0">
            <a:spAutoFit/>
          </a:bodyPr>
          <a:lstStyle/>
          <a:p>
            <a:r>
              <a:rPr lang="en-US" sz="1600" dirty="0" smtClean="0"/>
              <a:t>A restatement of the same sentence:</a:t>
            </a:r>
            <a:endParaRPr lang="en-US" sz="1600" dirty="0"/>
          </a:p>
        </p:txBody>
      </p:sp>
    </p:spTree>
    <p:extLst>
      <p:ext uri="{BB962C8B-B14F-4D97-AF65-F5344CB8AC3E}">
        <p14:creationId xmlns:p14="http://schemas.microsoft.com/office/powerpoint/2010/main" xmlns="" val="277623424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Rising action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events in a story that move the plot forward, which involves conflicts and complications.</a:t>
            </a:r>
          </a:p>
        </p:txBody>
      </p:sp>
      <p:grpSp>
        <p:nvGrpSpPr>
          <p:cNvPr id="7" name="Group 6"/>
          <p:cNvGrpSpPr/>
          <p:nvPr/>
        </p:nvGrpSpPr>
        <p:grpSpPr>
          <a:xfrm>
            <a:off x="1529406" y="2514600"/>
            <a:ext cx="6049582" cy="2057177"/>
            <a:chOff x="1529406" y="2655555"/>
            <a:chExt cx="6049582" cy="2057177"/>
          </a:xfrm>
        </p:grpSpPr>
        <p:cxnSp>
          <p:nvCxnSpPr>
            <p:cNvPr id="8" name="Straight Connector 7"/>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TextBox 16"/>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8" name="Right Brace 17"/>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p:cNvSpPr txBox="1"/>
            <p:nvPr/>
          </p:nvSpPr>
          <p:spPr>
            <a:xfrm rot="18300000">
              <a:off x="3400863" y="3744849"/>
              <a:ext cx="1289135" cy="338554"/>
            </a:xfrm>
            <a:prstGeom prst="rect">
              <a:avLst/>
            </a:prstGeom>
            <a:noFill/>
          </p:spPr>
          <p:txBody>
            <a:bodyPr wrap="none" rtlCol="0">
              <a:spAutoFit/>
            </a:bodyPr>
            <a:lstStyle/>
            <a:p>
              <a:r>
                <a:rPr lang="en-US" sz="1600" b="1" dirty="0" smtClean="0">
                  <a:solidFill>
                    <a:srgbClr val="FF0000"/>
                  </a:solidFill>
                </a:rPr>
                <a:t>Rising Action</a:t>
              </a:r>
              <a:endParaRPr lang="en-US" sz="1600" b="1" dirty="0">
                <a:solidFill>
                  <a:srgbClr val="FF0000"/>
                </a:solidFill>
              </a:endParaRPr>
            </a:p>
          </p:txBody>
        </p:sp>
        <p:sp>
          <p:nvSpPr>
            <p:cNvPr id="21" name="TextBox 20"/>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164623941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Root word</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base word you start with before adding prefixes or suffixes.</a:t>
            </a:r>
            <a:endParaRPr lang="en-US" dirty="0"/>
          </a:p>
        </p:txBody>
      </p:sp>
      <p:sp>
        <p:nvSpPr>
          <p:cNvPr id="6" name="Rectangle 5"/>
          <p:cNvSpPr/>
          <p:nvPr/>
        </p:nvSpPr>
        <p:spPr>
          <a:xfrm>
            <a:off x="1401421" y="2667000"/>
            <a:ext cx="6341159"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dirty="0" smtClean="0">
                <a:ln w="11430"/>
                <a:effectLst>
                  <a:outerShdw blurRad="50800" dist="39000" dir="5460000" algn="tl">
                    <a:srgbClr val="000000">
                      <a:alpha val="38000"/>
                    </a:srgbClr>
                  </a:outerShdw>
                </a:effectLst>
              </a:rPr>
              <a:t>U</a:t>
            </a:r>
            <a:r>
              <a:rPr lang="en-US" sz="10000" cap="none" spc="0" dirty="0" smtClean="0">
                <a:ln w="11430"/>
                <a:effectLst>
                  <a:outerShdw blurRad="50800" dist="39000" dir="5460000" algn="tl">
                    <a:srgbClr val="000000">
                      <a:alpha val="38000"/>
                    </a:srgbClr>
                  </a:outerShdw>
                </a:effectLst>
              </a:rPr>
              <a:t>n</a:t>
            </a:r>
            <a:r>
              <a:rPr lang="en-US" sz="10000" u="sng" cap="none" spc="0" dirty="0" smtClean="0">
                <a:ln w="11430"/>
                <a:solidFill>
                  <a:srgbClr val="C00000"/>
                </a:solidFill>
              </a:rPr>
              <a:t>wrap</a:t>
            </a:r>
            <a:r>
              <a:rPr lang="en-US" sz="10000" cap="none" spc="0" dirty="0" smtClean="0">
                <a:ln w="11430"/>
              </a:rPr>
              <a:t>p</a:t>
            </a:r>
            <a:r>
              <a:rPr lang="en-US" sz="10000" cap="none" spc="0" dirty="0" smtClean="0">
                <a:ln w="11430"/>
                <a:effectLst>
                  <a:outerShdw blurRad="50800" dist="39000" dir="5460000" algn="tl">
                    <a:srgbClr val="000000">
                      <a:alpha val="38000"/>
                    </a:srgbClr>
                  </a:outerShdw>
                </a:effectLst>
              </a:rPr>
              <a:t>ed</a:t>
            </a:r>
            <a:endParaRPr lang="en-US" sz="10000" cap="none" spc="0" dirty="0">
              <a:ln w="11430"/>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377335016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Rough draft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rough or preliminary sketch of a piece of writing, or a version still subject to </a:t>
            </a:r>
            <a:r>
              <a:rPr lang="en-US" dirty="0" smtClean="0"/>
              <a:t>revision.</a:t>
            </a:r>
            <a:endParaRPr lang="en-US" dirty="0"/>
          </a:p>
        </p:txBody>
      </p:sp>
      <p:pic>
        <p:nvPicPr>
          <p:cNvPr id="31746" name="Picture 2" descr="C:\Users\Sandra\AppData\Local\Microsoft\Windows\Temporary Internet Files\Content.IE5\BSYANMMM\MP90017562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0" y="1815592"/>
            <a:ext cx="5181600" cy="34284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0238715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Run-on sentence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sentence formed from two or more sentences improperly joined.</a:t>
            </a:r>
            <a:endParaRPr lang="en-US" dirty="0"/>
          </a:p>
        </p:txBody>
      </p:sp>
      <p:sp>
        <p:nvSpPr>
          <p:cNvPr id="6" name="TextBox 5"/>
          <p:cNvSpPr txBox="1"/>
          <p:nvPr/>
        </p:nvSpPr>
        <p:spPr>
          <a:xfrm>
            <a:off x="838200" y="2650629"/>
            <a:ext cx="7543800" cy="1569660"/>
          </a:xfrm>
          <a:prstGeom prst="rect">
            <a:avLst/>
          </a:prstGeom>
          <a:noFill/>
        </p:spPr>
        <p:txBody>
          <a:bodyPr wrap="square" rtlCol="0">
            <a:spAutoFit/>
          </a:bodyPr>
          <a:lstStyle/>
          <a:p>
            <a:r>
              <a:rPr lang="en-US" sz="2000" dirty="0" smtClean="0"/>
              <a:t>Example:</a:t>
            </a:r>
          </a:p>
          <a:p>
            <a:endParaRPr lang="en-US" dirty="0"/>
          </a:p>
          <a:p>
            <a:r>
              <a:rPr lang="en-US" sz="2800" b="1" dirty="0" smtClean="0">
                <a:solidFill>
                  <a:srgbClr val="00B050"/>
                </a:solidFill>
              </a:rPr>
              <a:t>Let’s go get some popsicles </a:t>
            </a:r>
            <a:r>
              <a:rPr lang="en-US" sz="2800" b="1" dirty="0" smtClean="0">
                <a:solidFill>
                  <a:srgbClr val="FF0000"/>
                </a:solidFill>
              </a:rPr>
              <a:t>I think there are some in the freezer</a:t>
            </a:r>
            <a:r>
              <a:rPr lang="en-US" sz="2800" b="1" dirty="0" smtClean="0"/>
              <a:t> </a:t>
            </a:r>
            <a:r>
              <a:rPr lang="en-US" sz="2800" b="1" dirty="0" smtClean="0">
                <a:solidFill>
                  <a:srgbClr val="7030A0"/>
                </a:solidFill>
              </a:rPr>
              <a:t>if there are I want a blue one</a:t>
            </a:r>
            <a:r>
              <a:rPr lang="en-US" sz="2800" b="1" dirty="0" smtClean="0"/>
              <a:t>.</a:t>
            </a:r>
            <a:endParaRPr lang="en-US" sz="2800" b="1" dirty="0"/>
          </a:p>
        </p:txBody>
      </p:sp>
    </p:spTree>
    <p:extLst>
      <p:ext uri="{BB962C8B-B14F-4D97-AF65-F5344CB8AC3E}">
        <p14:creationId xmlns:p14="http://schemas.microsoft.com/office/powerpoint/2010/main" xmlns="" val="147454038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Salient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Extremely noticeable or prominent; conspicuous; important.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90775" y="1752600"/>
            <a:ext cx="4362450" cy="3800475"/>
          </a:xfrm>
          <a:prstGeom prst="rect">
            <a:avLst/>
          </a:prstGeom>
        </p:spPr>
      </p:pic>
    </p:spTree>
    <p:extLst>
      <p:ext uri="{BB962C8B-B14F-4D97-AF65-F5344CB8AC3E}">
        <p14:creationId xmlns:p14="http://schemas.microsoft.com/office/powerpoint/2010/main" xmlns="" val="203737258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Sarcasm</a:t>
            </a:r>
            <a:endParaRPr lang="en-US" dirty="0"/>
          </a:p>
        </p:txBody>
      </p:sp>
      <p:sp>
        <p:nvSpPr>
          <p:cNvPr id="5" name="Text Placeholder 4"/>
          <p:cNvSpPr>
            <a:spLocks noGrp="1"/>
          </p:cNvSpPr>
          <p:nvPr>
            <p:ph type="body" sz="quarter" idx="13"/>
          </p:nvPr>
        </p:nvSpPr>
        <p:spPr/>
        <p:txBody>
          <a:bodyPr/>
          <a:lstStyle/>
          <a:p>
            <a:r>
              <a:rPr lang="en-US" dirty="0"/>
              <a:t>A form of verbal irony, usually harsh, that is often used as an insult.</a:t>
            </a:r>
          </a:p>
        </p:txBody>
      </p:sp>
      <p:sp>
        <p:nvSpPr>
          <p:cNvPr id="6" name="TextBox 5"/>
          <p:cNvSpPr txBox="1"/>
          <p:nvPr/>
        </p:nvSpPr>
        <p:spPr>
          <a:xfrm>
            <a:off x="2819400" y="4843628"/>
            <a:ext cx="3493264" cy="369332"/>
          </a:xfrm>
          <a:prstGeom prst="rect">
            <a:avLst/>
          </a:prstGeom>
          <a:noFill/>
        </p:spPr>
        <p:txBody>
          <a:bodyPr wrap="none" rtlCol="0">
            <a:spAutoFit/>
          </a:bodyPr>
          <a:lstStyle/>
          <a:p>
            <a:r>
              <a:rPr lang="en-US" dirty="0"/>
              <a:t>He, who laughs last, thinks slowest.</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08632" y="1784350"/>
            <a:ext cx="4114800" cy="2862039"/>
          </a:xfrm>
          <a:prstGeom prst="rect">
            <a:avLst/>
          </a:prstGeom>
        </p:spPr>
      </p:pic>
    </p:spTree>
    <p:extLst>
      <p:ext uri="{BB962C8B-B14F-4D97-AF65-F5344CB8AC3E}">
        <p14:creationId xmlns:p14="http://schemas.microsoft.com/office/powerpoint/2010/main" xmlns="" val="288130097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Scene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place in which any event, real or imagined, </a:t>
            </a:r>
            <a:r>
              <a:rPr lang="en-US" dirty="0" smtClean="0"/>
              <a:t>occurs.</a:t>
            </a:r>
            <a:endParaRPr lang="en-US" dirty="0"/>
          </a:p>
        </p:txBody>
      </p:sp>
      <p:pic>
        <p:nvPicPr>
          <p:cNvPr id="22530" name="Picture 2" descr="C:\Users\Sandra\AppData\Local\Microsoft\Windows\Temporary Internet Files\Content.IE5\BSYANMMM\MC900297849[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00516" y="1828800"/>
            <a:ext cx="3352800" cy="33511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4388687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Search engine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software program that searches a database or network, typically the internet, for data, files, or documents containing terms specified by the user.</a:t>
            </a:r>
            <a:endParaRPr lang="en-US" dirty="0"/>
          </a:p>
        </p:txBody>
      </p:sp>
      <p:pic>
        <p:nvPicPr>
          <p:cNvPr id="53251" name="Picture 3" descr="C:\Users\Sandra\AppData\Local\Microsoft\Windows\Temporary Internet Files\Content.IE5\0EDMD995\MC900431579[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4709" y="1844923"/>
            <a:ext cx="3314581" cy="33366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6277686"/>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Second person</a:t>
            </a:r>
            <a:endParaRPr lang="en-US" dirty="0"/>
          </a:p>
        </p:txBody>
      </p:sp>
      <p:sp>
        <p:nvSpPr>
          <p:cNvPr id="5" name="Text Placeholder 4"/>
          <p:cNvSpPr>
            <a:spLocks noGrp="1"/>
          </p:cNvSpPr>
          <p:nvPr>
            <p:ph type="body" sz="quarter" idx="13"/>
          </p:nvPr>
        </p:nvSpPr>
        <p:spPr/>
        <p:txBody>
          <a:bodyPr/>
          <a:lstStyle/>
          <a:p>
            <a:r>
              <a:rPr lang="en-US" dirty="0"/>
              <a:t>The category of pronouns, inflections, and the like that indicates the person being spoken </a:t>
            </a:r>
            <a:r>
              <a:rPr lang="en-US" dirty="0" smtClean="0"/>
              <a:t>to.</a:t>
            </a:r>
            <a:endParaRPr lang="en-US" dirty="0"/>
          </a:p>
        </p:txBody>
      </p:sp>
      <p:sp>
        <p:nvSpPr>
          <p:cNvPr id="6" name="TextBox 5"/>
          <p:cNvSpPr txBox="1"/>
          <p:nvPr/>
        </p:nvSpPr>
        <p:spPr>
          <a:xfrm>
            <a:off x="2594792" y="2819400"/>
            <a:ext cx="3792770" cy="707886"/>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solidFill>
                  <a:srgbClr val="00B050"/>
                </a:solidFill>
                <a:effectLst>
                  <a:reflection blurRad="12700" stA="50000" endPos="50000" dist="5000" dir="5400000" sy="-100000" rotWithShape="0"/>
                </a:effectLst>
              </a:rPr>
              <a:t>Second Person</a:t>
            </a:r>
            <a:endParaRPr lang="en-US" sz="4000" b="1" cap="all" dirty="0">
              <a:ln w="0"/>
              <a:solidFill>
                <a:srgbClr val="00B050"/>
              </a:solidFill>
              <a:effectLst>
                <a:reflection blurRad="12700" stA="50000" endPos="50000" dist="5000" dir="5400000" sy="-100000" rotWithShape="0"/>
              </a:effectLst>
            </a:endParaRPr>
          </a:p>
        </p:txBody>
      </p:sp>
      <p:sp>
        <p:nvSpPr>
          <p:cNvPr id="7" name="TextBox 6"/>
          <p:cNvSpPr txBox="1"/>
          <p:nvPr/>
        </p:nvSpPr>
        <p:spPr>
          <a:xfrm>
            <a:off x="3202170" y="3631772"/>
            <a:ext cx="2578013" cy="400110"/>
          </a:xfrm>
          <a:prstGeom prst="rect">
            <a:avLst/>
          </a:prstGeom>
          <a:noFill/>
        </p:spPr>
        <p:txBody>
          <a:bodyPr wrap="none" rtlCol="0">
            <a:spAutoFit/>
          </a:bodyPr>
          <a:lstStyle/>
          <a:p>
            <a:r>
              <a:rPr lang="en-US" sz="2000" dirty="0" smtClean="0"/>
              <a:t>You, Your, Yours, You’re</a:t>
            </a:r>
            <a:endParaRPr lang="en-US" sz="2000" dirty="0"/>
          </a:p>
        </p:txBody>
      </p:sp>
    </p:spTree>
    <p:extLst>
      <p:ext uri="{BB962C8B-B14F-4D97-AF65-F5344CB8AC3E}">
        <p14:creationId xmlns:p14="http://schemas.microsoft.com/office/powerpoint/2010/main" xmlns="" val="1748422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Author’s purpose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reason the author created a writing.</a:t>
            </a:r>
            <a:endParaRPr lang="en-US" dirty="0"/>
          </a:p>
        </p:txBody>
      </p:sp>
      <p:sp>
        <p:nvSpPr>
          <p:cNvPr id="7" name="Flowchart: Terminator 6"/>
          <p:cNvSpPr/>
          <p:nvPr/>
        </p:nvSpPr>
        <p:spPr>
          <a:xfrm>
            <a:off x="3505200" y="3201924"/>
            <a:ext cx="2133600" cy="454152"/>
          </a:xfrm>
          <a:prstGeom prst="flowChartTerminator">
            <a:avLst/>
          </a:prstGeom>
          <a:solidFill>
            <a:schemeClr val="accent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ysClr val="windowText" lastClr="000000"/>
                </a:solidFill>
              </a:rPr>
              <a:t>Purpose</a:t>
            </a:r>
            <a:endParaRPr lang="en-US" b="1" dirty="0">
              <a:solidFill>
                <a:sysClr val="windowText" lastClr="000000"/>
              </a:solidFill>
            </a:endParaRPr>
          </a:p>
        </p:txBody>
      </p:sp>
      <p:sp>
        <p:nvSpPr>
          <p:cNvPr id="9" name="Flowchart: Terminator 8"/>
          <p:cNvSpPr/>
          <p:nvPr/>
        </p:nvSpPr>
        <p:spPr>
          <a:xfrm>
            <a:off x="7010400" y="3162300"/>
            <a:ext cx="1219200" cy="454152"/>
          </a:xfrm>
          <a:prstGeom prst="flowChartTerminator">
            <a:avLst/>
          </a:prstGeom>
          <a:solidFill>
            <a:schemeClr val="accent6">
              <a:lumMod val="50000"/>
              <a:alpha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Report</a:t>
            </a:r>
            <a:endParaRPr lang="en-US" dirty="0">
              <a:solidFill>
                <a:sysClr val="windowText" lastClr="000000"/>
              </a:solidFill>
            </a:endParaRPr>
          </a:p>
        </p:txBody>
      </p:sp>
      <p:sp>
        <p:nvSpPr>
          <p:cNvPr id="10" name="Flowchart: Terminator 9"/>
          <p:cNvSpPr/>
          <p:nvPr/>
        </p:nvSpPr>
        <p:spPr>
          <a:xfrm>
            <a:off x="6794500" y="3861308"/>
            <a:ext cx="1181100" cy="454152"/>
          </a:xfrm>
          <a:prstGeom prst="flowChartTerminator">
            <a:avLst/>
          </a:prstGeom>
          <a:solidFill>
            <a:schemeClr val="accent2">
              <a:lumMod val="50000"/>
              <a:alpha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Inform</a:t>
            </a:r>
            <a:endParaRPr lang="en-US" dirty="0">
              <a:solidFill>
                <a:sysClr val="windowText" lastClr="000000"/>
              </a:solidFill>
            </a:endParaRPr>
          </a:p>
        </p:txBody>
      </p:sp>
      <p:sp>
        <p:nvSpPr>
          <p:cNvPr id="11" name="Flowchart: Terminator 10"/>
          <p:cNvSpPr/>
          <p:nvPr/>
        </p:nvSpPr>
        <p:spPr>
          <a:xfrm>
            <a:off x="1149096" y="2593086"/>
            <a:ext cx="1219200" cy="454152"/>
          </a:xfrm>
          <a:prstGeom prst="flowChartTerminator">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Entertain</a:t>
            </a:r>
            <a:endParaRPr lang="en-US" dirty="0">
              <a:solidFill>
                <a:sysClr val="windowText" lastClr="000000"/>
              </a:solidFill>
            </a:endParaRPr>
          </a:p>
        </p:txBody>
      </p:sp>
      <p:sp>
        <p:nvSpPr>
          <p:cNvPr id="12" name="Flowchart: Terminator 11"/>
          <p:cNvSpPr/>
          <p:nvPr/>
        </p:nvSpPr>
        <p:spPr>
          <a:xfrm>
            <a:off x="1344676" y="3498596"/>
            <a:ext cx="1219200" cy="454152"/>
          </a:xfrm>
          <a:prstGeom prst="flowChartTerminator">
            <a:avLst/>
          </a:prstGeom>
          <a:solidFill>
            <a:schemeClr val="accent4">
              <a:lumMod val="50000"/>
              <a:alpha val="2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Persuade</a:t>
            </a:r>
            <a:endParaRPr lang="en-US" dirty="0">
              <a:solidFill>
                <a:sysClr val="windowText" lastClr="000000"/>
              </a:solidFill>
            </a:endParaRPr>
          </a:p>
        </p:txBody>
      </p:sp>
      <p:sp>
        <p:nvSpPr>
          <p:cNvPr id="13" name="Flowchart: Terminator 12"/>
          <p:cNvSpPr/>
          <p:nvPr/>
        </p:nvSpPr>
        <p:spPr>
          <a:xfrm>
            <a:off x="2373376" y="1938528"/>
            <a:ext cx="1219200" cy="454152"/>
          </a:xfrm>
          <a:prstGeom prst="flowChartTerminator">
            <a:avLst/>
          </a:prstGeom>
          <a:solidFill>
            <a:schemeClr val="accent6">
              <a:lumMod val="50000"/>
              <a:alpha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Narrate</a:t>
            </a:r>
            <a:endParaRPr lang="en-US" dirty="0">
              <a:solidFill>
                <a:sysClr val="windowText" lastClr="000000"/>
              </a:solidFill>
            </a:endParaRPr>
          </a:p>
        </p:txBody>
      </p:sp>
      <p:sp>
        <p:nvSpPr>
          <p:cNvPr id="14" name="Flowchart: Terminator 13"/>
          <p:cNvSpPr/>
          <p:nvPr/>
        </p:nvSpPr>
        <p:spPr>
          <a:xfrm>
            <a:off x="5143500" y="4438904"/>
            <a:ext cx="1981200" cy="454152"/>
          </a:xfrm>
          <a:prstGeom prst="flowChartTerminator">
            <a:avLst/>
          </a:prstGeom>
          <a:solidFill>
            <a:schemeClr val="accent5">
              <a:lumMod val="50000"/>
              <a:alpha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ysClr val="windowText" lastClr="000000"/>
                </a:solidFill>
              </a:rPr>
              <a:t>Compare/Contrast</a:t>
            </a:r>
            <a:endParaRPr lang="en-US" sz="1600" dirty="0">
              <a:solidFill>
                <a:sysClr val="windowText" lastClr="000000"/>
              </a:solidFill>
            </a:endParaRPr>
          </a:p>
        </p:txBody>
      </p:sp>
      <p:sp>
        <p:nvSpPr>
          <p:cNvPr id="15" name="Flowchart: Terminator 14"/>
          <p:cNvSpPr/>
          <p:nvPr/>
        </p:nvSpPr>
        <p:spPr>
          <a:xfrm>
            <a:off x="5181600" y="1938528"/>
            <a:ext cx="1219200" cy="454152"/>
          </a:xfrm>
          <a:prstGeom prst="flowChartTerminator">
            <a:avLst/>
          </a:prstGeom>
          <a:solidFill>
            <a:schemeClr val="accent3">
              <a:lumMod val="50000"/>
              <a:alpha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Argue</a:t>
            </a:r>
            <a:endParaRPr lang="en-US" dirty="0">
              <a:solidFill>
                <a:sysClr val="windowText" lastClr="000000"/>
              </a:solidFill>
            </a:endParaRPr>
          </a:p>
        </p:txBody>
      </p:sp>
      <p:sp>
        <p:nvSpPr>
          <p:cNvPr id="16" name="Flowchart: Terminator 15"/>
          <p:cNvSpPr/>
          <p:nvPr/>
        </p:nvSpPr>
        <p:spPr>
          <a:xfrm>
            <a:off x="3167380" y="4025900"/>
            <a:ext cx="1219200" cy="454152"/>
          </a:xfrm>
          <a:prstGeom prst="flowChartTerminator">
            <a:avLst/>
          </a:prstGeom>
          <a:solidFill>
            <a:schemeClr val="accent4">
              <a:lumMod val="50000"/>
              <a:alpha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Motivate</a:t>
            </a:r>
            <a:endParaRPr lang="en-US" dirty="0">
              <a:solidFill>
                <a:sysClr val="windowText" lastClr="000000"/>
              </a:solidFill>
            </a:endParaRPr>
          </a:p>
        </p:txBody>
      </p:sp>
      <p:sp>
        <p:nvSpPr>
          <p:cNvPr id="17" name="Flowchart: Terminator 16"/>
          <p:cNvSpPr/>
          <p:nvPr/>
        </p:nvSpPr>
        <p:spPr>
          <a:xfrm>
            <a:off x="6400800" y="2438400"/>
            <a:ext cx="1219200" cy="454152"/>
          </a:xfrm>
          <a:prstGeom prst="flowChartTerminator">
            <a:avLst/>
          </a:prstGeom>
          <a:solidFill>
            <a:schemeClr val="accent5">
              <a:lumMod val="50000"/>
              <a:alpha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Scare</a:t>
            </a:r>
            <a:endParaRPr lang="en-US" dirty="0">
              <a:solidFill>
                <a:sysClr val="windowText" lastClr="000000"/>
              </a:solidFill>
            </a:endParaRPr>
          </a:p>
        </p:txBody>
      </p:sp>
      <p:sp>
        <p:nvSpPr>
          <p:cNvPr id="18" name="Flowchart: Terminator 17"/>
          <p:cNvSpPr/>
          <p:nvPr/>
        </p:nvSpPr>
        <p:spPr>
          <a:xfrm>
            <a:off x="1149096" y="4422648"/>
            <a:ext cx="1219200" cy="454152"/>
          </a:xfrm>
          <a:prstGeom prst="flowChartTerminator">
            <a:avLst/>
          </a:prstGeom>
          <a:solidFill>
            <a:schemeClr val="accent3">
              <a:lumMod val="50000"/>
              <a:alpha val="2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Analyze</a:t>
            </a:r>
            <a:endParaRPr lang="en-US" dirty="0">
              <a:solidFill>
                <a:sysClr val="windowText" lastClr="000000"/>
              </a:solidFill>
            </a:endParaRPr>
          </a:p>
        </p:txBody>
      </p:sp>
      <p:sp>
        <p:nvSpPr>
          <p:cNvPr id="19" name="Flowchart: Terminator 18"/>
          <p:cNvSpPr/>
          <p:nvPr/>
        </p:nvSpPr>
        <p:spPr>
          <a:xfrm>
            <a:off x="3776980" y="4727956"/>
            <a:ext cx="1219200" cy="454152"/>
          </a:xfrm>
          <a:prstGeom prst="flowChartTerminator">
            <a:avLst/>
          </a:prstGeom>
          <a:solidFill>
            <a:schemeClr val="accent2">
              <a:lumMod val="50000"/>
              <a:alpha val="2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Enlighten</a:t>
            </a:r>
            <a:endParaRPr lang="en-US" dirty="0">
              <a:solidFill>
                <a:sysClr val="windowText" lastClr="000000"/>
              </a:solidFill>
            </a:endParaRPr>
          </a:p>
        </p:txBody>
      </p:sp>
      <p:sp>
        <p:nvSpPr>
          <p:cNvPr id="20" name="Flowchart: Terminator 19"/>
          <p:cNvSpPr/>
          <p:nvPr/>
        </p:nvSpPr>
        <p:spPr>
          <a:xfrm>
            <a:off x="3776980" y="2397760"/>
            <a:ext cx="1219200" cy="454152"/>
          </a:xfrm>
          <a:prstGeom prst="flowChartTerminator">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ysClr val="windowText" lastClr="000000"/>
                </a:solidFill>
              </a:rPr>
              <a:t>Amuse</a:t>
            </a:r>
          </a:p>
        </p:txBody>
      </p:sp>
      <p:cxnSp>
        <p:nvCxnSpPr>
          <p:cNvPr id="22" name="Straight Connector 21"/>
          <p:cNvCxnSpPr>
            <a:stCxn id="18" idx="3"/>
            <a:endCxn id="7" idx="1"/>
          </p:cNvCxnSpPr>
          <p:nvPr/>
        </p:nvCxnSpPr>
        <p:spPr>
          <a:xfrm flipV="1">
            <a:off x="2368296" y="3429000"/>
            <a:ext cx="1136904" cy="12207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2" idx="3"/>
            <a:endCxn id="7" idx="1"/>
          </p:cNvCxnSpPr>
          <p:nvPr/>
        </p:nvCxnSpPr>
        <p:spPr>
          <a:xfrm flipV="1">
            <a:off x="2563876" y="3429000"/>
            <a:ext cx="941324" cy="296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9" idx="1"/>
            <a:endCxn id="7" idx="3"/>
          </p:cNvCxnSpPr>
          <p:nvPr/>
        </p:nvCxnSpPr>
        <p:spPr>
          <a:xfrm flipH="1">
            <a:off x="5638800" y="3389376"/>
            <a:ext cx="1371600" cy="396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5" idx="2"/>
            <a:endCxn id="7" idx="3"/>
          </p:cNvCxnSpPr>
          <p:nvPr/>
        </p:nvCxnSpPr>
        <p:spPr>
          <a:xfrm flipH="1">
            <a:off x="5638800" y="2392680"/>
            <a:ext cx="152400" cy="1036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7" idx="1"/>
            <a:endCxn id="7" idx="3"/>
          </p:cNvCxnSpPr>
          <p:nvPr/>
        </p:nvCxnSpPr>
        <p:spPr>
          <a:xfrm flipH="1">
            <a:off x="5638800" y="2665476"/>
            <a:ext cx="762000" cy="763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0" idx="2"/>
            <a:endCxn id="7" idx="0"/>
          </p:cNvCxnSpPr>
          <p:nvPr/>
        </p:nvCxnSpPr>
        <p:spPr>
          <a:xfrm>
            <a:off x="4386580" y="2851912"/>
            <a:ext cx="185420" cy="350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3" idx="2"/>
            <a:endCxn id="7" idx="1"/>
          </p:cNvCxnSpPr>
          <p:nvPr/>
        </p:nvCxnSpPr>
        <p:spPr>
          <a:xfrm>
            <a:off x="2982976" y="2392680"/>
            <a:ext cx="522224" cy="10363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11" idx="3"/>
            <a:endCxn id="7" idx="1"/>
          </p:cNvCxnSpPr>
          <p:nvPr/>
        </p:nvCxnSpPr>
        <p:spPr>
          <a:xfrm>
            <a:off x="2368296" y="2820162"/>
            <a:ext cx="1136904" cy="6088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16" idx="0"/>
            <a:endCxn id="7" idx="2"/>
          </p:cNvCxnSpPr>
          <p:nvPr/>
        </p:nvCxnSpPr>
        <p:spPr>
          <a:xfrm flipV="1">
            <a:off x="3776980" y="3656076"/>
            <a:ext cx="795020" cy="369824"/>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9" idx="0"/>
            <a:endCxn id="7" idx="2"/>
          </p:cNvCxnSpPr>
          <p:nvPr/>
        </p:nvCxnSpPr>
        <p:spPr>
          <a:xfrm flipV="1">
            <a:off x="4386580" y="3656076"/>
            <a:ext cx="185420" cy="1071880"/>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14" idx="0"/>
            <a:endCxn id="7" idx="2"/>
          </p:cNvCxnSpPr>
          <p:nvPr/>
        </p:nvCxnSpPr>
        <p:spPr>
          <a:xfrm flipH="1" flipV="1">
            <a:off x="4572000" y="3656076"/>
            <a:ext cx="1562100" cy="782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10" idx="1"/>
            <a:endCxn id="7" idx="3"/>
          </p:cNvCxnSpPr>
          <p:nvPr/>
        </p:nvCxnSpPr>
        <p:spPr>
          <a:xfrm flipH="1" flipV="1">
            <a:off x="5638800" y="3429000"/>
            <a:ext cx="1155700" cy="65938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9853095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1" name="Title 1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Secondary sources</a:t>
            </a:r>
            <a:endParaRPr lang="en-US" dirty="0"/>
          </a:p>
        </p:txBody>
      </p:sp>
      <p:sp>
        <p:nvSpPr>
          <p:cNvPr id="5" name="Text Placeholder 4"/>
          <p:cNvSpPr>
            <a:spLocks noGrp="1"/>
          </p:cNvSpPr>
          <p:nvPr>
            <p:ph type="body" sz="quarter" idx="13"/>
          </p:nvPr>
        </p:nvSpPr>
        <p:spPr/>
        <p:txBody>
          <a:bodyPr/>
          <a:lstStyle/>
          <a:p>
            <a:r>
              <a:rPr lang="en-US" dirty="0"/>
              <a:t>Documents or recordings that relate or discuss information originally presented elsewhere. </a:t>
            </a:r>
          </a:p>
        </p:txBody>
      </p:sp>
      <p:sp>
        <p:nvSpPr>
          <p:cNvPr id="6" name="TextBox 5"/>
          <p:cNvSpPr txBox="1"/>
          <p:nvPr/>
        </p:nvSpPr>
        <p:spPr>
          <a:xfrm>
            <a:off x="990600" y="2197921"/>
            <a:ext cx="2659382"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FF0000"/>
                </a:solidFill>
              </a:rPr>
              <a:t>Reference Books</a:t>
            </a:r>
            <a:endParaRPr lang="en-US" sz="2800" b="1" dirty="0">
              <a:ln/>
              <a:solidFill>
                <a:srgbClr val="FF0000"/>
              </a:solidFill>
            </a:endParaRPr>
          </a:p>
        </p:txBody>
      </p:sp>
      <p:sp>
        <p:nvSpPr>
          <p:cNvPr id="7" name="TextBox 6"/>
          <p:cNvSpPr txBox="1"/>
          <p:nvPr/>
        </p:nvSpPr>
        <p:spPr>
          <a:xfrm>
            <a:off x="4953000" y="4540249"/>
            <a:ext cx="3196452"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00B0F0"/>
                </a:solidFill>
              </a:rPr>
              <a:t>Periodical Literature</a:t>
            </a:r>
            <a:endParaRPr lang="en-US" sz="2800" b="1" dirty="0">
              <a:ln/>
              <a:solidFill>
                <a:srgbClr val="00B0F0"/>
              </a:solidFill>
            </a:endParaRPr>
          </a:p>
        </p:txBody>
      </p:sp>
      <p:sp>
        <p:nvSpPr>
          <p:cNvPr id="8" name="TextBox 7"/>
          <p:cNvSpPr txBox="1"/>
          <p:nvPr/>
        </p:nvSpPr>
        <p:spPr>
          <a:xfrm>
            <a:off x="1066800" y="4229633"/>
            <a:ext cx="2835328"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008000"/>
                </a:solidFill>
              </a:rPr>
              <a:t>History Textbooks</a:t>
            </a:r>
            <a:endParaRPr lang="en-US" sz="2800" b="1" dirty="0">
              <a:ln/>
              <a:solidFill>
                <a:srgbClr val="008000"/>
              </a:solidFill>
            </a:endParaRPr>
          </a:p>
        </p:txBody>
      </p:sp>
      <p:sp>
        <p:nvSpPr>
          <p:cNvPr id="9" name="TextBox 8"/>
          <p:cNvSpPr txBox="1"/>
          <p:nvPr/>
        </p:nvSpPr>
        <p:spPr>
          <a:xfrm>
            <a:off x="5486400" y="2508537"/>
            <a:ext cx="2478564"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rgbClr val="002060"/>
                </a:solidFill>
              </a:rPr>
              <a:t>Journal Articles</a:t>
            </a:r>
            <a:endParaRPr lang="en-US" sz="2800" b="1" dirty="0">
              <a:ln/>
              <a:solidFill>
                <a:srgbClr val="002060"/>
              </a:solidFill>
            </a:endParaRPr>
          </a:p>
        </p:txBody>
      </p:sp>
      <p:sp>
        <p:nvSpPr>
          <p:cNvPr id="10" name="TextBox 9"/>
          <p:cNvSpPr txBox="1"/>
          <p:nvPr/>
        </p:nvSpPr>
        <p:spPr>
          <a:xfrm>
            <a:off x="2263061" y="3378488"/>
            <a:ext cx="4649734" cy="52322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800" b="1" dirty="0" smtClean="0">
                <a:ln/>
                <a:solidFill>
                  <a:schemeClr val="accent4"/>
                </a:solidFill>
              </a:rPr>
              <a:t>Historical Works/Monographs</a:t>
            </a:r>
            <a:endParaRPr lang="en-US" sz="2800" b="1" dirty="0">
              <a:ln/>
              <a:solidFill>
                <a:schemeClr val="accent4"/>
              </a:solidFill>
            </a:endParaRPr>
          </a:p>
        </p:txBody>
      </p:sp>
    </p:spTree>
    <p:extLst>
      <p:ext uri="{BB962C8B-B14F-4D97-AF65-F5344CB8AC3E}">
        <p14:creationId xmlns:p14="http://schemas.microsoft.com/office/powerpoint/2010/main" xmlns="" val="384363695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Selection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passage selected from a larger work.</a:t>
            </a:r>
            <a:endParaRPr lang="en-US" dirty="0"/>
          </a:p>
        </p:txBody>
      </p:sp>
      <p:sp>
        <p:nvSpPr>
          <p:cNvPr id="6" name="TextBox 5"/>
          <p:cNvSpPr txBox="1"/>
          <p:nvPr/>
        </p:nvSpPr>
        <p:spPr>
          <a:xfrm>
            <a:off x="457200" y="2492276"/>
            <a:ext cx="4508846" cy="230832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“Four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score and seven years ago our fathers brought forth on this continent a new nation, conceived in liberty, and dedicated to the proposition that all men are created equal</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584760" y="1828800"/>
            <a:ext cx="4050661" cy="369332"/>
          </a:xfrm>
          <a:prstGeom prst="rect">
            <a:avLst/>
          </a:prstGeom>
          <a:noFill/>
        </p:spPr>
        <p:txBody>
          <a:bodyPr wrap="none" rtlCol="0">
            <a:spAutoFit/>
          </a:bodyPr>
          <a:lstStyle/>
          <a:p>
            <a:r>
              <a:rPr lang="en-US" dirty="0" smtClean="0"/>
              <a:t>a </a:t>
            </a:r>
            <a:r>
              <a:rPr lang="en-US" b="1" dirty="0" smtClean="0"/>
              <a:t>selection</a:t>
            </a:r>
            <a:r>
              <a:rPr lang="en-US" dirty="0" smtClean="0"/>
              <a:t> from The Gettysburg Address:</a:t>
            </a:r>
            <a:endParaRPr lang="en-US" dirty="0"/>
          </a:p>
        </p:txBody>
      </p:sp>
      <p:pic>
        <p:nvPicPr>
          <p:cNvPr id="54274" name="Picture 2" descr="C:\Users\Sandra\AppData\Local\Microsoft\Windows\Temporary Internet Files\Content.IE5\GBG3O5CQ\MC90014988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6047" y="2180351"/>
            <a:ext cx="3657186" cy="277264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843409" y="4923189"/>
            <a:ext cx="3840795" cy="369332"/>
          </a:xfrm>
          <a:prstGeom prst="rect">
            <a:avLst/>
          </a:prstGeom>
          <a:noFill/>
        </p:spPr>
        <p:txBody>
          <a:bodyPr wrap="none" rtlCol="0">
            <a:spAutoFit/>
          </a:bodyPr>
          <a:lstStyle/>
          <a:p>
            <a:r>
              <a:rPr lang="en-US" dirty="0" smtClean="0"/>
              <a:t>~</a:t>
            </a:r>
            <a:r>
              <a:rPr lang="en-US" dirty="0"/>
              <a:t>Abraham Lincoln, November 19, </a:t>
            </a:r>
            <a:r>
              <a:rPr lang="en-US" dirty="0" smtClean="0"/>
              <a:t>1863</a:t>
            </a:r>
            <a:endParaRPr lang="en-US" dirty="0"/>
          </a:p>
        </p:txBody>
      </p:sp>
    </p:spTree>
    <p:extLst>
      <p:ext uri="{BB962C8B-B14F-4D97-AF65-F5344CB8AC3E}">
        <p14:creationId xmlns:p14="http://schemas.microsoft.com/office/powerpoint/2010/main" xmlns="" val="256825342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Sensory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Wording that describes how something feels, tastes, looks, or sounds.</a:t>
            </a:r>
          </a:p>
        </p:txBody>
      </p:sp>
      <p:sp>
        <p:nvSpPr>
          <p:cNvPr id="6" name="TextBox 5"/>
          <p:cNvSpPr txBox="1"/>
          <p:nvPr/>
        </p:nvSpPr>
        <p:spPr>
          <a:xfrm>
            <a:off x="1219200" y="3168575"/>
            <a:ext cx="6934200" cy="707886"/>
          </a:xfrm>
          <a:prstGeom prst="rect">
            <a:avLst/>
          </a:prstGeom>
          <a:noFill/>
        </p:spPr>
        <p:txBody>
          <a:bodyPr wrap="square" rtlCol="0">
            <a:spAutoFit/>
          </a:bodyPr>
          <a:lstStyle/>
          <a:p>
            <a:pPr algn="ctr"/>
            <a:r>
              <a:rPr lang="en-US" sz="2000" i="1" dirty="0"/>
              <a:t>The </a:t>
            </a:r>
            <a:r>
              <a:rPr lang="en-US" sz="2000" i="1" dirty="0">
                <a:solidFill>
                  <a:schemeClr val="accent1"/>
                </a:solidFill>
              </a:rPr>
              <a:t>cool</a:t>
            </a:r>
            <a:r>
              <a:rPr lang="en-US" sz="2000" i="1" dirty="0"/>
              <a:t> morning sun cast </a:t>
            </a:r>
            <a:r>
              <a:rPr lang="en-US" sz="2000" i="1" dirty="0">
                <a:solidFill>
                  <a:schemeClr val="accent1"/>
                </a:solidFill>
              </a:rPr>
              <a:t>long fingers of shadow and light </a:t>
            </a:r>
            <a:r>
              <a:rPr lang="en-US" sz="2000" i="1" dirty="0"/>
              <a:t>across the </a:t>
            </a:r>
            <a:r>
              <a:rPr lang="en-US" sz="2000" i="1" dirty="0">
                <a:solidFill>
                  <a:schemeClr val="accent1"/>
                </a:solidFill>
              </a:rPr>
              <a:t>green</a:t>
            </a:r>
            <a:r>
              <a:rPr lang="en-US" sz="2000" i="1" dirty="0"/>
              <a:t> field as our visitors tramped across </a:t>
            </a:r>
            <a:r>
              <a:rPr lang="en-US" sz="2000" i="1" dirty="0" smtClean="0"/>
              <a:t>the </a:t>
            </a:r>
            <a:r>
              <a:rPr lang="en-US" sz="2000" i="1" dirty="0">
                <a:solidFill>
                  <a:schemeClr val="accent1"/>
                </a:solidFill>
              </a:rPr>
              <a:t>dewy grass</a:t>
            </a:r>
            <a:r>
              <a:rPr lang="en-US" sz="2000" i="1" dirty="0"/>
              <a:t>.</a:t>
            </a:r>
            <a:endParaRPr lang="en-US" sz="2000" dirty="0"/>
          </a:p>
        </p:txBody>
      </p:sp>
    </p:spTree>
    <p:extLst>
      <p:ext uri="{BB962C8B-B14F-4D97-AF65-F5344CB8AC3E}">
        <p14:creationId xmlns:p14="http://schemas.microsoft.com/office/powerpoint/2010/main" xmlns="" val="12754667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Sequence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text structure in which one event or action follows </a:t>
            </a:r>
            <a:r>
              <a:rPr lang="en-US" dirty="0" smtClean="0"/>
              <a:t>another.</a:t>
            </a:r>
            <a:endParaRPr lang="en-US" dirty="0"/>
          </a:p>
        </p:txBody>
      </p:sp>
      <p:pic>
        <p:nvPicPr>
          <p:cNvPr id="6" name="Picture 5" descr="C:\Users\Sandra\AppData\Local\Microsoft\Windows\Temporary Internet Files\Content.IE5\CQE9FX9I\MC9003825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53200" y="3352800"/>
            <a:ext cx="1981200" cy="19812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2362200" y="2895600"/>
            <a:ext cx="4648200" cy="1569660"/>
          </a:xfrm>
          <a:prstGeom prst="rect">
            <a:avLst/>
          </a:prstGeom>
          <a:noFill/>
        </p:spPr>
        <p:txBody>
          <a:bodyPr wrap="square" rtlCol="0">
            <a:spAutoFit/>
          </a:bodyPr>
          <a:lstStyle/>
          <a:p>
            <a:r>
              <a:rPr lang="en-US" sz="2400" dirty="0" smtClean="0"/>
              <a:t>First, we went to the store. </a:t>
            </a:r>
          </a:p>
          <a:p>
            <a:r>
              <a:rPr lang="en-US" sz="2400" dirty="0" smtClean="0"/>
              <a:t>Next, we went to the park. </a:t>
            </a:r>
          </a:p>
          <a:p>
            <a:r>
              <a:rPr lang="en-US" sz="2400" dirty="0" smtClean="0"/>
              <a:t>Then, we went to see my grandma. </a:t>
            </a:r>
          </a:p>
          <a:p>
            <a:r>
              <a:rPr lang="en-US" sz="2400" dirty="0" smtClean="0"/>
              <a:t>Finally, we went back home.</a:t>
            </a:r>
            <a:endParaRPr lang="en-US" sz="2400" dirty="0"/>
          </a:p>
        </p:txBody>
      </p:sp>
      <p:pic>
        <p:nvPicPr>
          <p:cNvPr id="8" name="Picture 2" descr="C:\Users\Sandra\AppData\Local\Microsoft\Windows\Temporary Internet Files\Content.IE5\CQE9FX9I\MC900237772[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1752600"/>
            <a:ext cx="1566250" cy="1453081"/>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3" descr="C:\Users\Sandra\AppData\Local\Microsoft\Windows\Temporary Internet Files\Content.IE5\P1E1WNHU\MC900335164[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05600" y="1867988"/>
            <a:ext cx="1811426" cy="148224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descr="C:\Users\Sandra\AppData\Local\Microsoft\Windows\Temporary Internet Files\Content.IE5\ANFLIA3Y\MC900024437[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4647" y="3680430"/>
            <a:ext cx="1625803" cy="162031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961953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Setting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time and place of the action in a story, play, or poem.</a:t>
            </a:r>
            <a:endParaRPr lang="en-US" dirty="0"/>
          </a:p>
        </p:txBody>
      </p:sp>
      <p:pic>
        <p:nvPicPr>
          <p:cNvPr id="6" name="Picture 5" descr="setting.jpg"/>
          <p:cNvPicPr>
            <a:picLocks noChangeAspect="1"/>
          </p:cNvPicPr>
          <p:nvPr/>
        </p:nvPicPr>
        <p:blipFill>
          <a:blip r:embed="rId2" cstate="print"/>
          <a:stretch>
            <a:fillRect/>
          </a:stretch>
        </p:blipFill>
        <p:spPr>
          <a:xfrm>
            <a:off x="2513239" y="2001161"/>
            <a:ext cx="4039961" cy="3028039"/>
          </a:xfrm>
          <a:prstGeom prst="rect">
            <a:avLst/>
          </a:prstGeom>
        </p:spPr>
      </p:pic>
      <p:sp>
        <p:nvSpPr>
          <p:cNvPr id="7" name="TextBox 6"/>
          <p:cNvSpPr txBox="1"/>
          <p:nvPr/>
        </p:nvSpPr>
        <p:spPr>
          <a:xfrm>
            <a:off x="971732" y="2697540"/>
            <a:ext cx="1058303" cy="1569660"/>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Once</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Upon</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Time…</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8" name="TextBox 7"/>
          <p:cNvSpPr txBox="1"/>
          <p:nvPr/>
        </p:nvSpPr>
        <p:spPr>
          <a:xfrm>
            <a:off x="6937579" y="2556808"/>
            <a:ext cx="1299138" cy="1938992"/>
          </a:xfrm>
          <a:prstGeom prst="rect">
            <a:avLst/>
          </a:prstGeom>
          <a:noFill/>
        </p:spPr>
        <p:txBody>
          <a:bodyPr wrap="none" rtlCol="0">
            <a:spAutoFit/>
          </a:bodyPr>
          <a:lstStyle/>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Castle</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Far, Far</a:t>
            </a:r>
          </a:p>
          <a:p>
            <a:pPr algn="ctr"/>
            <a:r>
              <a:rPr lang="en-US"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Away…</a:t>
            </a:r>
            <a:endPar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xmlns="" val="400963680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Shades of meaning</a:t>
            </a:r>
            <a:endParaRPr lang="en-US" dirty="0"/>
          </a:p>
        </p:txBody>
      </p:sp>
      <p:sp>
        <p:nvSpPr>
          <p:cNvPr id="5" name="Text Placeholder 4"/>
          <p:cNvSpPr>
            <a:spLocks noGrp="1"/>
          </p:cNvSpPr>
          <p:nvPr>
            <p:ph type="body" sz="quarter" idx="13"/>
          </p:nvPr>
        </p:nvSpPr>
        <p:spPr/>
        <p:txBody>
          <a:bodyPr/>
          <a:lstStyle/>
          <a:p>
            <a:r>
              <a:rPr lang="en-US" dirty="0" smtClean="0"/>
              <a:t>Small, subtle differences in meaning between similar words or phrases.</a:t>
            </a:r>
            <a:endParaRPr lang="en-US" dirty="0"/>
          </a:p>
        </p:txBody>
      </p:sp>
      <p:pic>
        <p:nvPicPr>
          <p:cNvPr id="55298" name="Picture 2" descr="C:\Users\Sandra\AppData\Local\Microsoft\Windows\Temporary Internet Files\Content.IE5\YW0GWXT1\MC90024056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81200"/>
            <a:ext cx="3175266" cy="30480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038600" y="2598003"/>
            <a:ext cx="4392869" cy="830997"/>
          </a:xfrm>
          <a:prstGeom prst="rect">
            <a:avLst/>
          </a:prstGeom>
          <a:noFill/>
        </p:spPr>
        <p:txBody>
          <a:bodyPr wrap="none" rtlCol="0">
            <a:spAutoFit/>
          </a:bodyPr>
          <a:lstStyle/>
          <a:p>
            <a:r>
              <a:rPr lang="en-US" sz="2400" dirty="0" smtClean="0"/>
              <a:t>When Johnny’s dog went missing,</a:t>
            </a:r>
          </a:p>
          <a:p>
            <a:r>
              <a:rPr lang="en-US" sz="2400" dirty="0" smtClean="0"/>
              <a:t>he was ________________.</a:t>
            </a:r>
            <a:endParaRPr lang="en-US" sz="2400" dirty="0"/>
          </a:p>
        </p:txBody>
      </p:sp>
      <p:sp>
        <p:nvSpPr>
          <p:cNvPr id="7" name="TextBox 6"/>
          <p:cNvSpPr txBox="1"/>
          <p:nvPr/>
        </p:nvSpPr>
        <p:spPr>
          <a:xfrm>
            <a:off x="4604587" y="3623515"/>
            <a:ext cx="3260893" cy="369332"/>
          </a:xfrm>
          <a:prstGeom prst="rect">
            <a:avLst/>
          </a:prstGeom>
          <a:noFill/>
        </p:spPr>
        <p:txBody>
          <a:bodyPr wrap="none" rtlCol="0">
            <a:spAutoFit/>
          </a:bodyPr>
          <a:lstStyle/>
          <a:p>
            <a:r>
              <a:rPr lang="en-US" dirty="0" smtClean="0"/>
              <a:t>(</a:t>
            </a:r>
            <a:r>
              <a:rPr lang="en-US" b="1" dirty="0" smtClean="0"/>
              <a:t>distressed, heartsick, troubled</a:t>
            </a:r>
            <a:r>
              <a:rPr lang="en-US" dirty="0" smtClean="0"/>
              <a:t>) </a:t>
            </a:r>
            <a:endParaRPr lang="en-US" dirty="0"/>
          </a:p>
        </p:txBody>
      </p:sp>
      <p:sp>
        <p:nvSpPr>
          <p:cNvPr id="8" name="TextBox 7"/>
          <p:cNvSpPr txBox="1"/>
          <p:nvPr/>
        </p:nvSpPr>
        <p:spPr>
          <a:xfrm>
            <a:off x="4792395" y="4659869"/>
            <a:ext cx="2885277" cy="369332"/>
          </a:xfrm>
          <a:prstGeom prst="rect">
            <a:avLst/>
          </a:prstGeom>
          <a:noFill/>
        </p:spPr>
        <p:txBody>
          <a:bodyPr wrap="none" rtlCol="0">
            <a:spAutoFit/>
          </a:bodyPr>
          <a:lstStyle/>
          <a:p>
            <a:r>
              <a:rPr lang="en-US" dirty="0" smtClean="0"/>
              <a:t>All of these words mean sad.</a:t>
            </a:r>
            <a:endParaRPr lang="en-US" dirty="0"/>
          </a:p>
        </p:txBody>
      </p:sp>
    </p:spTree>
    <p:extLst>
      <p:ext uri="{BB962C8B-B14F-4D97-AF65-F5344CB8AC3E}">
        <p14:creationId xmlns:p14="http://schemas.microsoft.com/office/powerpoint/2010/main" xmlns="" val="71869575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Similarities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quality of being alike.</a:t>
            </a:r>
            <a:endParaRPr lang="en-US" dirty="0"/>
          </a:p>
        </p:txBody>
      </p:sp>
      <p:sp>
        <p:nvSpPr>
          <p:cNvPr id="8" name="TextBox 7"/>
          <p:cNvSpPr txBox="1"/>
          <p:nvPr/>
        </p:nvSpPr>
        <p:spPr>
          <a:xfrm>
            <a:off x="3543300" y="4390808"/>
            <a:ext cx="2057400" cy="923330"/>
          </a:xfrm>
          <a:prstGeom prst="rect">
            <a:avLst/>
          </a:prstGeom>
          <a:noFill/>
        </p:spPr>
        <p:txBody>
          <a:bodyPr wrap="square" rtlCol="0">
            <a:spAutoFit/>
          </a:bodyPr>
          <a:lstStyle/>
          <a:p>
            <a:pPr algn="ctr"/>
            <a:r>
              <a:rPr lang="en-US" dirty="0" smtClean="0"/>
              <a:t>Both fruits</a:t>
            </a:r>
          </a:p>
          <a:p>
            <a:pPr algn="ctr"/>
            <a:r>
              <a:rPr lang="en-US" dirty="0" smtClean="0"/>
              <a:t>Both grow on trees</a:t>
            </a:r>
          </a:p>
          <a:p>
            <a:pPr algn="ctr"/>
            <a:r>
              <a:rPr lang="en-US" dirty="0" smtClean="0"/>
              <a:t>Both are edible</a:t>
            </a:r>
          </a:p>
        </p:txBody>
      </p:sp>
      <p:pic>
        <p:nvPicPr>
          <p:cNvPr id="9" name="Picture 8" descr="comparison.jpg"/>
          <p:cNvPicPr>
            <a:picLocks noChangeAspect="1"/>
          </p:cNvPicPr>
          <p:nvPr/>
        </p:nvPicPr>
        <p:blipFill>
          <a:blip r:embed="rId2" cstate="print"/>
          <a:stretch>
            <a:fillRect/>
          </a:stretch>
        </p:blipFill>
        <p:spPr>
          <a:xfrm>
            <a:off x="2724912" y="1828800"/>
            <a:ext cx="3694176" cy="2566416"/>
          </a:xfrm>
          <a:prstGeom prst="rect">
            <a:avLst/>
          </a:prstGeom>
        </p:spPr>
      </p:pic>
    </p:spTree>
    <p:extLst>
      <p:ext uri="{BB962C8B-B14F-4D97-AF65-F5344CB8AC3E}">
        <p14:creationId xmlns:p14="http://schemas.microsoft.com/office/powerpoint/2010/main" xmlns="" val="408946913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Simile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figure of speech comparing two things using like or </a:t>
            </a:r>
            <a:r>
              <a:rPr lang="en-US" dirty="0" smtClean="0"/>
              <a:t>as.</a:t>
            </a:r>
            <a:endParaRPr lang="en-US" dirty="0"/>
          </a:p>
        </p:txBody>
      </p:sp>
      <p:pic>
        <p:nvPicPr>
          <p:cNvPr id="35842" name="Picture 2" descr="C:\Users\Sandra\AppData\Local\Microsoft\Windows\Temporary Internet Files\Content.IE5\B8N3ETCL\MC9004450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68187" y="2057400"/>
            <a:ext cx="2704581" cy="3007882"/>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04604" y="3118345"/>
            <a:ext cx="2420791" cy="461665"/>
          </a:xfrm>
          <a:prstGeom prst="rect">
            <a:avLst/>
          </a:prstGeom>
          <a:noFill/>
        </p:spPr>
        <p:txBody>
          <a:bodyPr wrap="none" rtlCol="0">
            <a:spAutoFit/>
          </a:bodyPr>
          <a:lstStyle/>
          <a:p>
            <a:r>
              <a:rPr lang="en-US" sz="2400" dirty="0" smtClean="0"/>
              <a:t>Quiet as a mouse.</a:t>
            </a:r>
            <a:endParaRPr lang="en-US" sz="2400" dirty="0"/>
          </a:p>
        </p:txBody>
      </p:sp>
    </p:spTree>
    <p:extLst>
      <p:ext uri="{BB962C8B-B14F-4D97-AF65-F5344CB8AC3E}">
        <p14:creationId xmlns:p14="http://schemas.microsoft.com/office/powerpoint/2010/main" xmlns="" val="76120884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Simple sentences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sentence that only has one clause.</a:t>
            </a:r>
            <a:endParaRPr lang="en-US" dirty="0"/>
          </a:p>
        </p:txBody>
      </p:sp>
      <p:pic>
        <p:nvPicPr>
          <p:cNvPr id="56322" name="Picture 2" descr="C:\Users\Sandra\AppData\Local\Microsoft\Windows\Temporary Internet Files\Content.IE5\0EDMD995\MP90026226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828800"/>
            <a:ext cx="2280285"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953000" y="3200400"/>
            <a:ext cx="2489784" cy="461665"/>
          </a:xfrm>
          <a:prstGeom prst="rect">
            <a:avLst/>
          </a:prstGeom>
          <a:noFill/>
        </p:spPr>
        <p:txBody>
          <a:bodyPr wrap="none" rtlCol="0">
            <a:spAutoFit/>
          </a:bodyPr>
          <a:lstStyle/>
          <a:p>
            <a:r>
              <a:rPr lang="en-US" sz="2400" dirty="0" smtClean="0"/>
              <a:t>The baby is crying.</a:t>
            </a:r>
            <a:endParaRPr lang="en-US" sz="2400" dirty="0"/>
          </a:p>
        </p:txBody>
      </p:sp>
    </p:spTree>
    <p:extLst>
      <p:ext uri="{BB962C8B-B14F-4D97-AF65-F5344CB8AC3E}">
        <p14:creationId xmlns:p14="http://schemas.microsoft.com/office/powerpoint/2010/main" xmlns="" val="283068196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Soliloquy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speech voicing his or her own thoughts as if to himself.</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71800" y="1784350"/>
            <a:ext cx="3193610" cy="2944251"/>
          </a:xfrm>
          <a:prstGeom prst="rect">
            <a:avLst/>
          </a:prstGeom>
        </p:spPr>
      </p:pic>
      <p:sp>
        <p:nvSpPr>
          <p:cNvPr id="7" name="TextBox 6"/>
          <p:cNvSpPr txBox="1"/>
          <p:nvPr/>
        </p:nvSpPr>
        <p:spPr>
          <a:xfrm>
            <a:off x="1169533" y="4884734"/>
            <a:ext cx="6798143" cy="369332"/>
          </a:xfrm>
          <a:prstGeom prst="rect">
            <a:avLst/>
          </a:prstGeom>
          <a:noFill/>
        </p:spPr>
        <p:txBody>
          <a:bodyPr wrap="none" rtlCol="0">
            <a:spAutoFit/>
          </a:bodyPr>
          <a:lstStyle/>
          <a:p>
            <a:pPr algn="ctr"/>
            <a:r>
              <a:rPr lang="en-US" dirty="0" smtClean="0"/>
              <a:t>The “to be or not to be” speech in Hamlet, is an example of a soliloquy.</a:t>
            </a:r>
            <a:endParaRPr lang="en-US" dirty="0"/>
          </a:p>
        </p:txBody>
      </p:sp>
    </p:spTree>
    <p:extLst>
      <p:ext uri="{BB962C8B-B14F-4D97-AF65-F5344CB8AC3E}">
        <p14:creationId xmlns:p14="http://schemas.microsoft.com/office/powerpoint/2010/main" xmlns="" val="40441431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Base word</a:t>
            </a:r>
            <a:endParaRPr lang="en-US" dirty="0"/>
          </a:p>
        </p:txBody>
      </p:sp>
      <p:sp>
        <p:nvSpPr>
          <p:cNvPr id="5" name="Text Placeholder 4"/>
          <p:cNvSpPr>
            <a:spLocks noGrp="1"/>
          </p:cNvSpPr>
          <p:nvPr>
            <p:ph type="body" sz="quarter" idx="13"/>
          </p:nvPr>
        </p:nvSpPr>
        <p:spPr/>
        <p:txBody>
          <a:bodyPr/>
          <a:lstStyle/>
          <a:p>
            <a:r>
              <a:rPr lang="en-US" dirty="0" smtClean="0"/>
              <a:t>A complete word that can stand alone without a prefix or suffix.</a:t>
            </a:r>
            <a:endParaRPr lang="en-US" dirty="0"/>
          </a:p>
        </p:txBody>
      </p:sp>
      <p:sp>
        <p:nvSpPr>
          <p:cNvPr id="6" name="TextBox 5"/>
          <p:cNvSpPr txBox="1"/>
          <p:nvPr/>
        </p:nvSpPr>
        <p:spPr>
          <a:xfrm>
            <a:off x="1609041" y="2895600"/>
            <a:ext cx="5925918" cy="1107996"/>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a:t>
            </a:r>
            <a:r>
              <a:rPr lang="en-US" sz="6600" b="1" u="sng" spc="50" dirty="0" smtClean="0">
                <a:ln w="11430"/>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a:effectLst>
                  <a:outerShdw blurRad="76200" dist="50800" dir="5400000" algn="tl" rotWithShape="0">
                    <a:srgbClr val="000000">
                      <a:alpha val="65000"/>
                    </a:srgbClr>
                  </a:outerShdw>
                </a:effectLst>
              </a:rPr>
              <a:t>BELIEVE</a:t>
            </a:r>
            <a:r>
              <a:rPr lang="en-US" sz="6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ABLE</a:t>
            </a:r>
            <a:endParaRPr lang="en-US" sz="6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45376359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Sonnet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poem of fourteen lines that usually rhymes in set </a:t>
            </a:r>
            <a:r>
              <a:rPr lang="en-US" dirty="0" smtClean="0"/>
              <a:t>ways.</a:t>
            </a:r>
            <a:endParaRPr lang="en-US" dirty="0"/>
          </a:p>
        </p:txBody>
      </p:sp>
      <p:sp>
        <p:nvSpPr>
          <p:cNvPr id="6" name="TextBox 5"/>
          <p:cNvSpPr txBox="1"/>
          <p:nvPr/>
        </p:nvSpPr>
        <p:spPr>
          <a:xfrm>
            <a:off x="3694386" y="1676400"/>
            <a:ext cx="4154214" cy="3847207"/>
          </a:xfrm>
          <a:prstGeom prst="rect">
            <a:avLst/>
          </a:prstGeom>
          <a:noFill/>
        </p:spPr>
        <p:txBody>
          <a:bodyPr wrap="none" rtlCol="0">
            <a:spAutoFit/>
          </a:bodyPr>
          <a:lstStyle/>
          <a:p>
            <a:r>
              <a:rPr lang="en-US" sz="1600" dirty="0"/>
              <a:t>How do I love thee? Let me count the ways.</a:t>
            </a:r>
          </a:p>
          <a:p>
            <a:r>
              <a:rPr lang="en-US" sz="1600" dirty="0"/>
              <a:t>I love thee to the depth and breadth and height</a:t>
            </a:r>
          </a:p>
          <a:p>
            <a:r>
              <a:rPr lang="en-US" sz="1600" dirty="0"/>
              <a:t>My soul can reach, when feeling out of sigh</a:t>
            </a:r>
          </a:p>
          <a:p>
            <a:r>
              <a:rPr lang="en-US" sz="1600" dirty="0"/>
              <a:t>For the ends of Being and ideal Grace.</a:t>
            </a:r>
          </a:p>
          <a:p>
            <a:r>
              <a:rPr lang="en-US" sz="1600" dirty="0"/>
              <a:t>I love thee to the level of every day's</a:t>
            </a:r>
          </a:p>
          <a:p>
            <a:r>
              <a:rPr lang="en-US" sz="1600" dirty="0"/>
              <a:t>Most quiet need, by sun </a:t>
            </a:r>
            <a:r>
              <a:rPr lang="en-US" sz="1600" dirty="0" smtClean="0"/>
              <a:t>and </a:t>
            </a:r>
            <a:r>
              <a:rPr lang="en-US" sz="1600" dirty="0"/>
              <a:t>candlelight.</a:t>
            </a:r>
          </a:p>
          <a:p>
            <a:r>
              <a:rPr lang="en-US" sz="1600" dirty="0"/>
              <a:t>I love thee freely, as men strive for Right;</a:t>
            </a:r>
          </a:p>
          <a:p>
            <a:r>
              <a:rPr lang="en-US" sz="1600" dirty="0"/>
              <a:t>I love thee purely, as they turn from Praise.</a:t>
            </a:r>
          </a:p>
          <a:p>
            <a:r>
              <a:rPr lang="en-US" sz="1600" dirty="0"/>
              <a:t>I love thee with the passion put to use</a:t>
            </a:r>
          </a:p>
          <a:p>
            <a:r>
              <a:rPr lang="en-US" sz="1600" dirty="0"/>
              <a:t>In my old </a:t>
            </a:r>
            <a:r>
              <a:rPr lang="en-US" sz="1600" dirty="0" err="1"/>
              <a:t>griefs</a:t>
            </a:r>
            <a:r>
              <a:rPr lang="en-US" sz="1600" dirty="0"/>
              <a:t>, and with my childhood's faith.</a:t>
            </a:r>
          </a:p>
          <a:p>
            <a:r>
              <a:rPr lang="en-US" sz="1600" dirty="0"/>
              <a:t>I love thee with a love I seemed to lose</a:t>
            </a:r>
          </a:p>
          <a:p>
            <a:r>
              <a:rPr lang="en-US" sz="1600" dirty="0"/>
              <a:t>With my lost saints--I love thee with the breath,</a:t>
            </a:r>
          </a:p>
          <a:p>
            <a:r>
              <a:rPr lang="en-US" sz="1600" dirty="0"/>
              <a:t>Smiles, tears, of all my life!--and, if God choose,</a:t>
            </a:r>
          </a:p>
          <a:p>
            <a:r>
              <a:rPr lang="en-US" sz="1600" dirty="0"/>
              <a:t>I shall but love thee better after death.</a:t>
            </a:r>
          </a:p>
          <a:p>
            <a:r>
              <a:rPr lang="en-US" sz="1600" dirty="0" smtClean="0"/>
              <a:t>	~Elizabeth Barrett Browning</a:t>
            </a:r>
            <a:endParaRPr lang="en-US" sz="16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98927" y="2019300"/>
            <a:ext cx="2353733" cy="3048000"/>
          </a:xfrm>
          <a:prstGeom prst="rect">
            <a:avLst/>
          </a:prstGeom>
        </p:spPr>
      </p:pic>
    </p:spTree>
    <p:extLst>
      <p:ext uri="{BB962C8B-B14F-4D97-AF65-F5344CB8AC3E}">
        <p14:creationId xmlns:p14="http://schemas.microsoft.com/office/powerpoint/2010/main" xmlns="" val="258427939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Sound</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Sensible; logically </a:t>
            </a:r>
            <a:r>
              <a:rPr lang="en-US" dirty="0" smtClean="0"/>
              <a:t>valid.</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0" y="2054169"/>
            <a:ext cx="2981858" cy="2365431"/>
          </a:xfrm>
          <a:prstGeom prst="rect">
            <a:avLst/>
          </a:prstGeom>
        </p:spPr>
      </p:pic>
      <p:sp>
        <p:nvSpPr>
          <p:cNvPr id="8" name="TextBox 7"/>
          <p:cNvSpPr txBox="1"/>
          <p:nvPr/>
        </p:nvSpPr>
        <p:spPr>
          <a:xfrm>
            <a:off x="2354149" y="4656171"/>
            <a:ext cx="4435701" cy="369332"/>
          </a:xfrm>
          <a:prstGeom prst="rect">
            <a:avLst/>
          </a:prstGeom>
          <a:noFill/>
        </p:spPr>
        <p:txBody>
          <a:bodyPr wrap="none" rtlCol="0">
            <a:spAutoFit/>
          </a:bodyPr>
          <a:lstStyle/>
          <a:p>
            <a:r>
              <a:rPr lang="en-US" dirty="0" smtClean="0"/>
              <a:t>The lawyer gave her some very </a:t>
            </a:r>
            <a:r>
              <a:rPr lang="en-US" b="1" dirty="0" smtClean="0">
                <a:solidFill>
                  <a:schemeClr val="accent1"/>
                </a:solidFill>
              </a:rPr>
              <a:t>sound</a:t>
            </a:r>
            <a:r>
              <a:rPr lang="en-US" b="1" dirty="0" smtClean="0"/>
              <a:t> </a:t>
            </a:r>
            <a:r>
              <a:rPr lang="en-US" dirty="0" smtClean="0"/>
              <a:t>advice.</a:t>
            </a:r>
            <a:endParaRPr lang="en-US" dirty="0"/>
          </a:p>
        </p:txBody>
      </p:sp>
    </p:spTree>
    <p:extLst>
      <p:ext uri="{BB962C8B-B14F-4D97-AF65-F5344CB8AC3E}">
        <p14:creationId xmlns:p14="http://schemas.microsoft.com/office/powerpoint/2010/main" xmlns="" val="2290217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Source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Any person, place, or thing by which something is supplied.</a:t>
            </a:r>
            <a:endParaRPr lang="en-US" dirty="0"/>
          </a:p>
        </p:txBody>
      </p:sp>
      <p:pic>
        <p:nvPicPr>
          <p:cNvPr id="4098" name="Picture 2" descr="C:\Users\Sandra\AppData\Local\Microsoft\Windows\Temporary Internet Files\Content.IE5\P1E1WNHU\MC90029531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752600"/>
            <a:ext cx="2533412" cy="2144917"/>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Sandra\AppData\Local\Microsoft\Windows\Temporary Internet Files\Content.IE5\T22EU4MB\MP900174966[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400" y="2101158"/>
            <a:ext cx="2057400" cy="13716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Sandra\AppData\Local\Microsoft\Windows\Temporary Internet Files\Content.IE5\P1E1WNHU\MC900089893[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35916" y="2525917"/>
            <a:ext cx="2399168" cy="27432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703289" y="3505200"/>
            <a:ext cx="1147622" cy="369332"/>
          </a:xfrm>
          <a:prstGeom prst="rect">
            <a:avLst/>
          </a:prstGeom>
          <a:noFill/>
        </p:spPr>
        <p:txBody>
          <a:bodyPr wrap="none" rtlCol="0">
            <a:spAutoFit/>
          </a:bodyPr>
          <a:lstStyle/>
          <a:p>
            <a:r>
              <a:rPr lang="en-US" dirty="0" smtClean="0"/>
              <a:t>Dictionary</a:t>
            </a:r>
            <a:endParaRPr lang="en-US" dirty="0"/>
          </a:p>
        </p:txBody>
      </p:sp>
      <p:sp>
        <p:nvSpPr>
          <p:cNvPr id="7" name="TextBox 6"/>
          <p:cNvSpPr txBox="1"/>
          <p:nvPr/>
        </p:nvSpPr>
        <p:spPr>
          <a:xfrm>
            <a:off x="3929087" y="2156585"/>
            <a:ext cx="1412823" cy="369332"/>
          </a:xfrm>
          <a:prstGeom prst="rect">
            <a:avLst/>
          </a:prstGeom>
          <a:noFill/>
        </p:spPr>
        <p:txBody>
          <a:bodyPr wrap="none" rtlCol="0">
            <a:spAutoFit/>
          </a:bodyPr>
          <a:lstStyle/>
          <a:p>
            <a:r>
              <a:rPr lang="en-US" dirty="0" smtClean="0"/>
              <a:t>Encyclopedia</a:t>
            </a:r>
            <a:endParaRPr lang="en-US" dirty="0"/>
          </a:p>
        </p:txBody>
      </p:sp>
      <p:sp>
        <p:nvSpPr>
          <p:cNvPr id="8" name="TextBox 7"/>
          <p:cNvSpPr txBox="1"/>
          <p:nvPr/>
        </p:nvSpPr>
        <p:spPr>
          <a:xfrm>
            <a:off x="1264767" y="3897517"/>
            <a:ext cx="1070678" cy="369332"/>
          </a:xfrm>
          <a:prstGeom prst="rect">
            <a:avLst/>
          </a:prstGeom>
          <a:noFill/>
        </p:spPr>
        <p:txBody>
          <a:bodyPr wrap="none" rtlCol="0">
            <a:spAutoFit/>
          </a:bodyPr>
          <a:lstStyle/>
          <a:p>
            <a:r>
              <a:rPr lang="en-US" dirty="0" smtClean="0"/>
              <a:t>Interview</a:t>
            </a:r>
            <a:endParaRPr lang="en-US" dirty="0"/>
          </a:p>
        </p:txBody>
      </p:sp>
    </p:spTree>
    <p:extLst>
      <p:ext uri="{BB962C8B-B14F-4D97-AF65-F5344CB8AC3E}">
        <p14:creationId xmlns:p14="http://schemas.microsoft.com/office/powerpoint/2010/main" xmlns="" val="169206027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Specific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Special or unique to something.</a:t>
            </a:r>
            <a:endParaRPr lang="en-US" dirty="0"/>
          </a:p>
        </p:txBody>
      </p:sp>
      <p:pic>
        <p:nvPicPr>
          <p:cNvPr id="12290" name="Picture 2" descr="C:\Users\Sandra\AppData\Local\Microsoft\Windows\Temporary Internet Files\Content.IE5\OURMS83R\MC90004855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2342769"/>
            <a:ext cx="3017977" cy="238163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038600" y="2785960"/>
            <a:ext cx="4191000" cy="707886"/>
          </a:xfrm>
          <a:prstGeom prst="rect">
            <a:avLst/>
          </a:prstGeom>
          <a:noFill/>
        </p:spPr>
        <p:txBody>
          <a:bodyPr wrap="square" rtlCol="0">
            <a:spAutoFit/>
          </a:bodyPr>
          <a:lstStyle/>
          <a:p>
            <a:r>
              <a:rPr lang="en-US" sz="2000" dirty="0" smtClean="0"/>
              <a:t>Komodo dragons are naturally </a:t>
            </a:r>
            <a:r>
              <a:rPr lang="en-US" sz="2000" b="1" dirty="0" smtClean="0"/>
              <a:t>specific</a:t>
            </a:r>
            <a:r>
              <a:rPr lang="en-US" sz="2000" dirty="0" smtClean="0"/>
              <a:t> to a group of islands in Indonesia.</a:t>
            </a:r>
            <a:endParaRPr lang="en-US" sz="2000" dirty="0"/>
          </a:p>
        </p:txBody>
      </p:sp>
    </p:spTree>
    <p:extLst>
      <p:ext uri="{BB962C8B-B14F-4D97-AF65-F5344CB8AC3E}">
        <p14:creationId xmlns:p14="http://schemas.microsoft.com/office/powerpoint/2010/main" xmlns="" val="92768202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Stage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raised floor in a theater.</a:t>
            </a:r>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95600" y="1906807"/>
            <a:ext cx="3276600" cy="3304734"/>
          </a:xfrm>
          <a:prstGeom prst="rect">
            <a:avLst/>
          </a:prstGeom>
        </p:spPr>
      </p:pic>
    </p:spTree>
    <p:extLst>
      <p:ext uri="{BB962C8B-B14F-4D97-AF65-F5344CB8AC3E}">
        <p14:creationId xmlns:p14="http://schemas.microsoft.com/office/powerpoint/2010/main" xmlns="" val="376059691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Stanza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fixed number of lines of verse forming a unit of a poem.</a:t>
            </a:r>
            <a:endParaRPr lang="en-US" dirty="0"/>
          </a:p>
        </p:txBody>
      </p:sp>
      <p:sp>
        <p:nvSpPr>
          <p:cNvPr id="6" name="TextBox 5"/>
          <p:cNvSpPr txBox="1"/>
          <p:nvPr/>
        </p:nvSpPr>
        <p:spPr>
          <a:xfrm>
            <a:off x="4737014" y="1794570"/>
            <a:ext cx="3797386" cy="3539430"/>
          </a:xfrm>
          <a:prstGeom prst="rect">
            <a:avLst/>
          </a:prstGeom>
          <a:noFill/>
        </p:spPr>
        <p:txBody>
          <a:bodyPr wrap="none" rtlCol="0">
            <a:spAutoFit/>
          </a:bodyPr>
          <a:lstStyle/>
          <a:p>
            <a:pPr algn="just"/>
            <a:r>
              <a:rPr lang="en-US" sz="1600" dirty="0"/>
              <a:t>I’ve made me a moon-</a:t>
            </a:r>
            <a:r>
              <a:rPr lang="en-US" sz="1600" dirty="0" err="1"/>
              <a:t>catchin</a:t>
            </a:r>
            <a:r>
              <a:rPr lang="en-US" sz="1600" dirty="0"/>
              <a:t>’ net,</a:t>
            </a:r>
          </a:p>
          <a:p>
            <a:pPr algn="just"/>
            <a:r>
              <a:rPr lang="en-US" sz="1600" dirty="0"/>
              <a:t>And I’m </a:t>
            </a:r>
            <a:r>
              <a:rPr lang="en-US" sz="1600" dirty="0" err="1"/>
              <a:t>goin</a:t>
            </a:r>
            <a:r>
              <a:rPr lang="en-US" sz="1600" dirty="0"/>
              <a:t>’ </a:t>
            </a:r>
            <a:r>
              <a:rPr lang="en-US" sz="1600" dirty="0" err="1"/>
              <a:t>huntin</a:t>
            </a:r>
            <a:r>
              <a:rPr lang="en-US" sz="1600" dirty="0"/>
              <a:t>’ tonight,</a:t>
            </a:r>
          </a:p>
          <a:p>
            <a:pPr algn="just"/>
            <a:r>
              <a:rPr lang="en-US" sz="1600" dirty="0"/>
              <a:t>I’ll run along </a:t>
            </a:r>
            <a:r>
              <a:rPr lang="en-US" sz="1600" dirty="0" err="1"/>
              <a:t>swingin</a:t>
            </a:r>
            <a:r>
              <a:rPr lang="en-US" sz="1600" dirty="0"/>
              <a:t>’ it over my head,</a:t>
            </a:r>
          </a:p>
          <a:p>
            <a:pPr algn="just"/>
            <a:r>
              <a:rPr lang="en-US" sz="1600" dirty="0"/>
              <a:t>And grab for that big ball of light.</a:t>
            </a:r>
          </a:p>
          <a:p>
            <a:pPr algn="just"/>
            <a:r>
              <a:rPr lang="en-US" sz="1600" dirty="0"/>
              <a:t> </a:t>
            </a:r>
          </a:p>
          <a:p>
            <a:pPr algn="just"/>
            <a:r>
              <a:rPr lang="en-US" sz="1600" dirty="0"/>
              <a:t>So </a:t>
            </a:r>
            <a:r>
              <a:rPr lang="en-US" sz="1600" dirty="0" smtClean="0"/>
              <a:t>tomorrow </a:t>
            </a:r>
            <a:r>
              <a:rPr lang="en-US" sz="1600" dirty="0"/>
              <a:t>just look at the sky,</a:t>
            </a:r>
          </a:p>
          <a:p>
            <a:pPr algn="just"/>
            <a:r>
              <a:rPr lang="en-US" sz="1600" dirty="0"/>
              <a:t>And if there’s no moon you can bet</a:t>
            </a:r>
          </a:p>
          <a:p>
            <a:pPr algn="just"/>
            <a:r>
              <a:rPr lang="en-US" sz="1600" dirty="0"/>
              <a:t>I’ve found what I sought and </a:t>
            </a:r>
            <a:r>
              <a:rPr lang="en-US" sz="1600" dirty="0" smtClean="0"/>
              <a:t>I </a:t>
            </a:r>
            <a:r>
              <a:rPr lang="en-US" sz="1600" dirty="0"/>
              <a:t>finally caught</a:t>
            </a:r>
          </a:p>
          <a:p>
            <a:pPr algn="just"/>
            <a:r>
              <a:rPr lang="en-US" sz="1600" dirty="0"/>
              <a:t>The moon in my moon-</a:t>
            </a:r>
            <a:r>
              <a:rPr lang="en-US" sz="1600" dirty="0" err="1"/>
              <a:t>catchin</a:t>
            </a:r>
            <a:r>
              <a:rPr lang="en-US" sz="1600" dirty="0"/>
              <a:t>’ net.</a:t>
            </a:r>
          </a:p>
          <a:p>
            <a:pPr algn="just"/>
            <a:r>
              <a:rPr lang="en-US" sz="1600" dirty="0"/>
              <a:t> </a:t>
            </a:r>
          </a:p>
          <a:p>
            <a:pPr algn="just"/>
            <a:r>
              <a:rPr lang="en-US" sz="1600" dirty="0"/>
              <a:t>But if the moon’s still </a:t>
            </a:r>
            <a:r>
              <a:rPr lang="en-US" sz="1600" dirty="0" err="1"/>
              <a:t>shinin</a:t>
            </a:r>
            <a:r>
              <a:rPr lang="en-US" sz="1600" dirty="0"/>
              <a:t>’ there,</a:t>
            </a:r>
          </a:p>
          <a:p>
            <a:pPr algn="just"/>
            <a:r>
              <a:rPr lang="en-US" sz="1600" dirty="0"/>
              <a:t>Look close underneath and you’ll get</a:t>
            </a:r>
          </a:p>
          <a:p>
            <a:pPr algn="just"/>
            <a:r>
              <a:rPr lang="en-US" sz="1600" dirty="0"/>
              <a:t>A clear look at me in the sky </a:t>
            </a:r>
            <a:r>
              <a:rPr lang="en-US" sz="1600" dirty="0" err="1"/>
              <a:t>swingin</a:t>
            </a:r>
            <a:r>
              <a:rPr lang="en-US" sz="1600" dirty="0"/>
              <a:t>’ free</a:t>
            </a:r>
          </a:p>
          <a:p>
            <a:pPr algn="just"/>
            <a:r>
              <a:rPr lang="en-US" sz="1600" dirty="0"/>
              <a:t>With a star in my moon-</a:t>
            </a:r>
            <a:r>
              <a:rPr lang="en-US" sz="1600" dirty="0" err="1"/>
              <a:t>catchin</a:t>
            </a:r>
            <a:r>
              <a:rPr lang="en-US" sz="1600" dirty="0"/>
              <a:t>’ net</a:t>
            </a:r>
            <a:r>
              <a:rPr lang="en-US" sz="1600" dirty="0" smtClean="0"/>
              <a:t>.</a:t>
            </a:r>
            <a:endParaRPr lang="en-US" sz="1600" dirty="0"/>
          </a:p>
        </p:txBody>
      </p:sp>
      <p:grpSp>
        <p:nvGrpSpPr>
          <p:cNvPr id="10" name="Group 9"/>
          <p:cNvGrpSpPr/>
          <p:nvPr/>
        </p:nvGrpSpPr>
        <p:grpSpPr>
          <a:xfrm>
            <a:off x="762000" y="1981200"/>
            <a:ext cx="3480963" cy="3172458"/>
            <a:chOff x="888099" y="1712686"/>
            <a:chExt cx="3480963" cy="3172458"/>
          </a:xfrm>
        </p:grpSpPr>
        <p:grpSp>
          <p:nvGrpSpPr>
            <p:cNvPr id="9" name="Group 8"/>
            <p:cNvGrpSpPr/>
            <p:nvPr/>
          </p:nvGrpSpPr>
          <p:grpSpPr>
            <a:xfrm>
              <a:off x="888099" y="3926968"/>
              <a:ext cx="3480963" cy="958176"/>
              <a:chOff x="920756" y="3195365"/>
              <a:chExt cx="3480963" cy="958176"/>
            </a:xfrm>
          </p:grpSpPr>
          <p:sp>
            <p:nvSpPr>
              <p:cNvPr id="7" name="TextBox 6"/>
              <p:cNvSpPr txBox="1"/>
              <p:nvPr/>
            </p:nvSpPr>
            <p:spPr>
              <a:xfrm>
                <a:off x="2362200" y="3784209"/>
                <a:ext cx="1684820" cy="369332"/>
              </a:xfrm>
              <a:prstGeom prst="rect">
                <a:avLst/>
              </a:prstGeom>
              <a:noFill/>
            </p:spPr>
            <p:txBody>
              <a:bodyPr wrap="none" rtlCol="0">
                <a:spAutoFit/>
              </a:bodyPr>
              <a:lstStyle/>
              <a:p>
                <a:r>
                  <a:rPr lang="en-US" i="1" dirty="0"/>
                  <a:t>~</a:t>
                </a:r>
                <a:r>
                  <a:rPr lang="en-US" i="1" dirty="0" err="1"/>
                  <a:t>Shel</a:t>
                </a:r>
                <a:r>
                  <a:rPr lang="en-US" i="1" dirty="0"/>
                  <a:t> </a:t>
                </a:r>
                <a:r>
                  <a:rPr lang="en-US" i="1" dirty="0" smtClean="0"/>
                  <a:t>Silverstein</a:t>
                </a:r>
                <a:endParaRPr lang="en-US" dirty="0"/>
              </a:p>
            </p:txBody>
          </p:sp>
          <p:sp>
            <p:nvSpPr>
              <p:cNvPr id="8" name="TextBox 7"/>
              <p:cNvSpPr txBox="1"/>
              <p:nvPr/>
            </p:nvSpPr>
            <p:spPr>
              <a:xfrm>
                <a:off x="920756" y="3195365"/>
                <a:ext cx="3480963" cy="584775"/>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dirty="0" smtClean="0">
                    <a:ln w="11430">
                      <a:solidFill>
                        <a:srgbClr val="7030A0"/>
                      </a:solidFill>
                    </a:ln>
                    <a:solidFill>
                      <a:srgbClr val="7030A0"/>
                    </a:solidFill>
                    <a:effectLst>
                      <a:outerShdw blurRad="50800" dist="39000" dir="5460000" algn="tl">
                        <a:srgbClr val="000000">
                          <a:alpha val="38000"/>
                        </a:srgbClr>
                      </a:outerShdw>
                    </a:effectLst>
                  </a:rPr>
                  <a:t>Moon-</a:t>
                </a:r>
                <a:r>
                  <a:rPr lang="en-US" sz="3200" dirty="0" err="1" smtClean="0">
                    <a:ln w="11430">
                      <a:solidFill>
                        <a:srgbClr val="7030A0"/>
                      </a:solidFill>
                    </a:ln>
                    <a:solidFill>
                      <a:srgbClr val="7030A0"/>
                    </a:solidFill>
                    <a:effectLst>
                      <a:outerShdw blurRad="50800" dist="39000" dir="5460000" algn="tl">
                        <a:srgbClr val="000000">
                          <a:alpha val="38000"/>
                        </a:srgbClr>
                      </a:outerShdw>
                    </a:effectLst>
                  </a:rPr>
                  <a:t>Catchin</a:t>
                </a:r>
                <a:r>
                  <a:rPr lang="en-US" sz="3200" dirty="0" smtClean="0">
                    <a:ln w="11430">
                      <a:solidFill>
                        <a:srgbClr val="7030A0"/>
                      </a:solidFill>
                    </a:ln>
                    <a:solidFill>
                      <a:srgbClr val="7030A0"/>
                    </a:solidFill>
                    <a:effectLst>
                      <a:outerShdw blurRad="50800" dist="39000" dir="5460000" algn="tl">
                        <a:srgbClr val="000000">
                          <a:alpha val="38000"/>
                        </a:srgbClr>
                      </a:outerShdw>
                    </a:effectLst>
                  </a:rPr>
                  <a:t>’ Net</a:t>
                </a:r>
                <a:endParaRPr lang="en-US" sz="3200" dirty="0">
                  <a:ln w="11430">
                    <a:solidFill>
                      <a:srgbClr val="7030A0"/>
                    </a:solidFill>
                  </a:ln>
                  <a:solidFill>
                    <a:srgbClr val="7030A0"/>
                  </a:solidFill>
                  <a:effectLst>
                    <a:outerShdw blurRad="50800" dist="39000" dir="5460000" algn="tl">
                      <a:srgbClr val="000000">
                        <a:alpha val="38000"/>
                      </a:srgbClr>
                    </a:outerShdw>
                  </a:effectLst>
                </a:endParaRPr>
              </a:p>
            </p:txBody>
          </p:sp>
        </p:grpSp>
        <p:pic>
          <p:nvPicPr>
            <p:cNvPr id="58370" name="Picture 2" descr="C:\Users\Sandra\AppData\Local\Microsoft\Windows\Temporary Internet Files\Content.IE5\0EDMD995\MC900023317[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72633" y="1712686"/>
              <a:ext cx="1911897" cy="2060600"/>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Left Brace 10"/>
          <p:cNvSpPr/>
          <p:nvPr/>
        </p:nvSpPr>
        <p:spPr>
          <a:xfrm>
            <a:off x="4325223" y="1867142"/>
            <a:ext cx="493554" cy="93048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rot="16200000">
            <a:off x="3745129" y="2147719"/>
            <a:ext cx="790858" cy="369332"/>
          </a:xfrm>
          <a:prstGeom prst="rect">
            <a:avLst/>
          </a:prstGeom>
          <a:noFill/>
        </p:spPr>
        <p:txBody>
          <a:bodyPr wrap="none" rtlCol="0">
            <a:spAutoFit/>
          </a:bodyPr>
          <a:lstStyle/>
          <a:p>
            <a:r>
              <a:rPr lang="en-US" b="1" dirty="0" smtClean="0"/>
              <a:t>stanza</a:t>
            </a:r>
            <a:endParaRPr lang="en-US" b="1" dirty="0"/>
          </a:p>
        </p:txBody>
      </p:sp>
    </p:spTree>
    <p:extLst>
      <p:ext uri="{BB962C8B-B14F-4D97-AF65-F5344CB8AC3E}">
        <p14:creationId xmlns:p14="http://schemas.microsoft.com/office/powerpoint/2010/main" xmlns="" val="195702794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Strategic</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Relating to an elaborate and systematic plan of </a:t>
            </a:r>
            <a:r>
              <a:rPr lang="en-US" dirty="0" smtClean="0"/>
              <a:t>action.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70841" y="1903735"/>
            <a:ext cx="4202317" cy="3279130"/>
          </a:xfrm>
          <a:prstGeom prst="rect">
            <a:avLst/>
          </a:prstGeom>
        </p:spPr>
      </p:pic>
    </p:spTree>
    <p:extLst>
      <p:ext uri="{BB962C8B-B14F-4D97-AF65-F5344CB8AC3E}">
        <p14:creationId xmlns:p14="http://schemas.microsoft.com/office/powerpoint/2010/main" xmlns="" val="724619446"/>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Subjective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Affected or shaped by personal experience, beliefs, and feelings.</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81200" y="1982724"/>
            <a:ext cx="2081784" cy="3121152"/>
          </a:xfrm>
          <a:prstGeom prst="rect">
            <a:avLst/>
          </a:prstGeom>
        </p:spPr>
      </p:pic>
      <p:sp>
        <p:nvSpPr>
          <p:cNvPr id="7" name="TextBox 6"/>
          <p:cNvSpPr txBox="1"/>
          <p:nvPr/>
        </p:nvSpPr>
        <p:spPr>
          <a:xfrm>
            <a:off x="4419600" y="3358634"/>
            <a:ext cx="4086632" cy="369332"/>
          </a:xfrm>
          <a:prstGeom prst="rect">
            <a:avLst/>
          </a:prstGeom>
          <a:noFill/>
        </p:spPr>
        <p:txBody>
          <a:bodyPr wrap="none" rtlCol="0">
            <a:spAutoFit/>
          </a:bodyPr>
          <a:lstStyle/>
          <a:p>
            <a:r>
              <a:rPr lang="en-US" dirty="0" smtClean="0"/>
              <a:t>His opinion of clowns is purely subjective.</a:t>
            </a:r>
            <a:endParaRPr lang="en-US" dirty="0"/>
          </a:p>
        </p:txBody>
      </p:sp>
    </p:spTree>
    <p:extLst>
      <p:ext uri="{BB962C8B-B14F-4D97-AF65-F5344CB8AC3E}">
        <p14:creationId xmlns:p14="http://schemas.microsoft.com/office/powerpoint/2010/main" xmlns="" val="203188267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Sufficient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Enough; as much as needed.</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2000" y="1935667"/>
            <a:ext cx="2293556" cy="3215265"/>
          </a:xfrm>
          <a:prstGeom prst="rect">
            <a:avLst/>
          </a:prstGeom>
        </p:spPr>
      </p:pic>
      <p:sp>
        <p:nvSpPr>
          <p:cNvPr id="7" name="TextBox 6"/>
          <p:cNvSpPr txBox="1"/>
          <p:nvPr/>
        </p:nvSpPr>
        <p:spPr>
          <a:xfrm>
            <a:off x="3505200" y="3236311"/>
            <a:ext cx="4468339" cy="369332"/>
          </a:xfrm>
          <a:prstGeom prst="rect">
            <a:avLst/>
          </a:prstGeom>
          <a:noFill/>
        </p:spPr>
        <p:txBody>
          <a:bodyPr wrap="none" rtlCol="0">
            <a:spAutoFit/>
          </a:bodyPr>
          <a:lstStyle/>
          <a:p>
            <a:r>
              <a:rPr lang="en-US" dirty="0" smtClean="0"/>
              <a:t>There is not </a:t>
            </a:r>
            <a:r>
              <a:rPr lang="en-US" b="1" i="1" dirty="0" smtClean="0">
                <a:solidFill>
                  <a:schemeClr val="accent1"/>
                </a:solidFill>
              </a:rPr>
              <a:t>sufficient</a:t>
            </a:r>
            <a:r>
              <a:rPr lang="en-US" dirty="0" smtClean="0">
                <a:solidFill>
                  <a:schemeClr val="accent1"/>
                </a:solidFill>
              </a:rPr>
              <a:t> </a:t>
            </a:r>
            <a:r>
              <a:rPr lang="en-US" dirty="0" smtClean="0"/>
              <a:t>wind to fly a kite today.</a:t>
            </a:r>
            <a:endParaRPr lang="en-US" dirty="0"/>
          </a:p>
        </p:txBody>
      </p:sp>
    </p:spTree>
    <p:extLst>
      <p:ext uri="{BB962C8B-B14F-4D97-AF65-F5344CB8AC3E}">
        <p14:creationId xmlns:p14="http://schemas.microsoft.com/office/powerpoint/2010/main" xmlns="" val="94963598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Suffix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One or more letters added to the end of a root (base) word</a:t>
            </a:r>
            <a:endParaRPr lang="en-US" dirty="0"/>
          </a:p>
        </p:txBody>
      </p:sp>
      <p:sp>
        <p:nvSpPr>
          <p:cNvPr id="6" name="Rectangle 5"/>
          <p:cNvSpPr/>
          <p:nvPr/>
        </p:nvSpPr>
        <p:spPr>
          <a:xfrm>
            <a:off x="1420241" y="2026227"/>
            <a:ext cx="6303520"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dirty="0" smtClean="0">
                <a:ln w="11430"/>
                <a:effectLst>
                  <a:outerShdw blurRad="50800" dist="39000" dir="5460000" algn="tl">
                    <a:srgbClr val="000000">
                      <a:alpha val="38000"/>
                    </a:srgbClr>
                  </a:outerShdw>
                </a:effectLst>
              </a:rPr>
              <a:t>U</a:t>
            </a:r>
            <a:r>
              <a:rPr lang="en-US" sz="10000" cap="none" spc="0" dirty="0" smtClean="0">
                <a:ln w="11430"/>
                <a:effectLst>
                  <a:outerShdw blurRad="50800" dist="39000" dir="5460000" algn="tl">
                    <a:srgbClr val="000000">
                      <a:alpha val="38000"/>
                    </a:srgbClr>
                  </a:outerShdw>
                </a:effectLst>
              </a:rPr>
              <a:t>n</a:t>
            </a:r>
            <a:r>
              <a:rPr lang="en-US" sz="10000" cap="none" spc="0" dirty="0" smtClean="0">
                <a:ln w="11430"/>
              </a:rPr>
              <a:t>wrapp</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a:t>
            </a:r>
            <a:endParaRPr lang="en-US" sz="100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7" name="Straight Arrow Connector 6"/>
          <p:cNvCxnSpPr>
            <a:stCxn id="8" idx="3"/>
          </p:cNvCxnSpPr>
          <p:nvPr/>
        </p:nvCxnSpPr>
        <p:spPr>
          <a:xfrm flipV="1">
            <a:off x="4907220" y="3657444"/>
            <a:ext cx="1493580" cy="7132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98372" y="4186045"/>
            <a:ext cx="708848" cy="369332"/>
          </a:xfrm>
          <a:prstGeom prst="rect">
            <a:avLst/>
          </a:prstGeom>
          <a:noFill/>
        </p:spPr>
        <p:txBody>
          <a:bodyPr wrap="none" rtlCol="0">
            <a:spAutoFit/>
          </a:bodyPr>
          <a:lstStyle/>
          <a:p>
            <a:r>
              <a:rPr lang="en-US" b="1" dirty="0" smtClean="0"/>
              <a:t>suffix</a:t>
            </a:r>
            <a:endParaRPr lang="en-US" b="1" dirty="0"/>
          </a:p>
        </p:txBody>
      </p:sp>
      <p:sp>
        <p:nvSpPr>
          <p:cNvPr id="9" name="TextBox 8"/>
          <p:cNvSpPr txBox="1"/>
          <p:nvPr/>
        </p:nvSpPr>
        <p:spPr>
          <a:xfrm>
            <a:off x="6096000" y="4495800"/>
            <a:ext cx="2368968" cy="646331"/>
          </a:xfrm>
          <a:prstGeom prst="rect">
            <a:avLst/>
          </a:prstGeom>
          <a:noFill/>
        </p:spPr>
        <p:txBody>
          <a:bodyPr wrap="square" rtlCol="0">
            <a:spAutoFit/>
          </a:bodyPr>
          <a:lstStyle/>
          <a:p>
            <a:pPr algn="ctr"/>
            <a:r>
              <a:rPr lang="en-US" dirty="0" smtClean="0"/>
              <a:t>The suffix </a:t>
            </a:r>
            <a:r>
              <a:rPr lang="en-US" u="sng" dirty="0" smtClean="0"/>
              <a:t>ed </a:t>
            </a:r>
            <a:r>
              <a:rPr lang="en-US" dirty="0" smtClean="0"/>
              <a:t>means happened in the past</a:t>
            </a:r>
            <a:endParaRPr lang="en-US" dirty="0"/>
          </a:p>
        </p:txBody>
      </p:sp>
    </p:spTree>
    <p:extLst>
      <p:ext uri="{BB962C8B-B14F-4D97-AF65-F5344CB8AC3E}">
        <p14:creationId xmlns:p14="http://schemas.microsoft.com/office/powerpoint/2010/main" xmlns="" val="3016052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Bibliography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list of writings used as sources, with year and place of publication.</a:t>
            </a:r>
            <a:endParaRPr lang="en-US" dirty="0"/>
          </a:p>
        </p:txBody>
      </p:sp>
      <p:pic>
        <p:nvPicPr>
          <p:cNvPr id="6" name="Picture 5" descr="bibliography.jpg"/>
          <p:cNvPicPr>
            <a:picLocks noChangeAspect="1"/>
          </p:cNvPicPr>
          <p:nvPr/>
        </p:nvPicPr>
        <p:blipFill>
          <a:blip r:embed="rId2" cstate="print"/>
          <a:stretch>
            <a:fillRect/>
          </a:stretch>
        </p:blipFill>
        <p:spPr>
          <a:xfrm>
            <a:off x="3295650" y="1892300"/>
            <a:ext cx="2552700" cy="3289300"/>
          </a:xfrm>
          <a:prstGeom prst="rect">
            <a:avLst/>
          </a:prstGeom>
        </p:spPr>
      </p:pic>
    </p:spTree>
    <p:extLst>
      <p:ext uri="{BB962C8B-B14F-4D97-AF65-F5344CB8AC3E}">
        <p14:creationId xmlns:p14="http://schemas.microsoft.com/office/powerpoint/2010/main" xmlns="" val="4629820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Summary statement</a:t>
            </a:r>
            <a:endParaRPr lang="en-US" dirty="0"/>
          </a:p>
        </p:txBody>
      </p:sp>
      <p:sp>
        <p:nvSpPr>
          <p:cNvPr id="5" name="Text Placeholder 4"/>
          <p:cNvSpPr>
            <a:spLocks noGrp="1"/>
          </p:cNvSpPr>
          <p:nvPr>
            <p:ph type="body" sz="quarter" idx="13"/>
          </p:nvPr>
        </p:nvSpPr>
        <p:spPr/>
        <p:txBody>
          <a:bodyPr/>
          <a:lstStyle/>
          <a:p>
            <a:r>
              <a:rPr lang="en-US" dirty="0"/>
              <a:t>A general statement that presents the main points or facts in condensed form.</a:t>
            </a:r>
          </a:p>
        </p:txBody>
      </p:sp>
      <p:sp>
        <p:nvSpPr>
          <p:cNvPr id="6" name="TextBox 5"/>
          <p:cNvSpPr txBox="1"/>
          <p:nvPr/>
        </p:nvSpPr>
        <p:spPr>
          <a:xfrm>
            <a:off x="2453728" y="4800600"/>
            <a:ext cx="4333943" cy="276999"/>
          </a:xfrm>
          <a:prstGeom prst="rect">
            <a:avLst/>
          </a:prstGeom>
          <a:noFill/>
        </p:spPr>
        <p:txBody>
          <a:bodyPr wrap="none" rtlCol="0">
            <a:spAutoFit/>
          </a:bodyPr>
          <a:lstStyle/>
          <a:p>
            <a:r>
              <a:rPr lang="en-US" sz="1200" dirty="0" smtClean="0"/>
              <a:t>Example summary statement from experience section of a resume.</a:t>
            </a:r>
            <a:endParaRPr lang="en-US" sz="1200" dirty="0"/>
          </a:p>
        </p:txBody>
      </p:sp>
      <p:sp>
        <p:nvSpPr>
          <p:cNvPr id="7" name="TextBox 6"/>
          <p:cNvSpPr txBox="1"/>
          <p:nvPr/>
        </p:nvSpPr>
        <p:spPr>
          <a:xfrm>
            <a:off x="3733800" y="2743200"/>
            <a:ext cx="184731" cy="369332"/>
          </a:xfrm>
          <a:prstGeom prst="rect">
            <a:avLst/>
          </a:prstGeom>
          <a:noFill/>
        </p:spPr>
        <p:txBody>
          <a:bodyPr wrap="none" rtlCol="0">
            <a:spAutoFit/>
          </a:bodyPr>
          <a:lstStyle/>
          <a:p>
            <a:endParaRPr lang="en-US" dirty="0"/>
          </a:p>
        </p:txBody>
      </p:sp>
      <p:sp>
        <p:nvSpPr>
          <p:cNvPr id="8" name="TextBox 7"/>
          <p:cNvSpPr txBox="1"/>
          <p:nvPr/>
        </p:nvSpPr>
        <p:spPr>
          <a:xfrm>
            <a:off x="1752600" y="2962870"/>
            <a:ext cx="6096000" cy="923330"/>
          </a:xfrm>
          <a:prstGeom prst="rect">
            <a:avLst/>
          </a:prstGeom>
          <a:noFill/>
        </p:spPr>
        <p:txBody>
          <a:bodyPr wrap="square" rtlCol="0">
            <a:spAutoFit/>
          </a:bodyPr>
          <a:lstStyle/>
          <a:p>
            <a:pPr algn="just"/>
            <a:r>
              <a:rPr lang="en-US" dirty="0">
                <a:solidFill>
                  <a:srgbClr val="7030A0"/>
                </a:solidFill>
              </a:rPr>
              <a:t>Versatile, reliable, and efficient administrative professional with 12+ years experience supporting managers and executives to advance internal operations.</a:t>
            </a:r>
          </a:p>
        </p:txBody>
      </p:sp>
    </p:spTree>
    <p:extLst>
      <p:ext uri="{BB962C8B-B14F-4D97-AF65-F5344CB8AC3E}">
        <p14:creationId xmlns:p14="http://schemas.microsoft.com/office/powerpoint/2010/main" xmlns="" val="5049773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Summary/Summarize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describe the main idea and important details of a passage using your own words.</a:t>
            </a:r>
            <a:endParaRPr lang="en-US" dirty="0"/>
          </a:p>
        </p:txBody>
      </p:sp>
      <p:pic>
        <p:nvPicPr>
          <p:cNvPr id="9220" name="Picture 4" descr="C:\Users\Sandra\AppData\Local\Microsoft\Windows\Temporary Internet Files\Content.IE5\OURMS83R\MC90011591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82693"/>
            <a:ext cx="3649370" cy="289261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724401" y="2690336"/>
            <a:ext cx="3886200" cy="1477328"/>
          </a:xfrm>
          <a:prstGeom prst="rect">
            <a:avLst/>
          </a:prstGeom>
          <a:noFill/>
        </p:spPr>
        <p:txBody>
          <a:bodyPr wrap="square" rtlCol="0">
            <a:spAutoFit/>
          </a:bodyPr>
          <a:lstStyle/>
          <a:p>
            <a:r>
              <a:rPr lang="en-US" i="1" dirty="0" smtClean="0"/>
              <a:t>Goldilocks and The Three Bears</a:t>
            </a:r>
            <a:r>
              <a:rPr lang="en-US" dirty="0" smtClean="0"/>
              <a:t>, is a story about a young girl who happens upon the home of a family of bears.</a:t>
            </a:r>
          </a:p>
          <a:p>
            <a:r>
              <a:rPr lang="en-US" dirty="0" smtClean="0"/>
              <a:t>While the bears are away, the young girl makes herself at home.</a:t>
            </a:r>
            <a:endParaRPr lang="en-US" dirty="0"/>
          </a:p>
        </p:txBody>
      </p:sp>
    </p:spTree>
    <p:extLst>
      <p:ext uri="{BB962C8B-B14F-4D97-AF65-F5344CB8AC3E}">
        <p14:creationId xmlns:p14="http://schemas.microsoft.com/office/powerpoint/2010/main" xmlns="" val="88870234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Support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provide proof or evidence for.</a:t>
            </a:r>
            <a:endParaRPr lang="en-US" dirty="0"/>
          </a:p>
        </p:txBody>
      </p:sp>
      <p:pic>
        <p:nvPicPr>
          <p:cNvPr id="10242" name="Picture 2" descr="C:\Users\Sandra\AppData\Local\Microsoft\Windows\Temporary Internet Files\Content.IE5\OURMS83R\MC90028762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752600"/>
            <a:ext cx="4572000" cy="36105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34000" y="2590800"/>
            <a:ext cx="3200400" cy="646331"/>
          </a:xfrm>
          <a:prstGeom prst="rect">
            <a:avLst/>
          </a:prstGeom>
          <a:noFill/>
        </p:spPr>
        <p:txBody>
          <a:bodyPr wrap="square" rtlCol="0">
            <a:spAutoFit/>
          </a:bodyPr>
          <a:lstStyle/>
          <a:p>
            <a:r>
              <a:rPr lang="en-US" dirty="0" smtClean="0"/>
              <a:t>The lawyer presents evidence to </a:t>
            </a:r>
            <a:r>
              <a:rPr lang="en-US" b="1" dirty="0" smtClean="0"/>
              <a:t>support</a:t>
            </a:r>
            <a:r>
              <a:rPr lang="en-US" dirty="0" smtClean="0"/>
              <a:t> his case.</a:t>
            </a:r>
            <a:endParaRPr lang="en-US" dirty="0"/>
          </a:p>
        </p:txBody>
      </p:sp>
    </p:spTree>
    <p:extLst>
      <p:ext uri="{BB962C8B-B14F-4D97-AF65-F5344CB8AC3E}">
        <p14:creationId xmlns:p14="http://schemas.microsoft.com/office/powerpoint/2010/main" xmlns="" val="3171318817"/>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Symbolism</a:t>
            </a:r>
            <a:endParaRPr lang="en-US" dirty="0"/>
          </a:p>
        </p:txBody>
      </p:sp>
      <p:sp>
        <p:nvSpPr>
          <p:cNvPr id="5" name="Text Placeholder 4"/>
          <p:cNvSpPr>
            <a:spLocks noGrp="1"/>
          </p:cNvSpPr>
          <p:nvPr>
            <p:ph type="body" sz="quarter" idx="13"/>
          </p:nvPr>
        </p:nvSpPr>
        <p:spPr/>
        <p:txBody>
          <a:bodyPr/>
          <a:lstStyle/>
          <a:p>
            <a:r>
              <a:rPr lang="en-US" dirty="0"/>
              <a:t>The use of something concrete that is used to represent something more than itself.</a:t>
            </a:r>
          </a:p>
        </p:txBody>
      </p:sp>
      <p:pic>
        <p:nvPicPr>
          <p:cNvPr id="2050" name="Picture 2" descr="C:\Users\Sandra\AppData\Local\Microsoft\Windows\Temporary Internet Files\Content.IE5\B8N3ETCL\MC90044622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flipH="1">
            <a:off x="609600" y="1962792"/>
            <a:ext cx="1358646" cy="31426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09366" y="3456417"/>
            <a:ext cx="6125267" cy="400110"/>
          </a:xfrm>
          <a:prstGeom prst="rect">
            <a:avLst/>
          </a:prstGeom>
          <a:noFill/>
        </p:spPr>
        <p:txBody>
          <a:bodyPr wrap="none" rtlCol="0">
            <a:spAutoFit/>
          </a:bodyPr>
          <a:lstStyle/>
          <a:p>
            <a:r>
              <a:rPr lang="en-US" sz="2000" dirty="0" smtClean="0"/>
              <a:t>In Mrs. Jones’ class, gold stars </a:t>
            </a:r>
            <a:r>
              <a:rPr lang="en-US" sz="2000" b="1" dirty="0" smtClean="0"/>
              <a:t>symbolize</a:t>
            </a:r>
            <a:r>
              <a:rPr lang="en-US" sz="2000" dirty="0" smtClean="0"/>
              <a:t> a job well done!</a:t>
            </a:r>
            <a:endParaRPr lang="en-US" sz="2000" dirty="0"/>
          </a:p>
        </p:txBody>
      </p:sp>
      <p:pic>
        <p:nvPicPr>
          <p:cNvPr id="8" name="Picture 2" descr="C:\Users\Sandra\AppData\Local\Microsoft\Windows\Temporary Internet Files\Content.IE5\B8N3ETCL\MC90044622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86600" y="2085168"/>
            <a:ext cx="1358646" cy="31426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480736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Synonym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word that has the same or almost the same meaning as another word.</a:t>
            </a:r>
            <a:endParaRPr lang="en-US" dirty="0"/>
          </a:p>
        </p:txBody>
      </p:sp>
      <p:sp>
        <p:nvSpPr>
          <p:cNvPr id="6" name="Rectangle 5"/>
          <p:cNvSpPr/>
          <p:nvPr/>
        </p:nvSpPr>
        <p:spPr>
          <a:xfrm>
            <a:off x="1191432" y="2967335"/>
            <a:ext cx="676114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Danger                </a:t>
            </a:r>
            <a:r>
              <a:rPr lang="en-US" sz="5400" b="1" cap="none" spc="0" dirty="0" smtClean="0">
                <a:ln w="11430"/>
                <a:solidFill>
                  <a:srgbClr val="002060"/>
                </a:solidFill>
                <a:effectLst>
                  <a:outerShdw blurRad="50800" dist="39000" dir="5460000" algn="tl">
                    <a:srgbClr val="000000">
                      <a:alpha val="38000"/>
                    </a:srgbClr>
                  </a:outerShdw>
                </a:effectLst>
              </a:rPr>
              <a:t>Hazard</a:t>
            </a:r>
            <a:endParaRPr lang="en-US" sz="5400" b="1" cap="none" spc="0" dirty="0">
              <a:ln w="11430"/>
              <a:solidFill>
                <a:srgbClr val="00206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xmlns="" val="410540010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Table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type of graphic aid that presents a group of facts in rows and columns.</a:t>
            </a:r>
          </a:p>
        </p:txBody>
      </p:sp>
      <p:pic>
        <p:nvPicPr>
          <p:cNvPr id="2051" name="Picture 3" descr="C:\Users\Sandra\AppData\Local\Microsoft\Windows\Temporary Internet Files\Content.IE5\BSYANMMM\MP90039948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62300" y="1752599"/>
            <a:ext cx="2819400" cy="35251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109795"/>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Tale</a:t>
            </a:r>
            <a:endParaRPr lang="en-US" dirty="0"/>
          </a:p>
        </p:txBody>
      </p:sp>
      <p:sp>
        <p:nvSpPr>
          <p:cNvPr id="5" name="Text Placeholder 4"/>
          <p:cNvSpPr>
            <a:spLocks noGrp="1"/>
          </p:cNvSpPr>
          <p:nvPr>
            <p:ph type="body" sz="quarter" idx="13"/>
          </p:nvPr>
        </p:nvSpPr>
        <p:spPr/>
        <p:txBody>
          <a:bodyPr/>
          <a:lstStyle/>
          <a:p>
            <a:r>
              <a:rPr lang="en-US" dirty="0"/>
              <a:t>A story about an imaginary </a:t>
            </a:r>
            <a:r>
              <a:rPr lang="en-US" dirty="0" smtClean="0"/>
              <a:t>event.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94686" y="1784350"/>
            <a:ext cx="3954627" cy="3130996"/>
          </a:xfrm>
          <a:prstGeom prst="rect">
            <a:avLst/>
          </a:prstGeom>
        </p:spPr>
      </p:pic>
      <p:sp>
        <p:nvSpPr>
          <p:cNvPr id="7" name="TextBox 6"/>
          <p:cNvSpPr txBox="1"/>
          <p:nvPr/>
        </p:nvSpPr>
        <p:spPr>
          <a:xfrm>
            <a:off x="3898930" y="4953000"/>
            <a:ext cx="1334148" cy="369332"/>
          </a:xfrm>
          <a:prstGeom prst="rect">
            <a:avLst/>
          </a:prstGeom>
          <a:noFill/>
        </p:spPr>
        <p:txBody>
          <a:bodyPr wrap="none" rtlCol="0">
            <a:spAutoFit/>
          </a:bodyPr>
          <a:lstStyle/>
          <a:p>
            <a:r>
              <a:rPr lang="en-US" dirty="0" smtClean="0"/>
              <a:t>Paul Bunyan</a:t>
            </a:r>
            <a:endParaRPr lang="en-US" dirty="0"/>
          </a:p>
        </p:txBody>
      </p:sp>
    </p:spTree>
    <p:extLst>
      <p:ext uri="{BB962C8B-B14F-4D97-AF65-F5344CB8AC3E}">
        <p14:creationId xmlns:p14="http://schemas.microsoft.com/office/powerpoint/2010/main" xmlns="" val="175699059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Technical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Written or oral communication that has specialized content.</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76285" y="1890280"/>
            <a:ext cx="3991429" cy="2619375"/>
          </a:xfrm>
          <a:prstGeom prst="rect">
            <a:avLst/>
          </a:prstGeom>
        </p:spPr>
      </p:pic>
      <p:sp>
        <p:nvSpPr>
          <p:cNvPr id="7" name="TextBox 6"/>
          <p:cNvSpPr txBox="1"/>
          <p:nvPr/>
        </p:nvSpPr>
        <p:spPr>
          <a:xfrm>
            <a:off x="4090136" y="4775261"/>
            <a:ext cx="963725" cy="369332"/>
          </a:xfrm>
          <a:prstGeom prst="rect">
            <a:avLst/>
          </a:prstGeom>
          <a:noFill/>
        </p:spPr>
        <p:txBody>
          <a:bodyPr wrap="none" rtlCol="0">
            <a:spAutoFit/>
          </a:bodyPr>
          <a:lstStyle/>
          <a:p>
            <a:r>
              <a:rPr lang="en-US" dirty="0" smtClean="0"/>
              <a:t>Baseball</a:t>
            </a:r>
            <a:endParaRPr lang="en-US" dirty="0"/>
          </a:p>
        </p:txBody>
      </p:sp>
      <p:sp>
        <p:nvSpPr>
          <p:cNvPr id="8" name="TextBox 7"/>
          <p:cNvSpPr txBox="1"/>
          <p:nvPr/>
        </p:nvSpPr>
        <p:spPr>
          <a:xfrm>
            <a:off x="767347" y="2346112"/>
            <a:ext cx="1521570" cy="461665"/>
          </a:xfrm>
          <a:prstGeom prst="rect">
            <a:avLst/>
          </a:prstGeom>
          <a:noFill/>
        </p:spPr>
        <p:txBody>
          <a:bodyPr wrap="none" rtlCol="0">
            <a:spAutoFit/>
          </a:bodyPr>
          <a:lstStyle/>
          <a:p>
            <a:r>
              <a:rPr lang="en-US" sz="2400" b="1" dirty="0" smtClean="0">
                <a:solidFill>
                  <a:srgbClr val="002060"/>
                </a:solidFill>
              </a:rPr>
              <a:t>Home Run</a:t>
            </a:r>
            <a:endParaRPr lang="en-US" sz="2400" b="1" dirty="0">
              <a:solidFill>
                <a:srgbClr val="002060"/>
              </a:solidFill>
            </a:endParaRPr>
          </a:p>
        </p:txBody>
      </p:sp>
      <p:sp>
        <p:nvSpPr>
          <p:cNvPr id="9" name="TextBox 8"/>
          <p:cNvSpPr txBox="1"/>
          <p:nvPr/>
        </p:nvSpPr>
        <p:spPr>
          <a:xfrm>
            <a:off x="821368" y="3817157"/>
            <a:ext cx="1413528" cy="461665"/>
          </a:xfrm>
          <a:prstGeom prst="rect">
            <a:avLst/>
          </a:prstGeom>
          <a:noFill/>
        </p:spPr>
        <p:txBody>
          <a:bodyPr wrap="none" rtlCol="0">
            <a:spAutoFit/>
          </a:bodyPr>
          <a:lstStyle/>
          <a:p>
            <a:r>
              <a:rPr lang="en-US" sz="2400" b="1" dirty="0" smtClean="0">
                <a:solidFill>
                  <a:srgbClr val="C00000"/>
                </a:solidFill>
              </a:rPr>
              <a:t>Batter Up</a:t>
            </a:r>
            <a:endParaRPr lang="en-US" sz="2400" b="1" dirty="0">
              <a:solidFill>
                <a:srgbClr val="C00000"/>
              </a:solidFill>
            </a:endParaRPr>
          </a:p>
        </p:txBody>
      </p:sp>
      <p:sp>
        <p:nvSpPr>
          <p:cNvPr id="10" name="TextBox 9"/>
          <p:cNvSpPr txBox="1"/>
          <p:nvPr/>
        </p:nvSpPr>
        <p:spPr>
          <a:xfrm>
            <a:off x="6918580" y="2307001"/>
            <a:ext cx="1456168" cy="461665"/>
          </a:xfrm>
          <a:prstGeom prst="rect">
            <a:avLst/>
          </a:prstGeom>
          <a:noFill/>
        </p:spPr>
        <p:txBody>
          <a:bodyPr wrap="none" rtlCol="0">
            <a:spAutoFit/>
          </a:bodyPr>
          <a:lstStyle/>
          <a:p>
            <a:r>
              <a:rPr lang="en-US" sz="2400" b="1" dirty="0" smtClean="0">
                <a:solidFill>
                  <a:srgbClr val="7030A0"/>
                </a:solidFill>
              </a:rPr>
              <a:t>Line Drive</a:t>
            </a:r>
            <a:endParaRPr lang="en-US" sz="2400" b="1" dirty="0">
              <a:solidFill>
                <a:srgbClr val="7030A0"/>
              </a:solidFill>
            </a:endParaRPr>
          </a:p>
        </p:txBody>
      </p:sp>
      <p:sp>
        <p:nvSpPr>
          <p:cNvPr id="11" name="TextBox 10"/>
          <p:cNvSpPr txBox="1"/>
          <p:nvPr/>
        </p:nvSpPr>
        <p:spPr>
          <a:xfrm>
            <a:off x="7010400" y="3856269"/>
            <a:ext cx="1272528" cy="461665"/>
          </a:xfrm>
          <a:prstGeom prst="rect">
            <a:avLst/>
          </a:prstGeom>
          <a:noFill/>
        </p:spPr>
        <p:txBody>
          <a:bodyPr wrap="none" rtlCol="0">
            <a:spAutoFit/>
          </a:bodyPr>
          <a:lstStyle/>
          <a:p>
            <a:r>
              <a:rPr lang="en-US" sz="2400" b="1" dirty="0" smtClean="0">
                <a:solidFill>
                  <a:srgbClr val="00B050"/>
                </a:solidFill>
              </a:rPr>
              <a:t>Foul Ball</a:t>
            </a:r>
            <a:endParaRPr lang="en-US" sz="2400" b="1" dirty="0">
              <a:solidFill>
                <a:srgbClr val="00B050"/>
              </a:solidFill>
            </a:endParaRPr>
          </a:p>
        </p:txBody>
      </p:sp>
    </p:spTree>
    <p:extLst>
      <p:ext uri="{BB962C8B-B14F-4D97-AF65-F5344CB8AC3E}">
        <p14:creationId xmlns:p14="http://schemas.microsoft.com/office/powerpoint/2010/main" xmlns="" val="140104584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Technology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use of science in solving problems.</a:t>
            </a:r>
            <a:endParaRPr lang="en-US" dirty="0"/>
          </a:p>
        </p:txBody>
      </p:sp>
      <p:pic>
        <p:nvPicPr>
          <p:cNvPr id="3074" name="Picture 2" descr="C:\Users\Sandra\AppData\Local\Microsoft\Windows\Temporary Internet Files\Content.IE5\3EMAXUX2\MP90031563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09800" y="1828800"/>
            <a:ext cx="4648200" cy="33544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61450407"/>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Text box</a:t>
            </a:r>
            <a:endParaRPr lang="en-US" dirty="0"/>
          </a:p>
        </p:txBody>
      </p:sp>
      <p:sp>
        <p:nvSpPr>
          <p:cNvPr id="5" name="Text Placeholder 4"/>
          <p:cNvSpPr>
            <a:spLocks noGrp="1"/>
          </p:cNvSpPr>
          <p:nvPr>
            <p:ph type="body" sz="quarter" idx="13"/>
          </p:nvPr>
        </p:nvSpPr>
        <p:spPr/>
        <p:txBody>
          <a:bodyPr/>
          <a:lstStyle/>
          <a:p>
            <a:r>
              <a:rPr lang="en-US" dirty="0"/>
              <a:t>A box for text that can be placed and formatted independently of other text.</a:t>
            </a:r>
          </a:p>
        </p:txBody>
      </p:sp>
      <p:sp>
        <p:nvSpPr>
          <p:cNvPr id="6" name="TextBox 5"/>
          <p:cNvSpPr txBox="1"/>
          <p:nvPr/>
        </p:nvSpPr>
        <p:spPr>
          <a:xfrm>
            <a:off x="2095500" y="2133600"/>
            <a:ext cx="4953000" cy="2862322"/>
          </a:xfrm>
          <a:prstGeom prst="rect">
            <a:avLst/>
          </a:prstGeom>
          <a:noFill/>
          <a:ln>
            <a:solidFill>
              <a:schemeClr val="tx1"/>
            </a:solidFill>
          </a:ln>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This </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Is</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Text</a:t>
            </a:r>
          </a:p>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US"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Box</a:t>
            </a:r>
            <a:endPar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19948928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Blog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An online journal where people post about their </a:t>
            </a:r>
            <a:r>
              <a:rPr lang="en-US" dirty="0" smtClean="0"/>
              <a:t>experience.</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7500" y="1853045"/>
            <a:ext cx="3429000" cy="3429000"/>
          </a:xfrm>
          <a:prstGeom prst="rect">
            <a:avLst/>
          </a:prstGeom>
        </p:spPr>
      </p:pic>
    </p:spTree>
    <p:extLst>
      <p:ext uri="{BB962C8B-B14F-4D97-AF65-F5344CB8AC3E}">
        <p14:creationId xmlns:p14="http://schemas.microsoft.com/office/powerpoint/2010/main" xmlns="" val="2378697882"/>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Text features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Design elements that include structure of a text and help with the understanding of the text.</a:t>
            </a:r>
            <a:endParaRPr lang="en-US" dirty="0"/>
          </a:p>
        </p:txBody>
      </p:sp>
      <p:grpSp>
        <p:nvGrpSpPr>
          <p:cNvPr id="12" name="Group 11"/>
          <p:cNvGrpSpPr/>
          <p:nvPr/>
        </p:nvGrpSpPr>
        <p:grpSpPr>
          <a:xfrm>
            <a:off x="5489909" y="2438400"/>
            <a:ext cx="1821781" cy="2228165"/>
            <a:chOff x="5489909" y="2438400"/>
            <a:chExt cx="1821781" cy="2228165"/>
          </a:xfrm>
        </p:grpSpPr>
        <p:sp>
          <p:nvSpPr>
            <p:cNvPr id="7" name="TextBox 6"/>
            <p:cNvSpPr txBox="1"/>
            <p:nvPr/>
          </p:nvSpPr>
          <p:spPr>
            <a:xfrm>
              <a:off x="5489909" y="4020234"/>
              <a:ext cx="1821781"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0070C0"/>
                    </a:solidFill>
                  </a:ln>
                  <a:solidFill>
                    <a:srgbClr val="0070C0"/>
                  </a:solidFill>
                  <a:effectLst>
                    <a:outerShdw blurRad="50800" dist="39000" dir="5460000" algn="tl">
                      <a:srgbClr val="000000">
                        <a:alpha val="38000"/>
                      </a:srgbClr>
                    </a:outerShdw>
                  </a:effectLst>
                </a:rPr>
                <a:t>Glossary</a:t>
              </a:r>
              <a:endParaRPr lang="en-US" sz="3600" b="1" dirty="0">
                <a:ln w="11430">
                  <a:solidFill>
                    <a:srgbClr val="0070C0"/>
                  </a:solidFill>
                </a:ln>
                <a:solidFill>
                  <a:srgbClr val="0070C0"/>
                </a:solidFill>
                <a:effectLst>
                  <a:outerShdw blurRad="50800" dist="39000" dir="5460000" algn="tl">
                    <a:srgbClr val="000000">
                      <a:alpha val="38000"/>
                    </a:srgbClr>
                  </a:outerShdw>
                </a:effectLst>
              </a:endParaRPr>
            </a:p>
          </p:txBody>
        </p:sp>
        <p:sp>
          <p:nvSpPr>
            <p:cNvPr id="8" name="TextBox 7"/>
            <p:cNvSpPr txBox="1"/>
            <p:nvPr/>
          </p:nvSpPr>
          <p:spPr>
            <a:xfrm>
              <a:off x="5883671" y="2438400"/>
              <a:ext cx="1034257"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7030A0"/>
                    </a:solidFill>
                  </a:ln>
                  <a:solidFill>
                    <a:srgbClr val="7030A0"/>
                  </a:solidFill>
                  <a:effectLst>
                    <a:outerShdw blurRad="50800" dist="39000" dir="5460000" algn="tl">
                      <a:srgbClr val="000000">
                        <a:alpha val="38000"/>
                      </a:srgbClr>
                    </a:outerShdw>
                  </a:effectLst>
                </a:rPr>
                <a:t>Title</a:t>
              </a:r>
              <a:endParaRPr lang="en-US" sz="3600" b="1" dirty="0">
                <a:ln w="11430">
                  <a:solidFill>
                    <a:srgbClr val="7030A0"/>
                  </a:solidFill>
                </a:ln>
                <a:solidFill>
                  <a:srgbClr val="7030A0"/>
                </a:solidFill>
                <a:effectLst>
                  <a:outerShdw blurRad="50800" dist="39000" dir="5460000" algn="tl">
                    <a:srgbClr val="000000">
                      <a:alpha val="38000"/>
                    </a:srgbClr>
                  </a:outerShdw>
                </a:effectLst>
              </a:endParaRPr>
            </a:p>
          </p:txBody>
        </p:sp>
      </p:grpSp>
      <p:grpSp>
        <p:nvGrpSpPr>
          <p:cNvPr id="11" name="Group 10"/>
          <p:cNvGrpSpPr/>
          <p:nvPr/>
        </p:nvGrpSpPr>
        <p:grpSpPr>
          <a:xfrm>
            <a:off x="1034010" y="2438399"/>
            <a:ext cx="3516219" cy="2227775"/>
            <a:chOff x="1182705" y="2438399"/>
            <a:chExt cx="3516219" cy="2227775"/>
          </a:xfrm>
        </p:grpSpPr>
        <p:sp>
          <p:nvSpPr>
            <p:cNvPr id="6" name="TextBox 5"/>
            <p:cNvSpPr txBox="1"/>
            <p:nvPr/>
          </p:nvSpPr>
          <p:spPr>
            <a:xfrm>
              <a:off x="1182705" y="2438399"/>
              <a:ext cx="3516219"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Table of Contents</a:t>
              </a:r>
              <a:endPar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2057399" y="4019843"/>
              <a:ext cx="1766830"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00B050"/>
                    </a:solidFill>
                  </a:ln>
                  <a:solidFill>
                    <a:srgbClr val="00B050"/>
                  </a:solidFill>
                  <a:effectLst>
                    <a:outerShdw blurRad="50800" dist="39000" dir="5460000" algn="tl">
                      <a:srgbClr val="000000">
                        <a:alpha val="38000"/>
                      </a:srgbClr>
                    </a:outerShdw>
                  </a:effectLst>
                </a:rPr>
                <a:t>Heading</a:t>
              </a:r>
              <a:endParaRPr lang="en-US" sz="3600" b="1" dirty="0">
                <a:ln w="11430">
                  <a:solidFill>
                    <a:srgbClr val="00B050"/>
                  </a:solidFill>
                </a:ln>
                <a:solidFill>
                  <a:srgbClr val="00B050"/>
                </a:solidFill>
                <a:effectLst>
                  <a:outerShdw blurRad="50800" dist="39000" dir="5460000" algn="tl">
                    <a:srgbClr val="000000">
                      <a:alpha val="38000"/>
                    </a:srgbClr>
                  </a:outerShdw>
                </a:effectLst>
              </a:endParaRPr>
            </a:p>
          </p:txBody>
        </p:sp>
      </p:grpSp>
    </p:spTree>
    <p:extLst>
      <p:ext uri="{BB962C8B-B14F-4D97-AF65-F5344CB8AC3E}">
        <p14:creationId xmlns:p14="http://schemas.microsoft.com/office/powerpoint/2010/main" xmlns="" val="12874820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Text structure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pattern and arrangement of ideas in a text passage.</a:t>
            </a:r>
            <a:endParaRPr lang="en-US" dirty="0"/>
          </a:p>
        </p:txBody>
      </p:sp>
      <p:sp>
        <p:nvSpPr>
          <p:cNvPr id="7" name="TextBox 6"/>
          <p:cNvSpPr txBox="1"/>
          <p:nvPr/>
        </p:nvSpPr>
        <p:spPr>
          <a:xfrm>
            <a:off x="1066800" y="2324680"/>
            <a:ext cx="2984471" cy="584775"/>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Cause and Effect</a:t>
            </a:r>
            <a:endParaRPr lang="en-US" sz="3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8" name="TextBox 7"/>
          <p:cNvSpPr txBox="1"/>
          <p:nvPr/>
        </p:nvSpPr>
        <p:spPr>
          <a:xfrm>
            <a:off x="5029200" y="3047169"/>
            <a:ext cx="3222164" cy="584775"/>
          </a:xfrm>
          <a:prstGeom prst="rect">
            <a:avLst/>
          </a:prstGeom>
          <a:noFill/>
        </p:spPr>
        <p:txBody>
          <a:bodyPr wrap="non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3200" b="1" dirty="0" smtClean="0">
                <a:ln/>
                <a:solidFill>
                  <a:srgbClr val="003300"/>
                </a:solidFill>
              </a:rPr>
              <a:t>Problem/Solution</a:t>
            </a:r>
            <a:endParaRPr lang="en-US" sz="3200" b="1" dirty="0">
              <a:ln/>
              <a:solidFill>
                <a:srgbClr val="003300"/>
              </a:solidFill>
            </a:endParaRPr>
          </a:p>
        </p:txBody>
      </p:sp>
      <p:sp>
        <p:nvSpPr>
          <p:cNvPr id="9" name="TextBox 8"/>
          <p:cNvSpPr txBox="1"/>
          <p:nvPr/>
        </p:nvSpPr>
        <p:spPr>
          <a:xfrm>
            <a:off x="2133600" y="4343400"/>
            <a:ext cx="3475054" cy="584775"/>
          </a:xfrm>
          <a:prstGeom prst="rect">
            <a:avLst/>
          </a:prstGeom>
          <a:noFill/>
        </p:spPr>
        <p:txBody>
          <a:bodyPr wrap="none" rtlCol="0">
            <a:spAutoFit/>
            <a:scene3d>
              <a:camera prst="orthographicFront"/>
              <a:lightRig rig="balanced" dir="t">
                <a:rot lat="0" lon="0" rev="2100000"/>
              </a:lightRig>
            </a:scene3d>
            <a:sp3d extrusionH="57150" prstMaterial="metal">
              <a:bevelT w="38100" h="25400"/>
              <a:contourClr>
                <a:schemeClr val="bg2"/>
              </a:contourClr>
            </a:sp3d>
          </a:bodyPr>
          <a:lstStyle/>
          <a:p>
            <a:r>
              <a:rPr lang="en-US" sz="3200" b="1" dirty="0" smtClean="0">
                <a:ln w="50800"/>
                <a:solidFill>
                  <a:srgbClr val="7030A0"/>
                </a:solidFill>
              </a:rPr>
              <a:t>Sequence of Events</a:t>
            </a:r>
            <a:endParaRPr lang="en-US" sz="3200" b="1" dirty="0">
              <a:ln w="50800"/>
              <a:solidFill>
                <a:srgbClr val="7030A0"/>
              </a:solidFill>
            </a:endParaRPr>
          </a:p>
        </p:txBody>
      </p:sp>
    </p:spTree>
    <p:extLst>
      <p:ext uri="{BB962C8B-B14F-4D97-AF65-F5344CB8AC3E}">
        <p14:creationId xmlns:p14="http://schemas.microsoft.com/office/powerpoint/2010/main" xmlns="" val="303959709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Theme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main subject for a work of literature, art, or music.</a:t>
            </a:r>
            <a:endParaRPr lang="en-US" dirty="0"/>
          </a:p>
        </p:txBody>
      </p:sp>
      <p:pic>
        <p:nvPicPr>
          <p:cNvPr id="6148" name="Picture 4" descr="C:\Users\Sandra\AppData\Local\Microsoft\Windows\Temporary Internet Files\Content.IE5\CQE9FX9I\MC90044652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9400" y="3552444"/>
            <a:ext cx="1509674" cy="1739189"/>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C:\Users\Sandra\AppData\Local\Microsoft\Windows\Temporary Internet Files\Content.IE5\CQE9FX9I\MC900446498[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82235" y="2682849"/>
            <a:ext cx="1547165" cy="1739189"/>
          </a:xfrm>
          <a:prstGeom prst="rect">
            <a:avLst/>
          </a:prstGeom>
          <a:noFill/>
          <a:extLst>
            <a:ext uri="{909E8E84-426E-40DD-AFC4-6F175D3DCCD1}">
              <a14:hiddenFill xmlns:a14="http://schemas.microsoft.com/office/drawing/2010/main" xmlns="">
                <a:solidFill>
                  <a:srgbClr val="FFFFFF"/>
                </a:solidFill>
              </a14:hiddenFill>
            </a:ext>
          </a:extLst>
        </p:spPr>
      </p:pic>
      <p:pic>
        <p:nvPicPr>
          <p:cNvPr id="6151" name="Picture 7" descr="C:\Users\Sandra\AppData\Local\Microsoft\Windows\Temporary Internet Files\Content.IE5\ANFLIA3Y\MC900446526[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2000" y="2643378"/>
            <a:ext cx="1781251" cy="1723644"/>
          </a:xfrm>
          <a:prstGeom prst="rect">
            <a:avLst/>
          </a:prstGeom>
          <a:noFill/>
          <a:extLst>
            <a:ext uri="{909E8E84-426E-40DD-AFC4-6F175D3DCCD1}">
              <a14:hiddenFill xmlns:a14="http://schemas.microsoft.com/office/drawing/2010/main" xmlns="">
                <a:solidFill>
                  <a:srgbClr val="FFFFFF"/>
                </a:solidFill>
              </a14:hiddenFill>
            </a:ext>
          </a:extLst>
        </p:spPr>
      </p:pic>
      <p:pic>
        <p:nvPicPr>
          <p:cNvPr id="6152" name="Picture 8" descr="C:\Users\Sandra\AppData\Local\Microsoft\Windows\Temporary Internet Files\Content.IE5\P1E1WNHU\MC900446550[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34199" y="3567989"/>
            <a:ext cx="1639519" cy="176296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312300" y="1764268"/>
            <a:ext cx="2543517" cy="584775"/>
          </a:xfrm>
          <a:prstGeom prst="rect">
            <a:avLst/>
          </a:prstGeom>
          <a:noFill/>
        </p:spPr>
        <p:txBody>
          <a:bodyPr wrap="none" rtlCol="0">
            <a:spAutoFit/>
          </a:bodyPr>
          <a:lstStyle/>
          <a:p>
            <a:r>
              <a:rPr lang="en-US" sz="3200" b="1" u="sng" dirty="0" smtClean="0"/>
              <a:t>Winter Sports</a:t>
            </a:r>
            <a:endParaRPr lang="en-US" sz="3200" b="1" u="sng" dirty="0"/>
          </a:p>
        </p:txBody>
      </p:sp>
      <p:sp>
        <p:nvSpPr>
          <p:cNvPr id="7" name="TextBox 6"/>
          <p:cNvSpPr txBox="1"/>
          <p:nvPr/>
        </p:nvSpPr>
        <p:spPr>
          <a:xfrm>
            <a:off x="1339237" y="4367022"/>
            <a:ext cx="626775" cy="369332"/>
          </a:xfrm>
          <a:prstGeom prst="rect">
            <a:avLst/>
          </a:prstGeom>
          <a:noFill/>
        </p:spPr>
        <p:txBody>
          <a:bodyPr wrap="none" rtlCol="0">
            <a:spAutoFit/>
          </a:bodyPr>
          <a:lstStyle/>
          <a:p>
            <a:r>
              <a:rPr lang="en-US" dirty="0" smtClean="0"/>
              <a:t>Luge</a:t>
            </a:r>
            <a:endParaRPr lang="en-US" dirty="0"/>
          </a:p>
        </p:txBody>
      </p:sp>
      <p:sp>
        <p:nvSpPr>
          <p:cNvPr id="8" name="TextBox 7"/>
          <p:cNvSpPr txBox="1"/>
          <p:nvPr/>
        </p:nvSpPr>
        <p:spPr>
          <a:xfrm>
            <a:off x="3142516" y="3183111"/>
            <a:ext cx="863441" cy="369332"/>
          </a:xfrm>
          <a:prstGeom prst="rect">
            <a:avLst/>
          </a:prstGeom>
          <a:noFill/>
        </p:spPr>
        <p:txBody>
          <a:bodyPr wrap="none" rtlCol="0">
            <a:spAutoFit/>
          </a:bodyPr>
          <a:lstStyle/>
          <a:p>
            <a:r>
              <a:rPr lang="en-US" dirty="0" smtClean="0"/>
              <a:t>Hockey</a:t>
            </a:r>
            <a:endParaRPr lang="en-US" dirty="0"/>
          </a:p>
        </p:txBody>
      </p:sp>
      <p:sp>
        <p:nvSpPr>
          <p:cNvPr id="10" name="TextBox 9"/>
          <p:cNvSpPr txBox="1"/>
          <p:nvPr/>
        </p:nvSpPr>
        <p:spPr>
          <a:xfrm>
            <a:off x="5094236" y="4470277"/>
            <a:ext cx="1535164" cy="369332"/>
          </a:xfrm>
          <a:prstGeom prst="rect">
            <a:avLst/>
          </a:prstGeom>
          <a:noFill/>
        </p:spPr>
        <p:txBody>
          <a:bodyPr wrap="none" rtlCol="0">
            <a:spAutoFit/>
          </a:bodyPr>
          <a:lstStyle/>
          <a:p>
            <a:r>
              <a:rPr lang="en-US" dirty="0" smtClean="0"/>
              <a:t>Snowboarding</a:t>
            </a:r>
            <a:endParaRPr lang="en-US" dirty="0"/>
          </a:p>
        </p:txBody>
      </p:sp>
      <p:sp>
        <p:nvSpPr>
          <p:cNvPr id="11" name="TextBox 10"/>
          <p:cNvSpPr txBox="1"/>
          <p:nvPr/>
        </p:nvSpPr>
        <p:spPr>
          <a:xfrm>
            <a:off x="7280401" y="2921658"/>
            <a:ext cx="947113" cy="646331"/>
          </a:xfrm>
          <a:prstGeom prst="rect">
            <a:avLst/>
          </a:prstGeom>
          <a:noFill/>
        </p:spPr>
        <p:txBody>
          <a:bodyPr wrap="square" rtlCol="0">
            <a:spAutoFit/>
          </a:bodyPr>
          <a:lstStyle/>
          <a:p>
            <a:pPr algn="ctr"/>
            <a:r>
              <a:rPr lang="en-US" dirty="0" smtClean="0"/>
              <a:t>Figure Skating</a:t>
            </a:r>
            <a:endParaRPr lang="en-US" dirty="0"/>
          </a:p>
        </p:txBody>
      </p:sp>
    </p:spTree>
    <p:extLst>
      <p:ext uri="{BB962C8B-B14F-4D97-AF65-F5344CB8AC3E}">
        <p14:creationId xmlns:p14="http://schemas.microsoft.com/office/powerpoint/2010/main" xmlns="" val="205869337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Thesaurus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book which lists words with the same meaning.</a:t>
            </a:r>
            <a:endParaRPr lang="en-US" dirty="0"/>
          </a:p>
        </p:txBody>
      </p:sp>
      <p:pic>
        <p:nvPicPr>
          <p:cNvPr id="6" name="Picture 2" descr="C:\Users\Owner\AppData\Local\Microsoft\Windows\Temporary Internet Files\Content.IE5\Q2MD93DE\MP9004436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970879"/>
            <a:ext cx="4595601" cy="30583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2818780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Thesis statement</a:t>
            </a:r>
            <a:endParaRPr lang="en-US" u="sng" dirty="0">
              <a:solidFill>
                <a:schemeClr val="accent1"/>
              </a:solidFill>
            </a:endParaRPr>
          </a:p>
        </p:txBody>
      </p:sp>
      <p:sp>
        <p:nvSpPr>
          <p:cNvPr id="9" name="Text Placeholder 8"/>
          <p:cNvSpPr>
            <a:spLocks noGrp="1"/>
          </p:cNvSpPr>
          <p:nvPr>
            <p:ph type="body" sz="quarter" idx="13"/>
          </p:nvPr>
        </p:nvSpPr>
        <p:spPr/>
        <p:txBody>
          <a:bodyPr/>
          <a:lstStyle/>
          <a:p>
            <a:r>
              <a:rPr lang="en-US" dirty="0"/>
              <a:t>The sentence or two in your text that contains the focus of your essay and tells your reader what the essay is going to be about.</a:t>
            </a:r>
          </a:p>
        </p:txBody>
      </p:sp>
      <p:sp>
        <p:nvSpPr>
          <p:cNvPr id="6" name="TextBox 5"/>
          <p:cNvSpPr txBox="1"/>
          <p:nvPr/>
        </p:nvSpPr>
        <p:spPr>
          <a:xfrm>
            <a:off x="3152284" y="1828800"/>
            <a:ext cx="2839432" cy="738664"/>
          </a:xfrm>
          <a:prstGeom prst="rect">
            <a:avLst/>
          </a:prstGeom>
          <a:noFill/>
        </p:spPr>
        <p:txBody>
          <a:bodyPr wrap="none" rtlCol="0">
            <a:spAutoFit/>
          </a:bodyPr>
          <a:lstStyle/>
          <a:p>
            <a:pPr algn="ctr"/>
            <a:r>
              <a:rPr lang="en-US" dirty="0" smtClean="0"/>
              <a:t>Thesis Topic:</a:t>
            </a:r>
          </a:p>
          <a:p>
            <a:pPr algn="ctr"/>
            <a:r>
              <a:rPr lang="en-US" sz="2400" dirty="0" smtClean="0"/>
              <a:t>Year-round Schooling</a:t>
            </a:r>
            <a:endParaRPr lang="en-US" sz="2400" dirty="0"/>
          </a:p>
        </p:txBody>
      </p:sp>
      <p:sp>
        <p:nvSpPr>
          <p:cNvPr id="7" name="TextBox 6"/>
          <p:cNvSpPr txBox="1"/>
          <p:nvPr/>
        </p:nvSpPr>
        <p:spPr>
          <a:xfrm>
            <a:off x="651536" y="4648200"/>
            <a:ext cx="7840929" cy="769441"/>
          </a:xfrm>
          <a:prstGeom prst="rect">
            <a:avLst/>
          </a:prstGeom>
          <a:noFill/>
        </p:spPr>
        <p:txBody>
          <a:bodyPr wrap="none" rtlCol="0">
            <a:spAutoFit/>
          </a:bodyPr>
          <a:lstStyle/>
          <a:p>
            <a:pPr algn="ctr"/>
            <a:r>
              <a:rPr lang="en-US" sz="2000" b="1" dirty="0" smtClean="0"/>
              <a:t>Thesis Statement:</a:t>
            </a:r>
            <a:endParaRPr lang="en-US" sz="2000" dirty="0" smtClean="0"/>
          </a:p>
          <a:p>
            <a:pPr algn="ctr"/>
            <a:r>
              <a:rPr lang="en-US" sz="2400" dirty="0" smtClean="0"/>
              <a:t>Year-round schooling offers the most benefit to a community.</a:t>
            </a:r>
            <a:endParaRPr lang="en-US" sz="2400" dirty="0"/>
          </a:p>
        </p:txBody>
      </p:sp>
      <p:pic>
        <p:nvPicPr>
          <p:cNvPr id="3074" name="Picture 2" descr="C:\Users\Sandra\AppData\Local\Microsoft\Windows\Temporary Internet Files\Content.IE5\FC92QMUY\MP90044224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28692" y="2514600"/>
            <a:ext cx="3286616" cy="21910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4868997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Third person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set of words or forms (as verb forms or pronouns) referring to someone or something that is neither the speaker/writer nor the audience/reader.</a:t>
            </a:r>
            <a:endParaRPr lang="en-US" dirty="0"/>
          </a:p>
        </p:txBody>
      </p:sp>
      <p:grpSp>
        <p:nvGrpSpPr>
          <p:cNvPr id="8" name="Group 7"/>
          <p:cNvGrpSpPr/>
          <p:nvPr/>
        </p:nvGrpSpPr>
        <p:grpSpPr>
          <a:xfrm>
            <a:off x="2557811" y="2713569"/>
            <a:ext cx="3995389" cy="1716592"/>
            <a:chOff x="2557811" y="2362200"/>
            <a:chExt cx="3995389" cy="1716592"/>
          </a:xfrm>
        </p:grpSpPr>
        <p:sp>
          <p:nvSpPr>
            <p:cNvPr id="6" name="TextBox 5"/>
            <p:cNvSpPr txBox="1"/>
            <p:nvPr/>
          </p:nvSpPr>
          <p:spPr>
            <a:xfrm>
              <a:off x="2557811" y="2362200"/>
              <a:ext cx="3995389" cy="830997"/>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smtClean="0">
                  <a:ln w="0"/>
                  <a:solidFill>
                    <a:srgbClr val="00B0F0"/>
                  </a:solidFill>
                  <a:effectLst>
                    <a:reflection blurRad="12700" stA="50000" endPos="50000" dist="5000" dir="5400000" sy="-100000" rotWithShape="0"/>
                  </a:effectLst>
                </a:rPr>
                <a:t>Third Person</a:t>
              </a:r>
              <a:endParaRPr lang="en-US" sz="4800" b="1" cap="all" dirty="0">
                <a:ln w="0"/>
                <a:solidFill>
                  <a:srgbClr val="00B0F0"/>
                </a:solidFill>
                <a:effectLst>
                  <a:reflection blurRad="12700" stA="50000" endPos="50000" dist="5000" dir="5400000" sy="-100000" rotWithShape="0"/>
                </a:effectLst>
              </a:endParaRPr>
            </a:p>
          </p:txBody>
        </p:sp>
        <p:sp>
          <p:nvSpPr>
            <p:cNvPr id="7" name="TextBox 6"/>
            <p:cNvSpPr txBox="1"/>
            <p:nvPr/>
          </p:nvSpPr>
          <p:spPr>
            <a:xfrm>
              <a:off x="2819196" y="3494017"/>
              <a:ext cx="3472617" cy="584775"/>
            </a:xfrm>
            <a:prstGeom prst="rect">
              <a:avLst/>
            </a:prstGeom>
            <a:noFill/>
          </p:spPr>
          <p:txBody>
            <a:bodyPr wrap="none" rtlCol="0">
              <a:spAutoFit/>
            </a:bodyPr>
            <a:lstStyle/>
            <a:p>
              <a:r>
                <a:rPr lang="en-US" sz="3200" dirty="0" smtClean="0"/>
                <a:t>He, She, They, Their</a:t>
              </a:r>
              <a:endParaRPr lang="en-US" sz="3200" dirty="0"/>
            </a:p>
          </p:txBody>
        </p:sp>
      </p:grpSp>
    </p:spTree>
    <p:extLst>
      <p:ext uri="{BB962C8B-B14F-4D97-AF65-F5344CB8AC3E}">
        <p14:creationId xmlns:p14="http://schemas.microsoft.com/office/powerpoint/2010/main" xmlns="" val="233021070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Tone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expression of a writer’s attitude toward a subject.</a:t>
            </a:r>
            <a:endParaRPr lang="en-US" dirty="0"/>
          </a:p>
        </p:txBody>
      </p:sp>
      <p:sp>
        <p:nvSpPr>
          <p:cNvPr id="6" name="Rectangle 5"/>
          <p:cNvSpPr/>
          <p:nvPr/>
        </p:nvSpPr>
        <p:spPr>
          <a:xfrm>
            <a:off x="744734" y="2057400"/>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7" name="TextBox 6"/>
          <p:cNvSpPr txBox="1"/>
          <p:nvPr/>
        </p:nvSpPr>
        <p:spPr>
          <a:xfrm>
            <a:off x="2714247" y="4536496"/>
            <a:ext cx="3715504" cy="369332"/>
          </a:xfrm>
          <a:prstGeom prst="rect">
            <a:avLst/>
          </a:prstGeom>
          <a:noFill/>
        </p:spPr>
        <p:txBody>
          <a:bodyPr wrap="none" rtlCol="0">
            <a:spAutoFit/>
          </a:bodyPr>
          <a:lstStyle/>
          <a:p>
            <a:r>
              <a:rPr lang="en-US" dirty="0" smtClean="0"/>
              <a:t>This selection sets a cold, lonely </a:t>
            </a:r>
            <a:r>
              <a:rPr lang="en-US" b="1" dirty="0" smtClean="0"/>
              <a:t>tone</a:t>
            </a:r>
            <a:r>
              <a:rPr lang="en-US" dirty="0" smtClean="0"/>
              <a:t>.</a:t>
            </a:r>
            <a:endParaRPr lang="en-US" dirty="0"/>
          </a:p>
        </p:txBody>
      </p:sp>
    </p:spTree>
    <p:extLst>
      <p:ext uri="{BB962C8B-B14F-4D97-AF65-F5344CB8AC3E}">
        <p14:creationId xmlns:p14="http://schemas.microsoft.com/office/powerpoint/2010/main" xmlns="" val="2081131629"/>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Trace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discover through investigation.</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48000" y="1784350"/>
            <a:ext cx="3124200" cy="2844971"/>
          </a:xfrm>
          <a:prstGeom prst="rect">
            <a:avLst/>
          </a:prstGeom>
        </p:spPr>
      </p:pic>
      <p:sp>
        <p:nvSpPr>
          <p:cNvPr id="7" name="TextBox 6"/>
          <p:cNvSpPr txBox="1"/>
          <p:nvPr/>
        </p:nvSpPr>
        <p:spPr>
          <a:xfrm>
            <a:off x="2175074" y="4835094"/>
            <a:ext cx="4870051" cy="369332"/>
          </a:xfrm>
          <a:prstGeom prst="rect">
            <a:avLst/>
          </a:prstGeom>
          <a:noFill/>
        </p:spPr>
        <p:txBody>
          <a:bodyPr wrap="none" rtlCol="0">
            <a:spAutoFit/>
          </a:bodyPr>
          <a:lstStyle/>
          <a:p>
            <a:r>
              <a:rPr lang="en-US" dirty="0" smtClean="0"/>
              <a:t>Sarah used the internet to </a:t>
            </a:r>
            <a:r>
              <a:rPr lang="en-US" b="1" i="1" u="sng" dirty="0" smtClean="0"/>
              <a:t>trace</a:t>
            </a:r>
            <a:r>
              <a:rPr lang="en-US" dirty="0" smtClean="0"/>
              <a:t> her family history.</a:t>
            </a:r>
            <a:endParaRPr lang="en-US" dirty="0"/>
          </a:p>
        </p:txBody>
      </p:sp>
    </p:spTree>
    <p:extLst>
      <p:ext uri="{BB962C8B-B14F-4D97-AF65-F5344CB8AC3E}">
        <p14:creationId xmlns:p14="http://schemas.microsoft.com/office/powerpoint/2010/main" xmlns="" val="26586880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Transitions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changing from one state, stage, place, or subject to </a:t>
            </a:r>
            <a:r>
              <a:rPr lang="en-US" dirty="0" smtClean="0"/>
              <a:t>another.</a:t>
            </a:r>
            <a:endParaRPr lang="en-US" dirty="0"/>
          </a:p>
        </p:txBody>
      </p:sp>
      <p:pic>
        <p:nvPicPr>
          <p:cNvPr id="4099" name="Picture 3" descr="C:\Users\Sandra\AppData\Local\Microsoft\Windows\Temporary Internet Files\Content.IE5\B8N3ETCL\MP9004388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2305193"/>
            <a:ext cx="3215030" cy="2548914"/>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Sandra\AppData\Local\Microsoft\Windows\Temporary Internet Files\Content.IE5\FC92QMUY\MP90040010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5000" y="2147523"/>
            <a:ext cx="2318816" cy="286425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7905413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URL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address of a web page on the world wide </a:t>
            </a:r>
            <a:r>
              <a:rPr lang="en-US" dirty="0" smtClean="0"/>
              <a:t>web.</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43100" y="1816030"/>
            <a:ext cx="5257800" cy="3454539"/>
          </a:xfrm>
          <a:prstGeom prst="rect">
            <a:avLst/>
          </a:prstGeom>
        </p:spPr>
      </p:pic>
    </p:spTree>
    <p:extLst>
      <p:ext uri="{BB962C8B-B14F-4D97-AF65-F5344CB8AC3E}">
        <p14:creationId xmlns:p14="http://schemas.microsoft.com/office/powerpoint/2010/main" xmlns="" val="37990873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0" name="Title 9"/>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Caption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sentence or phrase written under a picture to tell about or explain the picture.</a:t>
            </a:r>
            <a:endParaRPr lang="en-US" dirty="0"/>
          </a:p>
        </p:txBody>
      </p:sp>
      <p:sp>
        <p:nvSpPr>
          <p:cNvPr id="6" name="Rectangle 5"/>
          <p:cNvSpPr/>
          <p:nvPr/>
        </p:nvSpPr>
        <p:spPr>
          <a:xfrm>
            <a:off x="2399208" y="4343400"/>
            <a:ext cx="4549386" cy="40011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Brian and Sarah on the first day of school</a:t>
            </a:r>
            <a:endParaRPr lang="en-US" sz="2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914400" y="4006334"/>
            <a:ext cx="1066800" cy="369332"/>
          </a:xfrm>
          <a:prstGeom prst="rect">
            <a:avLst/>
          </a:prstGeom>
          <a:noFill/>
        </p:spPr>
        <p:txBody>
          <a:bodyPr wrap="square" rtlCol="0">
            <a:spAutoFit/>
          </a:bodyPr>
          <a:lstStyle/>
          <a:p>
            <a:pPr algn="ctr"/>
            <a:r>
              <a:rPr lang="en-US" b="1" dirty="0" smtClean="0"/>
              <a:t>caption</a:t>
            </a:r>
            <a:endParaRPr lang="en-US" b="1" dirty="0"/>
          </a:p>
        </p:txBody>
      </p:sp>
      <p:cxnSp>
        <p:nvCxnSpPr>
          <p:cNvPr id="8" name="Straight Arrow Connector 7"/>
          <p:cNvCxnSpPr>
            <a:endCxn id="6" idx="1"/>
          </p:cNvCxnSpPr>
          <p:nvPr/>
        </p:nvCxnSpPr>
        <p:spPr>
          <a:xfrm>
            <a:off x="1447800" y="4331732"/>
            <a:ext cx="951408" cy="2117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descr="caption.jpg"/>
          <p:cNvPicPr>
            <a:picLocks noChangeAspect="1"/>
          </p:cNvPicPr>
          <p:nvPr/>
        </p:nvPicPr>
        <p:blipFill>
          <a:blip r:embed="rId2" cstate="print"/>
          <a:stretch>
            <a:fillRect/>
          </a:stretch>
        </p:blipFill>
        <p:spPr>
          <a:xfrm>
            <a:off x="2791968" y="1813560"/>
            <a:ext cx="3560064" cy="2377440"/>
          </a:xfrm>
          <a:prstGeom prst="rect">
            <a:avLst/>
          </a:prstGeom>
        </p:spPr>
      </p:pic>
    </p:spTree>
    <p:extLst>
      <p:ext uri="{BB962C8B-B14F-4D97-AF65-F5344CB8AC3E}">
        <p14:creationId xmlns:p14="http://schemas.microsoft.com/office/powerpoint/2010/main" xmlns="" val="2165526296"/>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Vague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Unclear in conveying; unintentionally or intentionally unspecific or ambiguous.</a:t>
            </a:r>
          </a:p>
        </p:txBody>
      </p:sp>
      <p:sp>
        <p:nvSpPr>
          <p:cNvPr id="6" name="TextBox 5"/>
          <p:cNvSpPr txBox="1"/>
          <p:nvPr/>
        </p:nvSpPr>
        <p:spPr>
          <a:xfrm>
            <a:off x="2665645" y="3244379"/>
            <a:ext cx="3812710" cy="646331"/>
          </a:xfrm>
          <a:prstGeom prst="rect">
            <a:avLst/>
          </a:prstGeom>
          <a:noFill/>
        </p:spPr>
        <p:txBody>
          <a:bodyPr wrap="none" rtlCol="0">
            <a:spAutoFit/>
          </a:bodyPr>
          <a:lstStyle/>
          <a:p>
            <a:r>
              <a:rPr lang="en-US" sz="3600" dirty="0" smtClean="0">
                <a:solidFill>
                  <a:srgbClr val="7030A0"/>
                </a:solidFill>
                <a:effectLst>
                  <a:reflection blurRad="6350" stA="55000" endA="300" endPos="45500" dir="5400000" sy="-100000" algn="bl" rotWithShape="0"/>
                </a:effectLst>
              </a:rPr>
              <a:t>Maybe, maybe not.</a:t>
            </a:r>
            <a:endParaRPr lang="en-US" sz="3600" dirty="0">
              <a:solidFill>
                <a:srgbClr val="7030A0"/>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xmlns="" val="3188081437"/>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Valid/Validity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Based on truth, fact, or logic.</a:t>
            </a:r>
            <a:endParaRPr lang="en-US" dirty="0"/>
          </a:p>
        </p:txBody>
      </p:sp>
      <p:pic>
        <p:nvPicPr>
          <p:cNvPr id="5122" name="Picture 2" descr="C:\Users\Sandra\AppData\Local\Microsoft\Windows\Temporary Internet Files\Content.IE5\HZ1CA4XD\MC900448746[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1200" y="1828800"/>
            <a:ext cx="5143500"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054710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Variety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number of different things in a group or class.</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88820" y="1813492"/>
            <a:ext cx="5166360" cy="3459616"/>
          </a:xfrm>
          <a:prstGeom prst="rect">
            <a:avLst/>
          </a:prstGeom>
        </p:spPr>
      </p:pic>
    </p:spTree>
    <p:extLst>
      <p:ext uri="{BB962C8B-B14F-4D97-AF65-F5344CB8AC3E}">
        <p14:creationId xmlns:p14="http://schemas.microsoft.com/office/powerpoint/2010/main" xmlns="" val="1324548148"/>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Voice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relationship between a sentence's subject and </a:t>
            </a:r>
            <a:r>
              <a:rPr lang="en-US" dirty="0" smtClean="0"/>
              <a:t>verb.</a:t>
            </a:r>
            <a:endParaRPr lang="en-US" dirty="0"/>
          </a:p>
        </p:txBody>
      </p:sp>
      <p:sp>
        <p:nvSpPr>
          <p:cNvPr id="6" name="TextBox 5"/>
          <p:cNvSpPr txBox="1"/>
          <p:nvPr/>
        </p:nvSpPr>
        <p:spPr>
          <a:xfrm>
            <a:off x="457200" y="2105680"/>
            <a:ext cx="3872727" cy="523220"/>
          </a:xfrm>
          <a:prstGeom prst="rect">
            <a:avLst/>
          </a:prstGeom>
          <a:noFill/>
        </p:spPr>
        <p:txBody>
          <a:bodyPr wrap="none" rtlCol="0">
            <a:spAutoFit/>
          </a:bodyPr>
          <a:lstStyle/>
          <a:p>
            <a:r>
              <a:rPr lang="en-US" sz="2800" dirty="0" smtClean="0"/>
              <a:t>Marilyn mailed the letter.</a:t>
            </a:r>
            <a:endParaRPr lang="en-US" sz="2800" dirty="0"/>
          </a:p>
        </p:txBody>
      </p:sp>
      <p:sp>
        <p:nvSpPr>
          <p:cNvPr id="7" name="TextBox 6"/>
          <p:cNvSpPr txBox="1"/>
          <p:nvPr/>
        </p:nvSpPr>
        <p:spPr>
          <a:xfrm>
            <a:off x="3645611" y="4530042"/>
            <a:ext cx="5041188" cy="523220"/>
          </a:xfrm>
          <a:prstGeom prst="rect">
            <a:avLst/>
          </a:prstGeom>
          <a:noFill/>
        </p:spPr>
        <p:txBody>
          <a:bodyPr wrap="none" rtlCol="0">
            <a:spAutoFit/>
          </a:bodyPr>
          <a:lstStyle/>
          <a:p>
            <a:r>
              <a:rPr lang="en-US" sz="2800" dirty="0" smtClean="0"/>
              <a:t>The letter was mailed by Marilyn.</a:t>
            </a:r>
            <a:endParaRPr lang="en-US" sz="2800" dirty="0"/>
          </a:p>
        </p:txBody>
      </p:sp>
      <p:pic>
        <p:nvPicPr>
          <p:cNvPr id="9" name="Picture 8"/>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428739" y="2353330"/>
            <a:ext cx="2286521" cy="2248412"/>
          </a:xfrm>
          <a:prstGeom prst="rect">
            <a:avLst/>
          </a:prstGeom>
        </p:spPr>
      </p:pic>
      <p:sp>
        <p:nvSpPr>
          <p:cNvPr id="10" name="TextBox 9"/>
          <p:cNvSpPr txBox="1"/>
          <p:nvPr/>
        </p:nvSpPr>
        <p:spPr>
          <a:xfrm>
            <a:off x="1443513" y="2594993"/>
            <a:ext cx="1040478" cy="307777"/>
          </a:xfrm>
          <a:prstGeom prst="rect">
            <a:avLst/>
          </a:prstGeom>
          <a:noFill/>
        </p:spPr>
        <p:txBody>
          <a:bodyPr wrap="none" rtlCol="0">
            <a:spAutoFit/>
          </a:bodyPr>
          <a:lstStyle/>
          <a:p>
            <a:r>
              <a:rPr lang="en-US" sz="1400" dirty="0" smtClean="0">
                <a:solidFill>
                  <a:schemeClr val="accent1"/>
                </a:solidFill>
              </a:rPr>
              <a:t>active voice</a:t>
            </a:r>
            <a:endParaRPr lang="en-US" sz="1400" dirty="0">
              <a:solidFill>
                <a:schemeClr val="accent1"/>
              </a:solidFill>
            </a:endParaRPr>
          </a:p>
        </p:txBody>
      </p:sp>
      <p:sp>
        <p:nvSpPr>
          <p:cNvPr id="11" name="TextBox 10"/>
          <p:cNvSpPr txBox="1"/>
          <p:nvPr/>
        </p:nvSpPr>
        <p:spPr>
          <a:xfrm>
            <a:off x="6606852" y="4293965"/>
            <a:ext cx="1139864" cy="307777"/>
          </a:xfrm>
          <a:prstGeom prst="rect">
            <a:avLst/>
          </a:prstGeom>
          <a:noFill/>
        </p:spPr>
        <p:txBody>
          <a:bodyPr wrap="none" rtlCol="0">
            <a:spAutoFit/>
          </a:bodyPr>
          <a:lstStyle/>
          <a:p>
            <a:r>
              <a:rPr lang="en-US" sz="1400" dirty="0">
                <a:solidFill>
                  <a:schemeClr val="accent1"/>
                </a:solidFill>
              </a:rPr>
              <a:t>p</a:t>
            </a:r>
            <a:r>
              <a:rPr lang="en-US" sz="1400" dirty="0" smtClean="0">
                <a:solidFill>
                  <a:schemeClr val="accent1"/>
                </a:solidFill>
              </a:rPr>
              <a:t>assive voice</a:t>
            </a:r>
            <a:endParaRPr lang="en-US" sz="1400" dirty="0">
              <a:solidFill>
                <a:schemeClr val="accent1"/>
              </a:solidFill>
            </a:endParaRPr>
          </a:p>
        </p:txBody>
      </p:sp>
    </p:spTree>
    <p:extLst>
      <p:ext uri="{BB962C8B-B14F-4D97-AF65-F5344CB8AC3E}">
        <p14:creationId xmlns:p14="http://schemas.microsoft.com/office/powerpoint/2010/main" xmlns="" val="84889542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Warranted</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serve as reasonable grounds, adequate reason, or justification for.</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70221" y="1955066"/>
            <a:ext cx="2803556" cy="2282982"/>
          </a:xfrm>
          <a:prstGeom prst="rect">
            <a:avLst/>
          </a:prstGeom>
        </p:spPr>
      </p:pic>
      <p:sp>
        <p:nvSpPr>
          <p:cNvPr id="7" name="TextBox 6"/>
          <p:cNvSpPr txBox="1"/>
          <p:nvPr/>
        </p:nvSpPr>
        <p:spPr>
          <a:xfrm>
            <a:off x="1723783" y="4639458"/>
            <a:ext cx="5838650" cy="369332"/>
          </a:xfrm>
          <a:prstGeom prst="rect">
            <a:avLst/>
          </a:prstGeom>
          <a:noFill/>
        </p:spPr>
        <p:txBody>
          <a:bodyPr wrap="none" rtlCol="0">
            <a:spAutoFit/>
          </a:bodyPr>
          <a:lstStyle/>
          <a:p>
            <a:r>
              <a:rPr lang="en-US" dirty="0" smtClean="0"/>
              <a:t>The severity of his crime </a:t>
            </a:r>
            <a:r>
              <a:rPr lang="en-US" b="1" i="1" u="sng" dirty="0" smtClean="0"/>
              <a:t>warranted</a:t>
            </a:r>
            <a:r>
              <a:rPr lang="en-US" dirty="0" smtClean="0"/>
              <a:t> long term incarceration.</a:t>
            </a:r>
            <a:endParaRPr lang="en-US" dirty="0"/>
          </a:p>
        </p:txBody>
      </p:sp>
    </p:spTree>
    <p:extLst>
      <p:ext uri="{BB962C8B-B14F-4D97-AF65-F5344CB8AC3E}">
        <p14:creationId xmlns:p14="http://schemas.microsoft.com/office/powerpoint/2010/main" xmlns="" val="3912580697"/>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Workplace documents</a:t>
            </a:r>
            <a:endParaRPr lang="en-US" dirty="0"/>
          </a:p>
        </p:txBody>
      </p:sp>
      <p:sp>
        <p:nvSpPr>
          <p:cNvPr id="5" name="Text Placeholder 4"/>
          <p:cNvSpPr>
            <a:spLocks noGrp="1"/>
          </p:cNvSpPr>
          <p:nvPr>
            <p:ph type="body" sz="quarter" idx="13"/>
          </p:nvPr>
        </p:nvSpPr>
        <p:spPr/>
        <p:txBody>
          <a:bodyPr/>
          <a:lstStyle/>
          <a:p>
            <a:r>
              <a:rPr lang="en-US" dirty="0"/>
              <a:t>Materials that are produced or used within a work setting.</a:t>
            </a:r>
          </a:p>
        </p:txBody>
      </p:sp>
      <p:pic>
        <p:nvPicPr>
          <p:cNvPr id="7170" name="Picture 2" descr="C:\Users\Sandra\AppData\Local\Microsoft\Windows\Temporary Internet Files\Content.IE5\FC92QMUY\MC90006015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12948" y="1828800"/>
            <a:ext cx="3118104" cy="34538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36480460"/>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World literature</a:t>
            </a:r>
            <a:endParaRPr lang="en-US" dirty="0"/>
          </a:p>
        </p:txBody>
      </p:sp>
      <p:sp>
        <p:nvSpPr>
          <p:cNvPr id="5" name="Text Placeholder 4"/>
          <p:cNvSpPr>
            <a:spLocks noGrp="1"/>
          </p:cNvSpPr>
          <p:nvPr>
            <p:ph type="body" sz="quarter" idx="13"/>
          </p:nvPr>
        </p:nvSpPr>
        <p:spPr/>
        <p:txBody>
          <a:bodyPr/>
          <a:lstStyle/>
          <a:p>
            <a:r>
              <a:rPr lang="en-US" dirty="0"/>
              <a:t>Literature that is circulated beyond its country of </a:t>
            </a:r>
            <a:r>
              <a:rPr lang="en-US" dirty="0" smtClean="0"/>
              <a:t>origin.</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05100" y="1784350"/>
            <a:ext cx="3733800" cy="3505481"/>
          </a:xfrm>
          <a:prstGeom prst="rect">
            <a:avLst/>
          </a:prstGeom>
        </p:spPr>
      </p:pic>
    </p:spTree>
    <p:extLst>
      <p:ext uri="{BB962C8B-B14F-4D97-AF65-F5344CB8AC3E}">
        <p14:creationId xmlns:p14="http://schemas.microsoft.com/office/powerpoint/2010/main" xmlns="" val="1283504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Cause and effect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text structure that explains why things happen; the events that happen first are the causes and the events that happen as a result are the effects.</a:t>
            </a:r>
            <a:endParaRPr lang="en-US" dirty="0"/>
          </a:p>
        </p:txBody>
      </p:sp>
      <p:sp>
        <p:nvSpPr>
          <p:cNvPr id="6" name="TextBox 5"/>
          <p:cNvSpPr txBox="1"/>
          <p:nvPr/>
        </p:nvSpPr>
        <p:spPr>
          <a:xfrm>
            <a:off x="543583" y="3075057"/>
            <a:ext cx="8067017" cy="646331"/>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smtClean="0">
                <a:ln w="11430"/>
                <a:solidFill>
                  <a:srgbClr val="C00000"/>
                </a:solidFill>
                <a:effectLst>
                  <a:outerShdw blurRad="50800" dist="39000" dir="5460000" algn="tl">
                    <a:srgbClr val="000000">
                      <a:alpha val="38000"/>
                    </a:srgbClr>
                  </a:outerShdw>
                </a:effectLst>
              </a:rPr>
              <a:t>It rained last night, so the grass is all wet.</a:t>
            </a:r>
            <a:endParaRPr lang="en-US" sz="3600" b="1" dirty="0">
              <a:ln w="11430"/>
              <a:solidFill>
                <a:srgbClr val="C00000"/>
              </a:solidFill>
              <a:effectLst>
                <a:outerShdw blurRad="50800" dist="39000" dir="5460000" algn="tl">
                  <a:srgbClr val="000000">
                    <a:alpha val="38000"/>
                  </a:srgbClr>
                </a:outerShdw>
              </a:effectLst>
            </a:endParaRPr>
          </a:p>
        </p:txBody>
      </p:sp>
      <p:sp>
        <p:nvSpPr>
          <p:cNvPr id="7" name="TextBox 6"/>
          <p:cNvSpPr txBox="1"/>
          <p:nvPr/>
        </p:nvSpPr>
        <p:spPr>
          <a:xfrm>
            <a:off x="1992163" y="3946546"/>
            <a:ext cx="718145" cy="369332"/>
          </a:xfrm>
          <a:prstGeom prst="rect">
            <a:avLst/>
          </a:prstGeom>
          <a:noFill/>
        </p:spPr>
        <p:txBody>
          <a:bodyPr wrap="none" rtlCol="0">
            <a:spAutoFit/>
          </a:bodyPr>
          <a:lstStyle/>
          <a:p>
            <a:r>
              <a:rPr lang="en-US" dirty="0" smtClean="0"/>
              <a:t>cause</a:t>
            </a:r>
            <a:endParaRPr lang="en-US" dirty="0"/>
          </a:p>
        </p:txBody>
      </p:sp>
      <p:sp>
        <p:nvSpPr>
          <p:cNvPr id="8" name="TextBox 7"/>
          <p:cNvSpPr txBox="1"/>
          <p:nvPr/>
        </p:nvSpPr>
        <p:spPr>
          <a:xfrm>
            <a:off x="6268788" y="3941802"/>
            <a:ext cx="721223" cy="369332"/>
          </a:xfrm>
          <a:prstGeom prst="rect">
            <a:avLst/>
          </a:prstGeom>
          <a:noFill/>
        </p:spPr>
        <p:txBody>
          <a:bodyPr wrap="none" rtlCol="0">
            <a:spAutoFit/>
          </a:bodyPr>
          <a:lstStyle/>
          <a:p>
            <a:r>
              <a:rPr lang="en-US" dirty="0" smtClean="0"/>
              <a:t>effect</a:t>
            </a:r>
            <a:endParaRPr lang="en-US" dirty="0"/>
          </a:p>
        </p:txBody>
      </p:sp>
      <p:sp>
        <p:nvSpPr>
          <p:cNvPr id="9" name="Right Brace 8"/>
          <p:cNvSpPr/>
          <p:nvPr/>
        </p:nvSpPr>
        <p:spPr>
          <a:xfrm rot="5400000">
            <a:off x="6438900" y="1996332"/>
            <a:ext cx="381000" cy="3505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Right Brace 9"/>
          <p:cNvSpPr/>
          <p:nvPr/>
        </p:nvSpPr>
        <p:spPr>
          <a:xfrm rot="5400000">
            <a:off x="2160736" y="2090609"/>
            <a:ext cx="381000" cy="333087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3724567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Central idea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main thought of focus of a piece of writing.</a:t>
            </a:r>
            <a:endParaRPr lang="en-US" dirty="0"/>
          </a:p>
        </p:txBody>
      </p:sp>
      <p:grpSp>
        <p:nvGrpSpPr>
          <p:cNvPr id="6" name="Group 5"/>
          <p:cNvGrpSpPr/>
          <p:nvPr/>
        </p:nvGrpSpPr>
        <p:grpSpPr>
          <a:xfrm>
            <a:off x="536030" y="1758082"/>
            <a:ext cx="7884424" cy="3535315"/>
            <a:chOff x="496599" y="1783249"/>
            <a:chExt cx="7884424" cy="3535315"/>
          </a:xfrm>
        </p:grpSpPr>
        <p:cxnSp>
          <p:nvCxnSpPr>
            <p:cNvPr id="7" name="Straight Connector 6"/>
            <p:cNvCxnSpPr/>
            <p:nvPr/>
          </p:nvCxnSpPr>
          <p:spPr>
            <a:xfrm flipH="1" flipV="1">
              <a:off x="3117273" y="2462646"/>
              <a:ext cx="7620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081155" y="2372591"/>
              <a:ext cx="644236"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5808520" y="4178924"/>
              <a:ext cx="2023404" cy="1076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Oval 9"/>
            <p:cNvSpPr/>
            <p:nvPr/>
          </p:nvSpPr>
          <p:spPr>
            <a:xfrm>
              <a:off x="5531427" y="1783249"/>
              <a:ext cx="2270539" cy="108117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1" name="Oval 10"/>
            <p:cNvSpPr/>
            <p:nvPr/>
          </p:nvSpPr>
          <p:spPr>
            <a:xfrm>
              <a:off x="1272886" y="4242408"/>
              <a:ext cx="2057387" cy="10761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Oval 11"/>
            <p:cNvSpPr/>
            <p:nvPr/>
          </p:nvSpPr>
          <p:spPr>
            <a:xfrm>
              <a:off x="1371600" y="1824454"/>
              <a:ext cx="1969345" cy="994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3" name="Oval 12"/>
            <p:cNvSpPr/>
            <p:nvPr/>
          </p:nvSpPr>
          <p:spPr>
            <a:xfrm>
              <a:off x="3330273" y="2592837"/>
              <a:ext cx="2375571" cy="186580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4" name="TextBox 13"/>
            <p:cNvSpPr txBox="1"/>
            <p:nvPr/>
          </p:nvSpPr>
          <p:spPr>
            <a:xfrm>
              <a:off x="3430671" y="2947936"/>
              <a:ext cx="2174774" cy="533808"/>
            </a:xfrm>
            <a:prstGeom prst="rect">
              <a:avLst/>
            </a:prstGeom>
            <a:noFill/>
          </p:spPr>
          <p:txBody>
            <a:bodyPr wrap="square" rtlCol="0">
              <a:spAutoFit/>
            </a:bodyPr>
            <a:lstStyle/>
            <a:p>
              <a:pPr algn="ctr"/>
              <a:r>
                <a:rPr lang="en-US" sz="2800" b="1" u="sng" dirty="0" smtClean="0"/>
                <a:t>Central Idea</a:t>
              </a:r>
              <a:endParaRPr lang="en-US" sz="2800" b="1" u="sng" dirty="0"/>
            </a:p>
          </p:txBody>
        </p:sp>
        <p:cxnSp>
          <p:nvCxnSpPr>
            <p:cNvPr id="15" name="Straight Connector 14"/>
            <p:cNvCxnSpPr>
              <a:stCxn id="13" idx="5"/>
            </p:cNvCxnSpPr>
            <p:nvPr/>
          </p:nvCxnSpPr>
          <p:spPr>
            <a:xfrm>
              <a:off x="5357950" y="4185403"/>
              <a:ext cx="757088" cy="273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296077" y="4322023"/>
              <a:ext cx="583196" cy="291885"/>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141028" y="186093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18" name="TextBox 17"/>
            <p:cNvSpPr txBox="1"/>
            <p:nvPr/>
          </p:nvSpPr>
          <p:spPr>
            <a:xfrm>
              <a:off x="1798677" y="186093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19" name="TextBox 18"/>
            <p:cNvSpPr txBox="1"/>
            <p:nvPr/>
          </p:nvSpPr>
          <p:spPr>
            <a:xfrm>
              <a:off x="1743984" y="4256901"/>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20" name="TextBox 19"/>
            <p:cNvSpPr txBox="1"/>
            <p:nvPr/>
          </p:nvSpPr>
          <p:spPr>
            <a:xfrm>
              <a:off x="6216569" y="4237702"/>
              <a:ext cx="1115190" cy="345405"/>
            </a:xfrm>
            <a:prstGeom prst="rect">
              <a:avLst/>
            </a:prstGeom>
            <a:noFill/>
          </p:spPr>
          <p:txBody>
            <a:bodyPr wrap="square" rtlCol="0">
              <a:spAutoFit/>
            </a:bodyPr>
            <a:lstStyle/>
            <a:p>
              <a:pPr algn="ctr"/>
              <a:r>
                <a:rPr lang="en-US" sz="1600" u="sng" dirty="0" smtClean="0"/>
                <a:t>Detail</a:t>
              </a:r>
              <a:endParaRPr lang="en-US" sz="1600" u="sng" dirty="0"/>
            </a:p>
          </p:txBody>
        </p:sp>
        <p:sp>
          <p:nvSpPr>
            <p:cNvPr id="21" name="TextBox 20"/>
            <p:cNvSpPr txBox="1"/>
            <p:nvPr/>
          </p:nvSpPr>
          <p:spPr>
            <a:xfrm>
              <a:off x="3446512" y="3485256"/>
              <a:ext cx="2143092" cy="461665"/>
            </a:xfrm>
            <a:prstGeom prst="rect">
              <a:avLst/>
            </a:prstGeom>
            <a:noFill/>
          </p:spPr>
          <p:txBody>
            <a:bodyPr wrap="square" rtlCol="0">
              <a:spAutoFit/>
            </a:bodyPr>
            <a:lstStyle/>
            <a:p>
              <a:pPr algn="ctr"/>
              <a:r>
                <a:rPr lang="en-US" sz="2400" dirty="0" smtClean="0"/>
                <a:t>Why I like cats.</a:t>
              </a:r>
              <a:endParaRPr lang="en-US" sz="2400" dirty="0"/>
            </a:p>
          </p:txBody>
        </p:sp>
        <p:sp>
          <p:nvSpPr>
            <p:cNvPr id="22" name="TextBox 21"/>
            <p:cNvSpPr txBox="1"/>
            <p:nvPr/>
          </p:nvSpPr>
          <p:spPr>
            <a:xfrm>
              <a:off x="5725392" y="2165595"/>
              <a:ext cx="2097544" cy="376806"/>
            </a:xfrm>
            <a:prstGeom prst="rect">
              <a:avLst/>
            </a:prstGeom>
            <a:noFill/>
          </p:spPr>
          <p:txBody>
            <a:bodyPr wrap="square" rtlCol="0">
              <a:spAutoFit/>
            </a:bodyPr>
            <a:lstStyle/>
            <a:p>
              <a:pPr algn="ctr"/>
              <a:r>
                <a:rPr lang="en-US" dirty="0" smtClean="0"/>
                <a:t>Cats like to cuddle.</a:t>
              </a:r>
              <a:endParaRPr lang="en-US" dirty="0"/>
            </a:p>
          </p:txBody>
        </p:sp>
        <p:sp>
          <p:nvSpPr>
            <p:cNvPr id="23" name="TextBox 22"/>
            <p:cNvSpPr txBox="1"/>
            <p:nvPr/>
          </p:nvSpPr>
          <p:spPr>
            <a:xfrm>
              <a:off x="1428748" y="2165595"/>
              <a:ext cx="1855047" cy="376806"/>
            </a:xfrm>
            <a:prstGeom prst="rect">
              <a:avLst/>
            </a:prstGeom>
            <a:noFill/>
          </p:spPr>
          <p:txBody>
            <a:bodyPr wrap="square" rtlCol="0">
              <a:spAutoFit/>
            </a:bodyPr>
            <a:lstStyle/>
            <a:p>
              <a:pPr algn="ctr"/>
              <a:r>
                <a:rPr lang="en-US" dirty="0" smtClean="0"/>
                <a:t>Cats are playful. </a:t>
              </a:r>
              <a:endParaRPr lang="en-US" dirty="0"/>
            </a:p>
          </p:txBody>
        </p:sp>
        <p:sp>
          <p:nvSpPr>
            <p:cNvPr id="24" name="TextBox 23"/>
            <p:cNvSpPr txBox="1"/>
            <p:nvPr/>
          </p:nvSpPr>
          <p:spPr>
            <a:xfrm>
              <a:off x="1346254" y="4586746"/>
              <a:ext cx="1910650" cy="376806"/>
            </a:xfrm>
            <a:prstGeom prst="rect">
              <a:avLst/>
            </a:prstGeom>
            <a:noFill/>
          </p:spPr>
          <p:txBody>
            <a:bodyPr wrap="square" rtlCol="0">
              <a:spAutoFit/>
            </a:bodyPr>
            <a:lstStyle/>
            <a:p>
              <a:pPr algn="ctr"/>
              <a:r>
                <a:rPr lang="en-US" dirty="0" smtClean="0"/>
                <a:t>My cat is friendly.</a:t>
              </a:r>
              <a:endParaRPr lang="en-US" dirty="0"/>
            </a:p>
          </p:txBody>
        </p:sp>
        <p:sp>
          <p:nvSpPr>
            <p:cNvPr id="25" name="TextBox 24"/>
            <p:cNvSpPr txBox="1"/>
            <p:nvPr/>
          </p:nvSpPr>
          <p:spPr>
            <a:xfrm>
              <a:off x="6096322" y="4532336"/>
              <a:ext cx="1447800" cy="369332"/>
            </a:xfrm>
            <a:prstGeom prst="rect">
              <a:avLst/>
            </a:prstGeom>
            <a:noFill/>
          </p:spPr>
          <p:txBody>
            <a:bodyPr wrap="square" rtlCol="0">
              <a:spAutoFit/>
            </a:bodyPr>
            <a:lstStyle/>
            <a:p>
              <a:r>
                <a:rPr lang="en-US" dirty="0" smtClean="0"/>
                <a:t>Cats are cute.</a:t>
              </a:r>
              <a:endParaRPr lang="en-US" dirty="0"/>
            </a:p>
          </p:txBody>
        </p:sp>
        <p:cxnSp>
          <p:nvCxnSpPr>
            <p:cNvPr id="26" name="Straight Arrow Connector 25"/>
            <p:cNvCxnSpPr/>
            <p:nvPr/>
          </p:nvCxnSpPr>
          <p:spPr>
            <a:xfrm flipV="1">
              <a:off x="1272886" y="2864428"/>
              <a:ext cx="577559" cy="4883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206210" y="3665729"/>
              <a:ext cx="445076" cy="6216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7331759" y="2877685"/>
              <a:ext cx="381000" cy="6173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272485" y="3867696"/>
              <a:ext cx="533400" cy="3011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96599" y="3365955"/>
              <a:ext cx="1560801" cy="314005"/>
            </a:xfrm>
            <a:prstGeom prst="rect">
              <a:avLst/>
            </a:prstGeom>
            <a:noFill/>
          </p:spPr>
          <p:txBody>
            <a:bodyPr wrap="square" rtlCol="0">
              <a:spAutoFit/>
            </a:bodyPr>
            <a:lstStyle/>
            <a:p>
              <a:pPr algn="ctr"/>
              <a:r>
                <a:rPr lang="en-US" sz="1400" dirty="0" smtClean="0"/>
                <a:t>key details</a:t>
              </a:r>
              <a:endParaRPr lang="en-US" sz="1400" dirty="0"/>
            </a:p>
          </p:txBody>
        </p:sp>
        <p:sp>
          <p:nvSpPr>
            <p:cNvPr id="31" name="TextBox 30"/>
            <p:cNvSpPr txBox="1"/>
            <p:nvPr/>
          </p:nvSpPr>
          <p:spPr>
            <a:xfrm>
              <a:off x="6820222" y="3553691"/>
              <a:ext cx="1560801" cy="314005"/>
            </a:xfrm>
            <a:prstGeom prst="rect">
              <a:avLst/>
            </a:prstGeom>
            <a:noFill/>
          </p:spPr>
          <p:txBody>
            <a:bodyPr wrap="square" rtlCol="0">
              <a:spAutoFit/>
            </a:bodyPr>
            <a:lstStyle/>
            <a:p>
              <a:pPr algn="ctr"/>
              <a:r>
                <a:rPr lang="en-US" sz="1400" dirty="0" smtClean="0"/>
                <a:t>key details</a:t>
              </a:r>
              <a:endParaRPr lang="en-US" sz="1400" dirty="0"/>
            </a:p>
          </p:txBody>
        </p:sp>
      </p:grpSp>
    </p:spTree>
    <p:extLst>
      <p:ext uri="{BB962C8B-B14F-4D97-AF65-F5344CB8AC3E}">
        <p14:creationId xmlns:p14="http://schemas.microsoft.com/office/powerpoint/2010/main" xmlns="" val="3459540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©Partners for Learning, Inc.</a:t>
            </a:r>
            <a:endParaRPr lang="en-US" dirty="0"/>
          </a:p>
        </p:txBody>
      </p:sp>
      <p:sp>
        <p:nvSpPr>
          <p:cNvPr id="2" name="Title 1"/>
          <p:cNvSpPr>
            <a:spLocks noGrp="1"/>
          </p:cNvSpPr>
          <p:nvPr>
            <p:ph type="title"/>
          </p:nvPr>
        </p:nvSpPr>
        <p:spPr/>
        <p:txBody>
          <a:bodyPr/>
          <a:lstStyle/>
          <a:p>
            <a:endParaRPr lang="en-US"/>
          </a:p>
        </p:txBody>
      </p:sp>
      <p:sp>
        <p:nvSpPr>
          <p:cNvPr id="6" name="Text Placeholder 5"/>
          <p:cNvSpPr>
            <a:spLocks noGrp="1"/>
          </p:cNvSpPr>
          <p:nvPr>
            <p:ph type="body" sz="quarter" idx="12"/>
          </p:nvPr>
        </p:nvSpPr>
        <p:spPr/>
        <p:txBody>
          <a:bodyPr/>
          <a:lstStyle/>
          <a:p>
            <a:r>
              <a:rPr lang="en-US" u="sng" dirty="0" smtClean="0">
                <a:solidFill>
                  <a:schemeClr val="accent1"/>
                </a:solidFill>
              </a:rPr>
              <a:t>Academic</a:t>
            </a:r>
            <a:endParaRPr lang="en-US" u="sng" dirty="0">
              <a:solidFill>
                <a:schemeClr val="accent1"/>
              </a:solidFill>
            </a:endParaRPr>
          </a:p>
        </p:txBody>
      </p:sp>
      <p:sp>
        <p:nvSpPr>
          <p:cNvPr id="7" name="Text Placeholder 6"/>
          <p:cNvSpPr>
            <a:spLocks noGrp="1"/>
          </p:cNvSpPr>
          <p:nvPr>
            <p:ph type="body" sz="quarter" idx="13"/>
          </p:nvPr>
        </p:nvSpPr>
        <p:spPr/>
        <p:txBody>
          <a:bodyPr/>
          <a:lstStyle/>
          <a:p>
            <a:r>
              <a:rPr lang="en-US" dirty="0" smtClean="0"/>
              <a:t>Having to do with school or what you learn in school.</a:t>
            </a:r>
            <a:endParaRPr lang="en-US" dirty="0"/>
          </a:p>
        </p:txBody>
      </p:sp>
      <p:pic>
        <p:nvPicPr>
          <p:cNvPr id="1028" name="Picture 4" descr="C:\Users\Sandra\AppData\Local\Microsoft\Windows\Temporary Internet Files\Content.IE5\E0N8LD4O\MP90042781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1134" y="1752599"/>
            <a:ext cx="4821731" cy="35861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280689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Character development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method(s) a writer uses to create and develop characters.</a:t>
            </a:r>
          </a:p>
        </p:txBody>
      </p:sp>
      <p:grpSp>
        <p:nvGrpSpPr>
          <p:cNvPr id="10" name="Group 9"/>
          <p:cNvGrpSpPr/>
          <p:nvPr/>
        </p:nvGrpSpPr>
        <p:grpSpPr>
          <a:xfrm>
            <a:off x="1295400" y="2819400"/>
            <a:ext cx="6821635" cy="1539759"/>
            <a:chOff x="1295400" y="2819400"/>
            <a:chExt cx="6821635" cy="1539759"/>
          </a:xfrm>
        </p:grpSpPr>
        <p:sp>
          <p:nvSpPr>
            <p:cNvPr id="3" name="TextBox 2"/>
            <p:cNvSpPr txBox="1"/>
            <p:nvPr/>
          </p:nvSpPr>
          <p:spPr>
            <a:xfrm rot="20427434">
              <a:off x="1295400" y="3081634"/>
              <a:ext cx="2151551" cy="461665"/>
            </a:xfrm>
            <a:prstGeom prst="rect">
              <a:avLst/>
            </a:prstGeom>
            <a:noFill/>
          </p:spPr>
          <p:txBody>
            <a:bodyPr wrap="none" rtlCol="0">
              <a:spAutoFit/>
            </a:bodyPr>
            <a:lstStyle/>
            <a:p>
              <a:r>
                <a:rPr lang="en-US" sz="2400" b="1" dirty="0" smtClean="0">
                  <a:ln w="9525">
                    <a:solidFill>
                      <a:srgbClr val="FF0000"/>
                    </a:solidFill>
                    <a:prstDash val="solid"/>
                  </a:ln>
                  <a:effectLst>
                    <a:outerShdw blurRad="12700" dist="38100" dir="2700000" algn="tl" rotWithShape="0">
                      <a:schemeClr val="bg1">
                        <a:lumMod val="50000"/>
                      </a:schemeClr>
                    </a:outerShdw>
                  </a:effectLst>
                </a:rPr>
                <a:t>Physical Details</a:t>
              </a:r>
              <a:endParaRPr lang="en-US" sz="2400" b="1" dirty="0">
                <a:ln w="9525">
                  <a:solidFill>
                    <a:srgbClr val="FF0000"/>
                  </a:solidFill>
                  <a:prstDash val="solid"/>
                </a:ln>
                <a:effectLst>
                  <a:outerShdw blurRad="12700" dist="38100" dir="2700000" algn="tl" rotWithShape="0">
                    <a:schemeClr val="bg1">
                      <a:lumMod val="50000"/>
                    </a:schemeClr>
                  </a:outerShdw>
                </a:effectLst>
              </a:endParaRPr>
            </a:p>
          </p:txBody>
        </p:sp>
        <p:sp>
          <p:nvSpPr>
            <p:cNvPr id="7" name="TextBox 6"/>
            <p:cNvSpPr txBox="1"/>
            <p:nvPr/>
          </p:nvSpPr>
          <p:spPr>
            <a:xfrm rot="1282865">
              <a:off x="4648200" y="2819400"/>
              <a:ext cx="3468835" cy="461665"/>
            </a:xfrm>
            <a:prstGeom prst="rect">
              <a:avLst/>
            </a:prstGeom>
            <a:noFill/>
          </p:spPr>
          <p:txBody>
            <a:bodyPr wrap="none" rtlCol="0">
              <a:spAutoFit/>
            </a:bodyPr>
            <a:lstStyle/>
            <a:p>
              <a:r>
                <a:rPr lang="en-US" sz="2400" b="1" dirty="0" smtClean="0">
                  <a:ln w="9525">
                    <a:solidFill>
                      <a:srgbClr val="7030A0"/>
                    </a:solidFill>
                    <a:prstDash val="solid"/>
                  </a:ln>
                  <a:effectLst>
                    <a:outerShdw blurRad="12700" dist="38100" dir="2700000" algn="tl" rotWithShape="0">
                      <a:schemeClr val="bg1">
                        <a:lumMod val="50000"/>
                      </a:schemeClr>
                    </a:outerShdw>
                  </a:effectLst>
                </a:rPr>
                <a:t>Surrounding Environment</a:t>
              </a:r>
              <a:endParaRPr lang="en-US" sz="2400" b="1" dirty="0">
                <a:ln w="9525">
                  <a:solidFill>
                    <a:srgbClr val="7030A0"/>
                  </a:solidFill>
                  <a:prstDash val="solid"/>
                </a:ln>
                <a:effectLst>
                  <a:outerShdw blurRad="12700" dist="38100" dir="2700000" algn="tl" rotWithShape="0">
                    <a:schemeClr val="bg1">
                      <a:lumMod val="50000"/>
                    </a:schemeClr>
                  </a:outerShdw>
                </a:effectLst>
              </a:endParaRPr>
            </a:p>
          </p:txBody>
        </p:sp>
        <p:sp>
          <p:nvSpPr>
            <p:cNvPr id="8" name="TextBox 7"/>
            <p:cNvSpPr txBox="1"/>
            <p:nvPr/>
          </p:nvSpPr>
          <p:spPr>
            <a:xfrm>
              <a:off x="3508188" y="3897494"/>
              <a:ext cx="2350452" cy="461665"/>
            </a:xfrm>
            <a:prstGeom prst="rect">
              <a:avLst/>
            </a:prstGeom>
            <a:noFill/>
          </p:spPr>
          <p:txBody>
            <a:bodyPr wrap="none" rtlCol="0">
              <a:spAutoFit/>
            </a:bodyPr>
            <a:lstStyle/>
            <a:p>
              <a:r>
                <a:rPr lang="en-US" sz="2400" b="1" dirty="0" smtClean="0">
                  <a:ln w="9525">
                    <a:solidFill>
                      <a:srgbClr val="00B0F0"/>
                    </a:solidFill>
                    <a:prstDash val="solid"/>
                  </a:ln>
                  <a:effectLst>
                    <a:outerShdw blurRad="12700" dist="38100" dir="2700000" algn="tl" rotWithShape="0">
                      <a:schemeClr val="bg1">
                        <a:lumMod val="50000"/>
                      </a:schemeClr>
                    </a:outerShdw>
                  </a:effectLst>
                </a:rPr>
                <a:t>Other Characters</a:t>
              </a:r>
              <a:endParaRPr lang="en-US" sz="2400" b="1" dirty="0">
                <a:ln w="9525">
                  <a:solidFill>
                    <a:srgbClr val="00B0F0"/>
                  </a:solidFill>
                  <a:prstDash val="solid"/>
                </a:ln>
                <a:effectLst>
                  <a:outerShdw blurRad="12700" dist="38100" dir="2700000" algn="tl" rotWithShape="0">
                    <a:schemeClr val="bg1">
                      <a:lumMod val="50000"/>
                    </a:schemeClr>
                  </a:outerShdw>
                </a:effectLst>
              </a:endParaRPr>
            </a:p>
          </p:txBody>
        </p:sp>
      </p:grpSp>
    </p:spTree>
    <p:extLst>
      <p:ext uri="{BB962C8B-B14F-4D97-AF65-F5344CB8AC3E}">
        <p14:creationId xmlns:p14="http://schemas.microsoft.com/office/powerpoint/2010/main" xmlns="" val="7003639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Character traits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Features that identify the </a:t>
            </a:r>
            <a:r>
              <a:rPr lang="en-US" dirty="0" smtClean="0"/>
              <a:t>character.</a:t>
            </a:r>
            <a:endParaRPr lang="en-US" dirty="0"/>
          </a:p>
        </p:txBody>
      </p:sp>
      <p:sp>
        <p:nvSpPr>
          <p:cNvPr id="3" name="TextBox 2"/>
          <p:cNvSpPr txBox="1"/>
          <p:nvPr/>
        </p:nvSpPr>
        <p:spPr>
          <a:xfrm>
            <a:off x="1053329" y="2038116"/>
            <a:ext cx="846643"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pPr algn="ctr"/>
            <a:r>
              <a:rPr lang="en-US" sz="2400" b="1" dirty="0" smtClean="0">
                <a:ln/>
                <a:solidFill>
                  <a:srgbClr val="95124B"/>
                </a:solidFill>
              </a:rPr>
              <a:t>Loyal</a:t>
            </a:r>
            <a:endParaRPr lang="en-US" sz="2400" b="1" dirty="0">
              <a:ln/>
              <a:solidFill>
                <a:srgbClr val="95124B"/>
              </a:solidFill>
            </a:endParaRPr>
          </a:p>
        </p:txBody>
      </p:sp>
      <p:sp>
        <p:nvSpPr>
          <p:cNvPr id="7" name="TextBox 6"/>
          <p:cNvSpPr txBox="1"/>
          <p:nvPr/>
        </p:nvSpPr>
        <p:spPr>
          <a:xfrm>
            <a:off x="2029863" y="2888167"/>
            <a:ext cx="1091709"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rgbClr val="0070C0"/>
                </a:solidFill>
              </a:rPr>
              <a:t>Honest</a:t>
            </a:r>
            <a:endParaRPr lang="en-US" sz="2400" b="1" dirty="0">
              <a:ln/>
              <a:solidFill>
                <a:srgbClr val="0070C0"/>
              </a:solidFill>
            </a:endParaRPr>
          </a:p>
        </p:txBody>
      </p:sp>
      <p:sp>
        <p:nvSpPr>
          <p:cNvPr id="8" name="TextBox 7"/>
          <p:cNvSpPr txBox="1"/>
          <p:nvPr/>
        </p:nvSpPr>
        <p:spPr>
          <a:xfrm>
            <a:off x="6143297" y="4602033"/>
            <a:ext cx="1497526"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chemeClr val="tx1">
                    <a:lumMod val="85000"/>
                    <a:lumOff val="15000"/>
                  </a:schemeClr>
                </a:solidFill>
              </a:rPr>
              <a:t>Ambitious</a:t>
            </a:r>
            <a:endParaRPr lang="en-US" sz="2400" b="1" dirty="0">
              <a:ln/>
              <a:solidFill>
                <a:schemeClr val="tx1">
                  <a:lumMod val="85000"/>
                  <a:lumOff val="15000"/>
                </a:schemeClr>
              </a:solidFill>
            </a:endParaRPr>
          </a:p>
        </p:txBody>
      </p:sp>
      <p:sp>
        <p:nvSpPr>
          <p:cNvPr id="10" name="TextBox 9"/>
          <p:cNvSpPr txBox="1"/>
          <p:nvPr/>
        </p:nvSpPr>
        <p:spPr>
          <a:xfrm>
            <a:off x="4419600" y="2121068"/>
            <a:ext cx="1334340"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rgbClr val="7030A0"/>
                </a:solidFill>
              </a:rPr>
              <a:t>Religious</a:t>
            </a:r>
            <a:endParaRPr lang="en-US" sz="2400" b="1" dirty="0">
              <a:ln/>
              <a:solidFill>
                <a:srgbClr val="7030A0"/>
              </a:solidFill>
            </a:endParaRPr>
          </a:p>
        </p:txBody>
      </p:sp>
      <p:sp>
        <p:nvSpPr>
          <p:cNvPr id="11" name="TextBox 10"/>
          <p:cNvSpPr txBox="1"/>
          <p:nvPr/>
        </p:nvSpPr>
        <p:spPr>
          <a:xfrm>
            <a:off x="1476649" y="4255532"/>
            <a:ext cx="1264962"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rPr>
              <a:t>Devoted</a:t>
            </a:r>
            <a:endParaRPr lang="en-US" sz="2400" b="1" dirty="0">
              <a:ln/>
            </a:endParaRPr>
          </a:p>
        </p:txBody>
      </p:sp>
      <p:sp>
        <p:nvSpPr>
          <p:cNvPr id="12" name="TextBox 11"/>
          <p:cNvSpPr txBox="1"/>
          <p:nvPr/>
        </p:nvSpPr>
        <p:spPr>
          <a:xfrm>
            <a:off x="5514341" y="3027401"/>
            <a:ext cx="1010918"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rgbClr val="002060"/>
                </a:solidFill>
              </a:rPr>
              <a:t>Loving</a:t>
            </a:r>
            <a:endParaRPr lang="en-US" sz="2400" b="1" dirty="0">
              <a:ln/>
              <a:solidFill>
                <a:srgbClr val="002060"/>
              </a:solidFill>
            </a:endParaRPr>
          </a:p>
        </p:txBody>
      </p:sp>
      <p:sp>
        <p:nvSpPr>
          <p:cNvPr id="13" name="TextBox 12"/>
          <p:cNvSpPr txBox="1"/>
          <p:nvPr/>
        </p:nvSpPr>
        <p:spPr>
          <a:xfrm>
            <a:off x="4504180" y="4641603"/>
            <a:ext cx="758541"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rgbClr val="FF0000"/>
                </a:solidFill>
              </a:rPr>
              <a:t>Kind</a:t>
            </a:r>
            <a:endParaRPr lang="en-US" sz="2400" b="1" dirty="0">
              <a:ln/>
              <a:solidFill>
                <a:srgbClr val="FF0000"/>
              </a:solidFill>
            </a:endParaRPr>
          </a:p>
        </p:txBody>
      </p:sp>
      <p:sp>
        <p:nvSpPr>
          <p:cNvPr id="14" name="TextBox 13"/>
          <p:cNvSpPr txBox="1"/>
          <p:nvPr/>
        </p:nvSpPr>
        <p:spPr>
          <a:xfrm>
            <a:off x="6892060" y="2351900"/>
            <a:ext cx="1115755"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chemeClr val="accent6">
                    <a:lumMod val="75000"/>
                  </a:schemeClr>
                </a:solidFill>
              </a:rPr>
              <a:t>Sincere</a:t>
            </a:r>
            <a:endParaRPr lang="en-US" sz="2400" b="1" dirty="0">
              <a:ln/>
              <a:solidFill>
                <a:schemeClr val="accent6">
                  <a:lumMod val="75000"/>
                </a:schemeClr>
              </a:solidFill>
            </a:endParaRPr>
          </a:p>
        </p:txBody>
      </p:sp>
      <p:sp>
        <p:nvSpPr>
          <p:cNvPr id="15" name="TextBox 14"/>
          <p:cNvSpPr txBox="1"/>
          <p:nvPr/>
        </p:nvSpPr>
        <p:spPr>
          <a:xfrm>
            <a:off x="3505200" y="3534801"/>
            <a:ext cx="1451423" cy="461665"/>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2400" b="1" dirty="0" smtClean="0">
                <a:ln/>
                <a:solidFill>
                  <a:srgbClr val="00B050"/>
                </a:solidFill>
              </a:rPr>
              <a:t>Persistent</a:t>
            </a:r>
            <a:endParaRPr lang="en-US" sz="2400" b="1" dirty="0">
              <a:ln/>
              <a:solidFill>
                <a:srgbClr val="00B050"/>
              </a:solidFill>
            </a:endParaRPr>
          </a:p>
        </p:txBody>
      </p:sp>
    </p:spTree>
    <p:extLst>
      <p:ext uri="{BB962C8B-B14F-4D97-AF65-F5344CB8AC3E}">
        <p14:creationId xmlns:p14="http://schemas.microsoft.com/office/powerpoint/2010/main" xmlns="" val="3692956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Chart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group of facts about something in the form of a diagram, table, graph, etc.</a:t>
            </a:r>
          </a:p>
        </p:txBody>
      </p:sp>
      <p:pic>
        <p:nvPicPr>
          <p:cNvPr id="2051" name="Picture 3" descr="C:\Users\Sandra\AppData\Local\Microsoft\Windows\Temporary Internet Files\Content.IE5\P1E1WNHU\MP90040279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90693" y="1792739"/>
            <a:ext cx="4562614" cy="35153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2795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Chronological order</a:t>
            </a:r>
            <a:endParaRPr lang="en-US" dirty="0"/>
          </a:p>
        </p:txBody>
      </p:sp>
      <p:sp>
        <p:nvSpPr>
          <p:cNvPr id="5" name="Text Placeholder 4"/>
          <p:cNvSpPr>
            <a:spLocks noGrp="1"/>
          </p:cNvSpPr>
          <p:nvPr>
            <p:ph type="body" sz="quarter" idx="13"/>
          </p:nvPr>
        </p:nvSpPr>
        <p:spPr/>
        <p:txBody>
          <a:bodyPr/>
          <a:lstStyle/>
          <a:p>
            <a:r>
              <a:rPr lang="en-US" dirty="0" smtClean="0"/>
              <a:t>A list of events in the order in which they occur.</a:t>
            </a:r>
            <a:endParaRPr lang="en-US" dirty="0"/>
          </a:p>
        </p:txBody>
      </p:sp>
      <p:pic>
        <p:nvPicPr>
          <p:cNvPr id="5122" name="Picture 2" descr="C:\Users\Sandra\AppData\Local\Microsoft\Windows\Temporary Internet Files\Content.IE5\T22EU4MB\MC900436236[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33421" y="1840545"/>
            <a:ext cx="1188720"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descr="C:\Users\Sandra\AppData\Local\Microsoft\Windows\Temporary Internet Files\Content.IE5\T22EU4MB\MC900436249[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29498" y="2286000"/>
            <a:ext cx="1220491"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Sandra\AppData\Local\Microsoft\Windows\Temporary Internet Files\Content.IE5\P1E1WNHU\MC900054094[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334538" y="2895600"/>
            <a:ext cx="1187603" cy="822960"/>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descr="C:\Users\Sandra\AppData\Local\Microsoft\Windows\Temporary Internet Files\Content.IE5\P1E1WNHU\MP900442489[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629498" y="3352800"/>
            <a:ext cx="1369985"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28" name="Picture 8" descr="C:\Users\Sandra\AppData\Local\Microsoft\Windows\Temporary Internet Files\Content.IE5\ANFLIA3Y\MC900436224[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54881" y="4009505"/>
            <a:ext cx="1546916" cy="914400"/>
          </a:xfrm>
          <a:prstGeom prst="rect">
            <a:avLst/>
          </a:prstGeom>
          <a:noFill/>
          <a:extLst>
            <a:ext uri="{909E8E84-426E-40DD-AFC4-6F175D3DCCD1}">
              <a14:hiddenFill xmlns:a14="http://schemas.microsoft.com/office/drawing/2010/main" xmlns="">
                <a:solidFill>
                  <a:srgbClr val="FFFFFF"/>
                </a:solidFill>
              </a14:hiddenFill>
            </a:ext>
          </a:extLst>
        </p:spPr>
      </p:pic>
      <p:pic>
        <p:nvPicPr>
          <p:cNvPr id="5130" name="Picture 10" descr="C:\Users\Sandra\AppData\Local\Microsoft\Windows\Temporary Internet Files\Content.IE5\T22EU4MB\MC900436227[1].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477001" y="4511040"/>
            <a:ext cx="1525487" cy="8229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072454" y="1819763"/>
            <a:ext cx="2999091" cy="3416320"/>
          </a:xfrm>
          <a:prstGeom prst="rect">
            <a:avLst/>
          </a:prstGeom>
          <a:noFill/>
        </p:spPr>
        <p:txBody>
          <a:bodyPr wrap="none" rtlCol="0">
            <a:spAutoFit/>
          </a:bodyPr>
          <a:lstStyle/>
          <a:p>
            <a:pPr>
              <a:lnSpc>
                <a:spcPct val="200000"/>
              </a:lnSpc>
            </a:pPr>
            <a:r>
              <a:rPr lang="en-US" dirty="0" smtClean="0"/>
              <a:t>New Years Day – January 01</a:t>
            </a:r>
          </a:p>
          <a:p>
            <a:pPr>
              <a:lnSpc>
                <a:spcPct val="200000"/>
              </a:lnSpc>
            </a:pPr>
            <a:r>
              <a:rPr lang="en-US" dirty="0" smtClean="0"/>
              <a:t>Valentine’s Day – February 14</a:t>
            </a:r>
          </a:p>
          <a:p>
            <a:pPr>
              <a:lnSpc>
                <a:spcPct val="200000"/>
              </a:lnSpc>
            </a:pPr>
            <a:r>
              <a:rPr lang="en-US" dirty="0" smtClean="0"/>
              <a:t>St. Patrick’s Day – March 17</a:t>
            </a:r>
          </a:p>
          <a:p>
            <a:pPr>
              <a:lnSpc>
                <a:spcPct val="200000"/>
              </a:lnSpc>
            </a:pPr>
            <a:r>
              <a:rPr lang="en-US" dirty="0" smtClean="0"/>
              <a:t>Independence Day – July 04</a:t>
            </a:r>
          </a:p>
          <a:p>
            <a:pPr>
              <a:lnSpc>
                <a:spcPct val="200000"/>
              </a:lnSpc>
            </a:pPr>
            <a:r>
              <a:rPr lang="en-US" dirty="0" smtClean="0"/>
              <a:t>Halloween – October 31</a:t>
            </a:r>
          </a:p>
          <a:p>
            <a:pPr>
              <a:lnSpc>
                <a:spcPct val="200000"/>
              </a:lnSpc>
            </a:pPr>
            <a:r>
              <a:rPr lang="en-US" dirty="0" smtClean="0"/>
              <a:t>Christmas Day – December 25</a:t>
            </a:r>
            <a:endParaRPr lang="en-US" dirty="0"/>
          </a:p>
        </p:txBody>
      </p:sp>
    </p:spTree>
    <p:extLst>
      <p:ext uri="{BB962C8B-B14F-4D97-AF65-F5344CB8AC3E}">
        <p14:creationId xmlns:p14="http://schemas.microsoft.com/office/powerpoint/2010/main" xmlns="" val="19840401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C00000"/>
                </a:solidFill>
              </a:rPr>
              <a:t>Cite</a:t>
            </a:r>
            <a:endParaRPr lang="en-US" u="sng" dirty="0">
              <a:solidFill>
                <a:srgbClr val="C00000"/>
              </a:solidFill>
            </a:endParaRPr>
          </a:p>
        </p:txBody>
      </p:sp>
      <p:sp>
        <p:nvSpPr>
          <p:cNvPr id="5" name="Text Placeholder 4"/>
          <p:cNvSpPr>
            <a:spLocks noGrp="1"/>
          </p:cNvSpPr>
          <p:nvPr>
            <p:ph type="body" sz="quarter" idx="13"/>
          </p:nvPr>
        </p:nvSpPr>
        <p:spPr/>
        <p:txBody>
          <a:bodyPr/>
          <a:lstStyle/>
          <a:p>
            <a:r>
              <a:rPr lang="en-US" dirty="0" smtClean="0"/>
              <a:t>Make reference to; to quote (a passage, book, author, etc.).</a:t>
            </a:r>
            <a:endParaRPr lang="en-US" dirty="0"/>
          </a:p>
        </p:txBody>
      </p:sp>
      <p:grpSp>
        <p:nvGrpSpPr>
          <p:cNvPr id="10" name="Group 9"/>
          <p:cNvGrpSpPr/>
          <p:nvPr/>
        </p:nvGrpSpPr>
        <p:grpSpPr>
          <a:xfrm>
            <a:off x="2057400" y="1981200"/>
            <a:ext cx="5404580" cy="3242237"/>
            <a:chOff x="2324100" y="1981200"/>
            <a:chExt cx="5404580" cy="3242237"/>
          </a:xfrm>
        </p:grpSpPr>
        <p:grpSp>
          <p:nvGrpSpPr>
            <p:cNvPr id="11" name="Group 10"/>
            <p:cNvGrpSpPr/>
            <p:nvPr/>
          </p:nvGrpSpPr>
          <p:grpSpPr>
            <a:xfrm>
              <a:off x="2324100" y="1981200"/>
              <a:ext cx="4572000" cy="3156649"/>
              <a:chOff x="2324100" y="1951672"/>
              <a:chExt cx="4572000" cy="3156649"/>
            </a:xfrm>
          </p:grpSpPr>
          <p:sp>
            <p:nvSpPr>
              <p:cNvPr id="14" name="Rectangle 13"/>
              <p:cNvSpPr/>
              <p:nvPr/>
            </p:nvSpPr>
            <p:spPr>
              <a:xfrm>
                <a:off x="2324100" y="4461990"/>
                <a:ext cx="4572000" cy="646331"/>
              </a:xfrm>
              <a:prstGeom prst="rect">
                <a:avLst/>
              </a:prstGeom>
            </p:spPr>
            <p:txBody>
              <a:bodyPr>
                <a:spAutoFit/>
              </a:bodyPr>
              <a:lstStyle/>
              <a:p>
                <a:r>
                  <a:rPr lang="en-US" dirty="0" smtClean="0"/>
                  <a:t>Smith, Mary (</a:t>
                </a:r>
                <a:r>
                  <a:rPr lang="en-US" dirty="0"/>
                  <a:t>2006). </a:t>
                </a:r>
                <a:r>
                  <a:rPr lang="en-US" i="1" dirty="0" smtClean="0"/>
                  <a:t>A Great Day</a:t>
                </a:r>
                <a:r>
                  <a:rPr lang="en-US" dirty="0" smtClean="0"/>
                  <a:t>. </a:t>
                </a:r>
                <a:r>
                  <a:rPr lang="en-US" dirty="0"/>
                  <a:t>Hoboken, New Jersey: </a:t>
                </a:r>
                <a:r>
                  <a:rPr lang="en-US" dirty="0" err="1" smtClean="0"/>
                  <a:t>Willardson</a:t>
                </a:r>
                <a:r>
                  <a:rPr lang="en-US" dirty="0" smtClean="0"/>
                  <a:t> &amp; Briggs.</a:t>
                </a:r>
                <a:endParaRPr lang="en-US" dirty="0"/>
              </a:p>
            </p:txBody>
          </p:sp>
          <p:sp>
            <p:nvSpPr>
              <p:cNvPr id="15" name="TextBox 14"/>
              <p:cNvSpPr txBox="1"/>
              <p:nvPr/>
            </p:nvSpPr>
            <p:spPr>
              <a:xfrm>
                <a:off x="2362200" y="1951672"/>
                <a:ext cx="4495800" cy="1477328"/>
              </a:xfrm>
              <a:prstGeom prst="rect">
                <a:avLst/>
              </a:prstGeom>
              <a:noFill/>
            </p:spPr>
            <p:txBody>
              <a:bodyPr wrap="square" rtlCol="0">
                <a:spAutoFit/>
              </a:bodyPr>
              <a:lstStyle/>
              <a:p>
                <a:r>
                  <a:rPr lang="en-US" i="1" dirty="0" smtClean="0"/>
                  <a:t>As the story went on, it became quite clear that Peter’s intentions were mischievous. This was made evident when Greg said, “I have found Peter’s notebook, and I’m sure that he is the one behind this crime.” (Smith, 2006) </a:t>
                </a:r>
                <a:endParaRPr lang="en-US" i="1" dirty="0"/>
              </a:p>
            </p:txBody>
          </p:sp>
          <p:sp>
            <p:nvSpPr>
              <p:cNvPr id="16" name="TextBox 15"/>
              <p:cNvSpPr txBox="1"/>
              <p:nvPr/>
            </p:nvSpPr>
            <p:spPr>
              <a:xfrm>
                <a:off x="3848100" y="3995767"/>
                <a:ext cx="1524000" cy="369332"/>
              </a:xfrm>
              <a:prstGeom prst="rect">
                <a:avLst/>
              </a:prstGeom>
              <a:noFill/>
            </p:spPr>
            <p:txBody>
              <a:bodyPr wrap="square" rtlCol="0">
                <a:spAutoFit/>
              </a:bodyPr>
              <a:lstStyle/>
              <a:p>
                <a:r>
                  <a:rPr lang="en-US" b="1" u="sng" dirty="0" smtClean="0"/>
                  <a:t>Works Cited</a:t>
                </a:r>
                <a:endParaRPr lang="en-US" b="1" u="sng" dirty="0"/>
              </a:p>
            </p:txBody>
          </p:sp>
        </p:grpSp>
        <p:sp>
          <p:nvSpPr>
            <p:cNvPr id="12" name="Right Brace 11"/>
            <p:cNvSpPr/>
            <p:nvPr/>
          </p:nvSpPr>
          <p:spPr>
            <a:xfrm>
              <a:off x="6477000" y="4405928"/>
              <a:ext cx="295517" cy="8175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6837218" y="4667161"/>
              <a:ext cx="891462" cy="369332"/>
            </a:xfrm>
            <a:prstGeom prst="rect">
              <a:avLst/>
            </a:prstGeom>
            <a:noFill/>
          </p:spPr>
          <p:txBody>
            <a:bodyPr wrap="none" rtlCol="0">
              <a:spAutoFit/>
            </a:bodyPr>
            <a:lstStyle/>
            <a:p>
              <a:r>
                <a:rPr lang="en-US" dirty="0" smtClean="0"/>
                <a:t>citation</a:t>
              </a:r>
              <a:endParaRPr lang="en-US" dirty="0"/>
            </a:p>
          </p:txBody>
        </p:sp>
      </p:grpSp>
    </p:spTree>
    <p:extLst>
      <p:ext uri="{BB962C8B-B14F-4D97-AF65-F5344CB8AC3E}">
        <p14:creationId xmlns:p14="http://schemas.microsoft.com/office/powerpoint/2010/main" xmlns="" val="34093972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Claim</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state (something) as true although not proven to be; assert, contend.</a:t>
            </a:r>
          </a:p>
        </p:txBody>
      </p:sp>
      <p:pic>
        <p:nvPicPr>
          <p:cNvPr id="1027" name="Picture 3" descr="C:\Users\Sandra\AppData\Local\Microsoft\Windows\Temporary Internet Files\Content.IE5\DNU54TYX\MP90017538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2221992"/>
            <a:ext cx="3657600" cy="241401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800600" y="2787134"/>
            <a:ext cx="3593612" cy="369332"/>
          </a:xfrm>
          <a:prstGeom prst="rect">
            <a:avLst/>
          </a:prstGeom>
          <a:noFill/>
        </p:spPr>
        <p:txBody>
          <a:bodyPr wrap="none" rtlCol="0">
            <a:spAutoFit/>
          </a:bodyPr>
          <a:lstStyle/>
          <a:p>
            <a:r>
              <a:rPr lang="en-US" dirty="0" smtClean="0"/>
              <a:t>My grandma bakes the best cookies.</a:t>
            </a:r>
            <a:endParaRPr lang="en-US" dirty="0"/>
          </a:p>
        </p:txBody>
      </p:sp>
    </p:spTree>
    <p:extLst>
      <p:ext uri="{BB962C8B-B14F-4D97-AF65-F5344CB8AC3E}">
        <p14:creationId xmlns:p14="http://schemas.microsoft.com/office/powerpoint/2010/main" xmlns="" val="70160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Classification</a:t>
            </a:r>
            <a:endParaRPr lang="en-US" dirty="0"/>
          </a:p>
        </p:txBody>
      </p:sp>
      <p:sp>
        <p:nvSpPr>
          <p:cNvPr id="5" name="Text Placeholder 4"/>
          <p:cNvSpPr>
            <a:spLocks noGrp="1"/>
          </p:cNvSpPr>
          <p:nvPr>
            <p:ph type="body" sz="quarter" idx="13"/>
          </p:nvPr>
        </p:nvSpPr>
        <p:spPr/>
        <p:txBody>
          <a:bodyPr/>
          <a:lstStyle/>
          <a:p>
            <a:r>
              <a:rPr lang="en-US" dirty="0"/>
              <a:t>The act of distributing things into classes or </a:t>
            </a:r>
            <a:r>
              <a:rPr lang="en-US" dirty="0" smtClean="0"/>
              <a:t>categories.</a:t>
            </a:r>
            <a:endParaRPr lang="en-US" dirty="0"/>
          </a:p>
        </p:txBody>
      </p:sp>
      <p:grpSp>
        <p:nvGrpSpPr>
          <p:cNvPr id="6" name="Group 5"/>
          <p:cNvGrpSpPr/>
          <p:nvPr/>
        </p:nvGrpSpPr>
        <p:grpSpPr>
          <a:xfrm>
            <a:off x="5354747" y="1676400"/>
            <a:ext cx="2549305" cy="3791490"/>
            <a:chOff x="5354747" y="1653585"/>
            <a:chExt cx="2549305" cy="3791490"/>
          </a:xfrm>
        </p:grpSpPr>
        <p:sp>
          <p:nvSpPr>
            <p:cNvPr id="7" name="TextBox 6"/>
            <p:cNvSpPr txBox="1"/>
            <p:nvPr/>
          </p:nvSpPr>
          <p:spPr>
            <a:xfrm>
              <a:off x="5410200" y="3382972"/>
              <a:ext cx="2438400" cy="2062103"/>
            </a:xfrm>
            <a:prstGeom prst="rect">
              <a:avLst/>
            </a:prstGeom>
            <a:noFill/>
          </p:spPr>
          <p:txBody>
            <a:bodyPr wrap="square" rtlCol="0">
              <a:spAutoFit/>
            </a:bodyPr>
            <a:lstStyle/>
            <a:p>
              <a:pPr algn="ctr"/>
              <a:r>
                <a:rPr lang="en-US" sz="2800" b="1" u="sng" dirty="0" smtClean="0">
                  <a:solidFill>
                    <a:schemeClr val="tx2"/>
                  </a:solidFill>
                </a:rPr>
                <a:t>Large</a:t>
              </a:r>
              <a:endParaRPr lang="en-US" sz="3200" b="1" u="sng" dirty="0" smtClean="0">
                <a:solidFill>
                  <a:schemeClr val="tx2"/>
                </a:solidFill>
              </a:endParaRPr>
            </a:p>
            <a:p>
              <a:pPr algn="ctr"/>
              <a:r>
                <a:rPr lang="en-US" sz="2400" dirty="0" smtClean="0"/>
                <a:t>Elephant</a:t>
              </a:r>
            </a:p>
            <a:p>
              <a:pPr algn="ctr"/>
              <a:r>
                <a:rPr lang="en-US" sz="2400" dirty="0" smtClean="0"/>
                <a:t>Horse</a:t>
              </a:r>
            </a:p>
            <a:p>
              <a:pPr algn="ctr"/>
              <a:r>
                <a:rPr lang="en-US" sz="2400" dirty="0" smtClean="0"/>
                <a:t>Whale</a:t>
              </a:r>
            </a:p>
            <a:p>
              <a:pPr algn="ctr"/>
              <a:r>
                <a:rPr lang="en-US" sz="2400" dirty="0" smtClean="0"/>
                <a:t>Lion</a:t>
              </a:r>
              <a:endParaRPr lang="en-US" sz="2400" dirty="0"/>
            </a:p>
          </p:txBody>
        </p:sp>
        <p:pic>
          <p:nvPicPr>
            <p:cNvPr id="8" name="Picture 2" descr="C:\Users\Sandra\AppData\Local\Microsoft\Windows\Temporary Internet Files\Content.IE5\P1E1WNHU\MP90026282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54747" y="1653585"/>
              <a:ext cx="2549305" cy="171653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 name="Group 8"/>
          <p:cNvGrpSpPr/>
          <p:nvPr/>
        </p:nvGrpSpPr>
        <p:grpSpPr>
          <a:xfrm>
            <a:off x="1143000" y="1676400"/>
            <a:ext cx="2743200" cy="4132038"/>
            <a:chOff x="1143000" y="1653585"/>
            <a:chExt cx="2743200" cy="4132038"/>
          </a:xfrm>
        </p:grpSpPr>
        <p:sp>
          <p:nvSpPr>
            <p:cNvPr id="10" name="TextBox 9"/>
            <p:cNvSpPr txBox="1"/>
            <p:nvPr/>
          </p:nvSpPr>
          <p:spPr>
            <a:xfrm>
              <a:off x="1295400" y="1653585"/>
              <a:ext cx="2438400" cy="2000548"/>
            </a:xfrm>
            <a:prstGeom prst="rect">
              <a:avLst/>
            </a:prstGeom>
            <a:noFill/>
          </p:spPr>
          <p:txBody>
            <a:bodyPr wrap="square" rtlCol="0">
              <a:spAutoFit/>
            </a:bodyPr>
            <a:lstStyle/>
            <a:p>
              <a:pPr algn="ctr"/>
              <a:r>
                <a:rPr lang="en-US" sz="2800" b="1" u="sng" dirty="0" smtClean="0">
                  <a:solidFill>
                    <a:srgbClr val="FF0000"/>
                  </a:solidFill>
                </a:rPr>
                <a:t>Small</a:t>
              </a:r>
              <a:endParaRPr lang="en-US" sz="3200" b="1" u="sng" dirty="0" smtClean="0">
                <a:solidFill>
                  <a:srgbClr val="FF0000"/>
                </a:solidFill>
              </a:endParaRPr>
            </a:p>
            <a:p>
              <a:pPr algn="ctr"/>
              <a:r>
                <a:rPr lang="en-US" sz="2400" dirty="0"/>
                <a:t>Ant</a:t>
              </a:r>
            </a:p>
            <a:p>
              <a:pPr algn="ctr"/>
              <a:r>
                <a:rPr lang="en-US" sz="2400" dirty="0" smtClean="0"/>
                <a:t>Mouse</a:t>
              </a:r>
            </a:p>
            <a:p>
              <a:pPr algn="ctr"/>
              <a:r>
                <a:rPr lang="en-US" sz="2400" dirty="0"/>
                <a:t>Kitten</a:t>
              </a:r>
            </a:p>
            <a:p>
              <a:pPr algn="ctr"/>
              <a:r>
                <a:rPr lang="en-US" sz="2400" dirty="0" smtClean="0"/>
                <a:t>Puppy</a:t>
              </a:r>
            </a:p>
          </p:txBody>
        </p:sp>
        <p:pic>
          <p:nvPicPr>
            <p:cNvPr id="11" name="Picture 3" descr="C:\Users\Sandra\AppData\Local\Microsoft\Windows\Temporary Internet Files\Content.IE5\ANFLIA3Y\MC90043802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43000" y="3042423"/>
              <a:ext cx="2743200" cy="2743200"/>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0817603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Clause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smtClean="0"/>
              <a:t>A group of words containing a subject and a predicate and forming part of a compound or complex sentence.</a:t>
            </a:r>
            <a:endParaRPr lang="en-US" dirty="0"/>
          </a:p>
        </p:txBody>
      </p:sp>
      <p:grpSp>
        <p:nvGrpSpPr>
          <p:cNvPr id="12" name="Group 11"/>
          <p:cNvGrpSpPr/>
          <p:nvPr/>
        </p:nvGrpSpPr>
        <p:grpSpPr>
          <a:xfrm>
            <a:off x="381000" y="2221467"/>
            <a:ext cx="8305800" cy="2479598"/>
            <a:chOff x="457200" y="2221467"/>
            <a:chExt cx="8305800" cy="2479598"/>
          </a:xfrm>
        </p:grpSpPr>
        <p:sp>
          <p:nvSpPr>
            <p:cNvPr id="13" name="TextBox 12"/>
            <p:cNvSpPr txBox="1"/>
            <p:nvPr/>
          </p:nvSpPr>
          <p:spPr>
            <a:xfrm>
              <a:off x="457200" y="2895600"/>
              <a:ext cx="83058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00000"/>
                  </a:solidFill>
                  <a:effectLst>
                    <a:outerShdw blurRad="50800" dist="39000" dir="5460000" algn="tl">
                      <a:srgbClr val="000000">
                        <a:alpha val="38000"/>
                      </a:srgbClr>
                    </a:outerShdw>
                  </a:effectLst>
                </a:rPr>
                <a:t>John and Mary went </a:t>
              </a:r>
              <a:r>
                <a:rPr lang="en-US" sz="3600" b="1" dirty="0">
                  <a:ln w="11430"/>
                  <a:solidFill>
                    <a:srgbClr val="C00000"/>
                  </a:solidFill>
                  <a:effectLst>
                    <a:outerShdw blurRad="50800" dist="39000" dir="5460000" algn="tl">
                      <a:srgbClr val="000000">
                        <a:alpha val="38000"/>
                      </a:srgbClr>
                    </a:outerShdw>
                  </a:effectLst>
                </a:rPr>
                <a:t>to the </a:t>
              </a:r>
              <a:r>
                <a:rPr lang="en-US" sz="3600" b="1" dirty="0" smtClean="0">
                  <a:ln w="11430"/>
                  <a:solidFill>
                    <a:srgbClr val="C00000"/>
                  </a:solidFill>
                  <a:effectLst>
                    <a:outerShdw blurRad="50800" dist="39000" dir="5460000" algn="tl">
                      <a:srgbClr val="000000">
                        <a:alpha val="38000"/>
                      </a:srgbClr>
                    </a:outerShdw>
                  </a:effectLst>
                </a:rPr>
                <a:t>mall</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600" b="1" dirty="0" smtClean="0">
                  <a:ln w="11430"/>
                  <a:solidFill>
                    <a:srgbClr val="7030A0"/>
                  </a:solidFill>
                  <a:effectLst>
                    <a:outerShdw blurRad="50800" dist="39000" dir="5460000" algn="tl">
                      <a:srgbClr val="000000">
                        <a:alpha val="38000"/>
                      </a:srgbClr>
                    </a:outerShdw>
                  </a:effectLst>
                </a:rPr>
                <a:t>after</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2060"/>
                  </a:solidFill>
                  <a:effectLst>
                    <a:outerShdw blurRad="50800" dist="39000" dir="5460000" algn="tl">
                      <a:srgbClr val="000000">
                        <a:alpha val="38000"/>
                      </a:srgbClr>
                    </a:outerShdw>
                  </a:effectLst>
                </a:rPr>
                <a:t>they finished </a:t>
              </a:r>
              <a:r>
                <a:rPr lang="en-US" sz="3600" b="1" dirty="0" smtClean="0">
                  <a:ln w="11430"/>
                  <a:solidFill>
                    <a:srgbClr val="002060"/>
                  </a:solidFill>
                  <a:effectLst>
                    <a:outerShdw blurRad="50800" dist="39000" dir="5460000" algn="tl">
                      <a:srgbClr val="000000">
                        <a:alpha val="38000"/>
                      </a:srgbClr>
                    </a:outerShdw>
                  </a:effectLst>
                </a:rPr>
                <a:t>doing their homework</a:t>
              </a:r>
              <a:r>
                <a:rPr lang="en-US" sz="3600" b="1" dirty="0" smtClean="0">
                  <a:ln w="11430"/>
                  <a:effectLst>
                    <a:outerShdw blurRad="50800" dist="39000" dir="5460000" algn="tl">
                      <a:srgbClr val="000000">
                        <a:alpha val="38000"/>
                      </a:srgbClr>
                    </a:outerShdw>
                  </a:effectLst>
                </a:rPr>
                <a:t>.</a:t>
              </a:r>
              <a:endParaRPr lang="en-US" sz="3600" b="1" dirty="0">
                <a:ln w="11430"/>
                <a:effectLst>
                  <a:outerShdw blurRad="50800" dist="39000" dir="5460000" algn="tl">
                    <a:srgbClr val="000000">
                      <a:alpha val="38000"/>
                    </a:srgbClr>
                  </a:outerShdw>
                </a:effectLst>
              </a:endParaRPr>
            </a:p>
          </p:txBody>
        </p:sp>
        <p:sp>
          <p:nvSpPr>
            <p:cNvPr id="14" name="Right Brace 13"/>
            <p:cNvSpPr/>
            <p:nvPr/>
          </p:nvSpPr>
          <p:spPr>
            <a:xfrm rot="16200000">
              <a:off x="4419601" y="-152401"/>
              <a:ext cx="381000" cy="58674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ight Brace 14"/>
            <p:cNvSpPr/>
            <p:nvPr/>
          </p:nvSpPr>
          <p:spPr>
            <a:xfrm rot="5400000">
              <a:off x="4381500" y="342900"/>
              <a:ext cx="381000" cy="76200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extBox 15"/>
            <p:cNvSpPr txBox="1"/>
            <p:nvPr/>
          </p:nvSpPr>
          <p:spPr>
            <a:xfrm>
              <a:off x="3592290" y="2221467"/>
              <a:ext cx="2035622" cy="369332"/>
            </a:xfrm>
            <a:prstGeom prst="rect">
              <a:avLst/>
            </a:prstGeom>
            <a:noFill/>
          </p:spPr>
          <p:txBody>
            <a:bodyPr wrap="none" rtlCol="0">
              <a:spAutoFit/>
            </a:bodyPr>
            <a:lstStyle/>
            <a:p>
              <a:r>
                <a:rPr lang="en-US" dirty="0"/>
                <a:t>i</a:t>
              </a:r>
              <a:r>
                <a:rPr lang="en-US" dirty="0" smtClean="0"/>
                <a:t>ndependent clause</a:t>
              </a:r>
              <a:endParaRPr lang="en-US" dirty="0"/>
            </a:p>
          </p:txBody>
        </p:sp>
        <p:sp>
          <p:nvSpPr>
            <p:cNvPr id="17" name="TextBox 16"/>
            <p:cNvSpPr txBox="1"/>
            <p:nvPr/>
          </p:nvSpPr>
          <p:spPr>
            <a:xfrm>
              <a:off x="3643957" y="4331733"/>
              <a:ext cx="1856086" cy="369332"/>
            </a:xfrm>
            <a:prstGeom prst="rect">
              <a:avLst/>
            </a:prstGeom>
            <a:noFill/>
          </p:spPr>
          <p:txBody>
            <a:bodyPr wrap="none" rtlCol="0">
              <a:spAutoFit/>
            </a:bodyPr>
            <a:lstStyle/>
            <a:p>
              <a:r>
                <a:rPr lang="en-US" dirty="0" smtClean="0"/>
                <a:t>dependent clause</a:t>
              </a:r>
              <a:endParaRPr lang="en-US" dirty="0"/>
            </a:p>
          </p:txBody>
        </p:sp>
      </p:grpSp>
    </p:spTree>
    <p:extLst>
      <p:ext uri="{BB962C8B-B14F-4D97-AF65-F5344CB8AC3E}">
        <p14:creationId xmlns:p14="http://schemas.microsoft.com/office/powerpoint/2010/main" xmlns="" val="1208023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Cliché</a:t>
            </a:r>
            <a:endParaRPr lang="en-US" dirty="0"/>
          </a:p>
        </p:txBody>
      </p:sp>
      <p:sp>
        <p:nvSpPr>
          <p:cNvPr id="5" name="Text Placeholder 4"/>
          <p:cNvSpPr>
            <a:spLocks noGrp="1"/>
          </p:cNvSpPr>
          <p:nvPr>
            <p:ph type="body" sz="quarter" idx="13"/>
          </p:nvPr>
        </p:nvSpPr>
        <p:spPr/>
        <p:txBody>
          <a:bodyPr/>
          <a:lstStyle/>
          <a:p>
            <a:r>
              <a:rPr lang="en-US" dirty="0"/>
              <a:t>An overly used expression or </a:t>
            </a:r>
            <a:r>
              <a:rPr lang="en-US" dirty="0" smtClean="0"/>
              <a:t>idea.</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05108" y="1829336"/>
            <a:ext cx="4133783" cy="2875243"/>
          </a:xfrm>
          <a:prstGeom prst="rect">
            <a:avLst/>
          </a:prstGeom>
        </p:spPr>
      </p:pic>
      <p:sp>
        <p:nvSpPr>
          <p:cNvPr id="7" name="TextBox 6"/>
          <p:cNvSpPr txBox="1"/>
          <p:nvPr/>
        </p:nvSpPr>
        <p:spPr>
          <a:xfrm>
            <a:off x="3070209" y="4775603"/>
            <a:ext cx="3003579" cy="369332"/>
          </a:xfrm>
          <a:prstGeom prst="rect">
            <a:avLst/>
          </a:prstGeom>
          <a:noFill/>
        </p:spPr>
        <p:txBody>
          <a:bodyPr wrap="none" rtlCol="0">
            <a:spAutoFit/>
          </a:bodyPr>
          <a:lstStyle/>
          <a:p>
            <a:r>
              <a:rPr lang="en-US" dirty="0" smtClean="0"/>
              <a:t>Laughter is the best medicine.</a:t>
            </a:r>
            <a:endParaRPr lang="en-US" dirty="0"/>
          </a:p>
        </p:txBody>
      </p:sp>
    </p:spTree>
    <p:extLst>
      <p:ext uri="{BB962C8B-B14F-4D97-AF65-F5344CB8AC3E}">
        <p14:creationId xmlns:p14="http://schemas.microsoft.com/office/powerpoint/2010/main" xmlns="" val="40107639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Coherent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Logical and clear.</a:t>
            </a:r>
            <a:endParaRPr lang="en-US" dirty="0"/>
          </a:p>
        </p:txBody>
      </p:sp>
      <p:pic>
        <p:nvPicPr>
          <p:cNvPr id="1026" name="Picture 2" descr="C:\Users\Sandra\AppData\Local\Microsoft\Windows\Temporary Internet Files\Content.IE5\1CYTP6H1\MC90039096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5453" y="1905000"/>
            <a:ext cx="2396947" cy="313154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66313" y="3045725"/>
            <a:ext cx="2756524" cy="369332"/>
          </a:xfrm>
          <a:prstGeom prst="rect">
            <a:avLst/>
          </a:prstGeom>
          <a:noFill/>
        </p:spPr>
        <p:txBody>
          <a:bodyPr wrap="none" rtlCol="0">
            <a:spAutoFit/>
          </a:bodyPr>
          <a:lstStyle/>
          <a:p>
            <a:r>
              <a:rPr lang="en-US" dirty="0" smtClean="0"/>
              <a:t>The boy is riding a unicycle.</a:t>
            </a:r>
            <a:endParaRPr lang="en-US" dirty="0"/>
          </a:p>
        </p:txBody>
      </p:sp>
    </p:spTree>
    <p:extLst>
      <p:ext uri="{BB962C8B-B14F-4D97-AF65-F5344CB8AC3E}">
        <p14:creationId xmlns:p14="http://schemas.microsoft.com/office/powerpoint/2010/main" xmlns="" val="1346424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Acknowledge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a:t>
            </a:r>
            <a:r>
              <a:rPr lang="en-US" dirty="0" smtClean="0"/>
              <a:t>admit the </a:t>
            </a:r>
            <a:r>
              <a:rPr lang="en-US" dirty="0"/>
              <a:t>truth or existence of.</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47800" y="3017838"/>
            <a:ext cx="2571750" cy="2057400"/>
          </a:xfrm>
          <a:prstGeom prst="rect">
            <a:avLst/>
          </a:prstGeom>
        </p:spPr>
      </p:pic>
      <p:sp>
        <p:nvSpPr>
          <p:cNvPr id="7" name="TextBox 6"/>
          <p:cNvSpPr txBox="1"/>
          <p:nvPr/>
        </p:nvSpPr>
        <p:spPr>
          <a:xfrm>
            <a:off x="2362200" y="2133600"/>
            <a:ext cx="4617283" cy="646331"/>
          </a:xfrm>
          <a:prstGeom prst="rect">
            <a:avLst/>
          </a:prstGeom>
          <a:noFill/>
        </p:spPr>
        <p:txBody>
          <a:bodyPr wrap="square" rtlCol="0">
            <a:spAutoFit/>
          </a:bodyPr>
          <a:lstStyle/>
          <a:p>
            <a:r>
              <a:rPr lang="en-US" dirty="0" smtClean="0"/>
              <a:t>The principal chose to </a:t>
            </a:r>
            <a:r>
              <a:rPr lang="en-US" b="1" dirty="0" smtClean="0"/>
              <a:t>acknowledge</a:t>
            </a:r>
            <a:r>
              <a:rPr lang="en-US" dirty="0" smtClean="0"/>
              <a:t> the Honor Roll students with certificates and a pizza party.</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53000" y="3037594"/>
            <a:ext cx="2881234" cy="2077640"/>
          </a:xfrm>
          <a:prstGeom prst="rect">
            <a:avLst/>
          </a:prstGeom>
        </p:spPr>
      </p:pic>
    </p:spTree>
    <p:extLst>
      <p:ext uri="{BB962C8B-B14F-4D97-AF65-F5344CB8AC3E}">
        <p14:creationId xmlns:p14="http://schemas.microsoft.com/office/powerpoint/2010/main" xmlns="" val="20888875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Cohesion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lump, hold, or stick together.</a:t>
            </a:r>
          </a:p>
        </p:txBody>
      </p:sp>
      <p:pic>
        <p:nvPicPr>
          <p:cNvPr id="3" name="Picture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14575" y="1752600"/>
            <a:ext cx="4514850" cy="3611880"/>
          </a:xfrm>
          <a:prstGeom prst="rect">
            <a:avLst/>
          </a:prstGeom>
        </p:spPr>
      </p:pic>
    </p:spTree>
    <p:extLst>
      <p:ext uri="{BB962C8B-B14F-4D97-AF65-F5344CB8AC3E}">
        <p14:creationId xmlns:p14="http://schemas.microsoft.com/office/powerpoint/2010/main" xmlns="" val="345574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Collaborate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Working together toward a common goal.</a:t>
            </a:r>
          </a:p>
        </p:txBody>
      </p:sp>
      <p:pic>
        <p:nvPicPr>
          <p:cNvPr id="1026" name="Picture 2" descr="C:\Users\Sandra\AppData\Local\Microsoft\Windows\Temporary Internet Files\Content.IE5\AY0UJZ9C\MC900439359[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7500" y="1828800"/>
            <a:ext cx="3429000" cy="3429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5432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Collegial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work environment where responsibility and authority is shared equally by colleagues. </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90800" y="1848060"/>
            <a:ext cx="3886200" cy="3333540"/>
          </a:xfrm>
          <a:prstGeom prst="rect">
            <a:avLst/>
          </a:prstGeom>
        </p:spPr>
      </p:pic>
    </p:spTree>
    <p:extLst>
      <p:ext uri="{BB962C8B-B14F-4D97-AF65-F5344CB8AC3E}">
        <p14:creationId xmlns:p14="http://schemas.microsoft.com/office/powerpoint/2010/main" xmlns="" val="27743945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a:grpSpLocks noChangeAspect="1"/>
          </p:cNvGrpSpPr>
          <p:nvPr/>
        </p:nvGrpSpPr>
        <p:grpSpPr>
          <a:xfrm>
            <a:off x="1838018" y="1794699"/>
            <a:ext cx="5467964" cy="3474720"/>
            <a:chOff x="2277922" y="2025802"/>
            <a:chExt cx="5164187" cy="3281680"/>
          </a:xfrm>
        </p:grpSpPr>
        <p:sp>
          <p:nvSpPr>
            <p:cNvPr id="10" name="Oval 9"/>
            <p:cNvSpPr>
              <a:spLocks noChangeAspect="1"/>
            </p:cNvSpPr>
            <p:nvPr/>
          </p:nvSpPr>
          <p:spPr>
            <a:xfrm>
              <a:off x="4160428" y="2025802"/>
              <a:ext cx="3281681" cy="3281680"/>
            </a:xfrm>
            <a:prstGeom prst="ellipse">
              <a:avLst/>
            </a:prstGeom>
            <a:solidFill>
              <a:schemeClr val="accent2">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2277922" y="2025802"/>
              <a:ext cx="3281681" cy="3281680"/>
            </a:xfrm>
            <a:prstGeom prst="ellipse">
              <a:avLst/>
            </a:prstGeom>
            <a:solidFill>
              <a:schemeClr val="accent1">
                <a:alpha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9" name="Picture 5" descr="C:\Users\Sandra\AppData\Local\Microsoft\Windows\Temporary Internet Files\Content.IE5\CQE9FX9I\MC900441720[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67600" y="3003107"/>
            <a:ext cx="1154352" cy="11543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Compare and Contrast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How two or more things are alike and/or  different.</a:t>
            </a:r>
            <a:endParaRPr lang="en-US" dirty="0"/>
          </a:p>
        </p:txBody>
      </p:sp>
      <p:pic>
        <p:nvPicPr>
          <p:cNvPr id="1030" name="Picture 6" descr="C:\Users\Sandra\AppData\Local\Microsoft\Windows\Temporary Internet Files\Content.IE5\ANFLIA3Y\MC900441708[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1388" y="2838744"/>
            <a:ext cx="1386630" cy="138663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3794656" y="2426121"/>
            <a:ext cx="1554687" cy="2308324"/>
          </a:xfrm>
          <a:prstGeom prst="rect">
            <a:avLst/>
          </a:prstGeom>
          <a:noFill/>
        </p:spPr>
        <p:txBody>
          <a:bodyPr wrap="square" rtlCol="0">
            <a:spAutoFit/>
          </a:bodyPr>
          <a:lstStyle/>
          <a:p>
            <a:pPr algn="ctr">
              <a:lnSpc>
                <a:spcPct val="150000"/>
              </a:lnSpc>
            </a:pPr>
            <a:r>
              <a:rPr lang="en-US" sz="1600" b="1" dirty="0" smtClean="0"/>
              <a:t>fruit</a:t>
            </a:r>
          </a:p>
          <a:p>
            <a:pPr algn="ctr">
              <a:lnSpc>
                <a:spcPct val="150000"/>
              </a:lnSpc>
            </a:pPr>
            <a:r>
              <a:rPr lang="en-US" sz="1600" b="1" dirty="0" smtClean="0"/>
              <a:t>seeds</a:t>
            </a:r>
          </a:p>
          <a:p>
            <a:pPr algn="ctr">
              <a:lnSpc>
                <a:spcPct val="150000"/>
              </a:lnSpc>
            </a:pPr>
            <a:r>
              <a:rPr lang="en-US" sz="1600" b="1" dirty="0" smtClean="0"/>
              <a:t>grown on trees </a:t>
            </a:r>
          </a:p>
          <a:p>
            <a:pPr algn="ctr">
              <a:lnSpc>
                <a:spcPct val="150000"/>
              </a:lnSpc>
            </a:pPr>
            <a:r>
              <a:rPr lang="en-US" sz="1600" b="1" dirty="0" smtClean="0"/>
              <a:t>good for you</a:t>
            </a:r>
          </a:p>
          <a:p>
            <a:pPr algn="ctr">
              <a:lnSpc>
                <a:spcPct val="150000"/>
              </a:lnSpc>
            </a:pPr>
            <a:r>
              <a:rPr lang="en-US" sz="1600" b="1" dirty="0" smtClean="0"/>
              <a:t>juicy</a:t>
            </a:r>
            <a:endParaRPr lang="en-US" sz="1600" b="1" dirty="0"/>
          </a:p>
          <a:p>
            <a:pPr algn="ctr">
              <a:lnSpc>
                <a:spcPct val="150000"/>
              </a:lnSpc>
            </a:pPr>
            <a:r>
              <a:rPr lang="en-US" sz="1600" b="1" dirty="0" smtClean="0"/>
              <a:t>sweet</a:t>
            </a:r>
          </a:p>
        </p:txBody>
      </p:sp>
      <p:sp>
        <p:nvSpPr>
          <p:cNvPr id="11" name="TextBox 10"/>
          <p:cNvSpPr txBox="1"/>
          <p:nvPr/>
        </p:nvSpPr>
        <p:spPr>
          <a:xfrm>
            <a:off x="5423075" y="2516395"/>
            <a:ext cx="1869052" cy="2031325"/>
          </a:xfrm>
          <a:prstGeom prst="rect">
            <a:avLst/>
          </a:prstGeom>
          <a:noFill/>
        </p:spPr>
        <p:txBody>
          <a:bodyPr wrap="square" rtlCol="0">
            <a:spAutoFit/>
          </a:bodyPr>
          <a:lstStyle/>
          <a:p>
            <a:pPr>
              <a:lnSpc>
                <a:spcPct val="150000"/>
              </a:lnSpc>
            </a:pPr>
            <a:r>
              <a:rPr lang="en-US" sz="1600" b="1" dirty="0" smtClean="0">
                <a:solidFill>
                  <a:schemeClr val="accent6">
                    <a:lumMod val="75000"/>
                  </a:schemeClr>
                </a:solidFill>
              </a:rPr>
              <a:t>orange </a:t>
            </a:r>
            <a:r>
              <a:rPr lang="en-US" sz="1600" b="1" dirty="0" smtClean="0"/>
              <a:t>skin</a:t>
            </a:r>
          </a:p>
          <a:p>
            <a:pPr>
              <a:lnSpc>
                <a:spcPct val="150000"/>
              </a:lnSpc>
            </a:pPr>
            <a:endParaRPr lang="en-US" sz="1000" b="1" dirty="0" smtClean="0">
              <a:solidFill>
                <a:schemeClr val="accent6">
                  <a:lumMod val="75000"/>
                </a:schemeClr>
              </a:solidFill>
            </a:endParaRPr>
          </a:p>
          <a:p>
            <a:pPr>
              <a:lnSpc>
                <a:spcPct val="150000"/>
              </a:lnSpc>
            </a:pPr>
            <a:r>
              <a:rPr lang="en-US" sz="1600" b="1" dirty="0" smtClean="0"/>
              <a:t>grown in subtropical climate</a:t>
            </a:r>
          </a:p>
          <a:p>
            <a:pPr>
              <a:lnSpc>
                <a:spcPct val="150000"/>
              </a:lnSpc>
            </a:pPr>
            <a:endParaRPr lang="en-US" sz="1000" b="1" dirty="0" smtClean="0"/>
          </a:p>
          <a:p>
            <a:pPr>
              <a:lnSpc>
                <a:spcPct val="150000"/>
              </a:lnSpc>
            </a:pPr>
            <a:r>
              <a:rPr lang="en-US" sz="1600" b="1" dirty="0" smtClean="0"/>
              <a:t>don’t eat skin</a:t>
            </a:r>
          </a:p>
        </p:txBody>
      </p:sp>
      <p:sp>
        <p:nvSpPr>
          <p:cNvPr id="12" name="TextBox 11"/>
          <p:cNvSpPr txBox="1"/>
          <p:nvPr/>
        </p:nvSpPr>
        <p:spPr>
          <a:xfrm>
            <a:off x="2244436" y="2516396"/>
            <a:ext cx="1939919" cy="2031325"/>
          </a:xfrm>
          <a:prstGeom prst="rect">
            <a:avLst/>
          </a:prstGeom>
          <a:noFill/>
        </p:spPr>
        <p:txBody>
          <a:bodyPr wrap="square" rtlCol="0">
            <a:spAutoFit/>
          </a:bodyPr>
          <a:lstStyle/>
          <a:p>
            <a:pPr>
              <a:lnSpc>
                <a:spcPct val="150000"/>
              </a:lnSpc>
            </a:pPr>
            <a:r>
              <a:rPr lang="en-US" sz="1600" b="1" dirty="0" smtClean="0">
                <a:solidFill>
                  <a:srgbClr val="C00000"/>
                </a:solidFill>
              </a:rPr>
              <a:t>red </a:t>
            </a:r>
            <a:r>
              <a:rPr lang="en-US" sz="1600" b="1" dirty="0" smtClean="0"/>
              <a:t>or </a:t>
            </a:r>
            <a:r>
              <a:rPr lang="en-US" sz="1600" b="1" dirty="0" smtClean="0">
                <a:solidFill>
                  <a:srgbClr val="003300"/>
                </a:solidFill>
              </a:rPr>
              <a:t>green</a:t>
            </a:r>
            <a:r>
              <a:rPr lang="en-US" sz="1600" b="1" dirty="0" smtClean="0"/>
              <a:t> skin</a:t>
            </a:r>
          </a:p>
          <a:p>
            <a:pPr>
              <a:lnSpc>
                <a:spcPct val="150000"/>
              </a:lnSpc>
            </a:pPr>
            <a:endParaRPr lang="en-US" sz="1000" b="1" dirty="0" smtClean="0"/>
          </a:p>
          <a:p>
            <a:pPr>
              <a:lnSpc>
                <a:spcPct val="150000"/>
              </a:lnSpc>
            </a:pPr>
            <a:r>
              <a:rPr lang="en-US" sz="1600" b="1" dirty="0" smtClean="0"/>
              <a:t>grown in many climates</a:t>
            </a:r>
          </a:p>
          <a:p>
            <a:pPr>
              <a:lnSpc>
                <a:spcPct val="150000"/>
              </a:lnSpc>
            </a:pPr>
            <a:endParaRPr lang="en-US" sz="1000" b="1" dirty="0" smtClean="0"/>
          </a:p>
          <a:p>
            <a:pPr>
              <a:lnSpc>
                <a:spcPct val="150000"/>
              </a:lnSpc>
            </a:pPr>
            <a:r>
              <a:rPr lang="en-US" sz="1600" b="1" dirty="0" smtClean="0"/>
              <a:t>edible skin</a:t>
            </a:r>
            <a:endParaRPr lang="en-US" sz="1600" b="1" dirty="0"/>
          </a:p>
        </p:txBody>
      </p:sp>
    </p:spTree>
    <p:extLst>
      <p:ext uri="{BB962C8B-B14F-4D97-AF65-F5344CB8AC3E}">
        <p14:creationId xmlns:p14="http://schemas.microsoft.com/office/powerpoint/2010/main" xmlns="" val="20597918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Comparison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examination of how two or more things are similar or alike.</a:t>
            </a:r>
            <a:endParaRPr lang="en-US" dirty="0"/>
          </a:p>
        </p:txBody>
      </p:sp>
      <p:sp>
        <p:nvSpPr>
          <p:cNvPr id="8" name="TextBox 7"/>
          <p:cNvSpPr txBox="1"/>
          <p:nvPr/>
        </p:nvSpPr>
        <p:spPr>
          <a:xfrm>
            <a:off x="3543300" y="4390808"/>
            <a:ext cx="2057400" cy="923330"/>
          </a:xfrm>
          <a:prstGeom prst="rect">
            <a:avLst/>
          </a:prstGeom>
          <a:noFill/>
        </p:spPr>
        <p:txBody>
          <a:bodyPr wrap="square" rtlCol="0">
            <a:spAutoFit/>
          </a:bodyPr>
          <a:lstStyle/>
          <a:p>
            <a:pPr algn="ctr"/>
            <a:r>
              <a:rPr lang="en-US" dirty="0" smtClean="0"/>
              <a:t>Both fruits</a:t>
            </a:r>
          </a:p>
          <a:p>
            <a:pPr algn="ctr"/>
            <a:r>
              <a:rPr lang="en-US" dirty="0" smtClean="0"/>
              <a:t>Both grow on trees</a:t>
            </a:r>
          </a:p>
          <a:p>
            <a:pPr algn="ctr"/>
            <a:r>
              <a:rPr lang="en-US" dirty="0" smtClean="0"/>
              <a:t>Both are edible</a:t>
            </a:r>
          </a:p>
        </p:txBody>
      </p:sp>
      <p:pic>
        <p:nvPicPr>
          <p:cNvPr id="9" name="Picture 8" descr="comparison.jpg"/>
          <p:cNvPicPr>
            <a:picLocks noChangeAspect="1"/>
          </p:cNvPicPr>
          <p:nvPr/>
        </p:nvPicPr>
        <p:blipFill>
          <a:blip r:embed="rId2" cstate="print"/>
          <a:stretch>
            <a:fillRect/>
          </a:stretch>
        </p:blipFill>
        <p:spPr>
          <a:xfrm>
            <a:off x="2724912" y="1828800"/>
            <a:ext cx="3694176" cy="2566416"/>
          </a:xfrm>
          <a:prstGeom prst="rect">
            <a:avLst/>
          </a:prstGeom>
        </p:spPr>
      </p:pic>
    </p:spTree>
    <p:extLst>
      <p:ext uri="{BB962C8B-B14F-4D97-AF65-F5344CB8AC3E}">
        <p14:creationId xmlns:p14="http://schemas.microsoft.com/office/powerpoint/2010/main" xmlns="" val="3286491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5" name="Title 14"/>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Complex sentence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sentence with one independent clause and one or more dependent clauses.</a:t>
            </a:r>
            <a:endParaRPr lang="en-US" dirty="0"/>
          </a:p>
        </p:txBody>
      </p:sp>
      <p:grpSp>
        <p:nvGrpSpPr>
          <p:cNvPr id="11" name="Group 10"/>
          <p:cNvGrpSpPr/>
          <p:nvPr/>
        </p:nvGrpSpPr>
        <p:grpSpPr>
          <a:xfrm>
            <a:off x="457200" y="2221467"/>
            <a:ext cx="8305800" cy="2479598"/>
            <a:chOff x="457200" y="2221467"/>
            <a:chExt cx="8305800" cy="2479598"/>
          </a:xfrm>
        </p:grpSpPr>
        <p:sp>
          <p:nvSpPr>
            <p:cNvPr id="6" name="TextBox 5"/>
            <p:cNvSpPr txBox="1"/>
            <p:nvPr/>
          </p:nvSpPr>
          <p:spPr>
            <a:xfrm>
              <a:off x="457200" y="2895600"/>
              <a:ext cx="83058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00000"/>
                  </a:solidFill>
                  <a:effectLst>
                    <a:outerShdw blurRad="50800" dist="39000" dir="5460000" algn="tl">
                      <a:srgbClr val="000000">
                        <a:alpha val="38000"/>
                      </a:srgbClr>
                    </a:outerShdw>
                  </a:effectLst>
                </a:rPr>
                <a:t>John and Mary went </a:t>
              </a:r>
              <a:r>
                <a:rPr lang="en-US" sz="3600" b="1" dirty="0">
                  <a:ln w="11430"/>
                  <a:solidFill>
                    <a:srgbClr val="C00000"/>
                  </a:solidFill>
                  <a:effectLst>
                    <a:outerShdw blurRad="50800" dist="39000" dir="5460000" algn="tl">
                      <a:srgbClr val="000000">
                        <a:alpha val="38000"/>
                      </a:srgbClr>
                    </a:outerShdw>
                  </a:effectLst>
                </a:rPr>
                <a:t>to the </a:t>
              </a:r>
              <a:r>
                <a:rPr lang="en-US" sz="3600" b="1" dirty="0" smtClean="0">
                  <a:ln w="11430"/>
                  <a:solidFill>
                    <a:srgbClr val="C00000"/>
                  </a:solidFill>
                  <a:effectLst>
                    <a:outerShdw blurRad="50800" dist="39000" dir="5460000" algn="tl">
                      <a:srgbClr val="000000">
                        <a:alpha val="38000"/>
                      </a:srgbClr>
                    </a:outerShdw>
                  </a:effectLst>
                </a:rPr>
                <a:t>mall</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600" b="1" dirty="0" smtClean="0">
                  <a:ln w="11430"/>
                  <a:solidFill>
                    <a:srgbClr val="7030A0"/>
                  </a:solidFill>
                  <a:effectLst>
                    <a:outerShdw blurRad="50800" dist="39000" dir="5460000" algn="tl">
                      <a:srgbClr val="000000">
                        <a:alpha val="38000"/>
                      </a:srgbClr>
                    </a:outerShdw>
                  </a:effectLst>
                </a:rPr>
                <a:t>after</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2060"/>
                  </a:solidFill>
                  <a:effectLst>
                    <a:outerShdw blurRad="50800" dist="39000" dir="5460000" algn="tl">
                      <a:srgbClr val="000000">
                        <a:alpha val="38000"/>
                      </a:srgbClr>
                    </a:outerShdw>
                  </a:effectLst>
                </a:rPr>
                <a:t>they finished </a:t>
              </a:r>
              <a:r>
                <a:rPr lang="en-US" sz="3600" b="1" dirty="0" smtClean="0">
                  <a:ln w="11430"/>
                  <a:solidFill>
                    <a:srgbClr val="002060"/>
                  </a:solidFill>
                  <a:effectLst>
                    <a:outerShdw blurRad="50800" dist="39000" dir="5460000" algn="tl">
                      <a:srgbClr val="000000">
                        <a:alpha val="38000"/>
                      </a:srgbClr>
                    </a:outerShdw>
                  </a:effectLst>
                </a:rPr>
                <a:t>doing their homework</a:t>
              </a:r>
              <a:r>
                <a:rPr lang="en-US" sz="3600" b="1" dirty="0" smtClean="0">
                  <a:ln w="11430"/>
                  <a:effectLst>
                    <a:outerShdw blurRad="50800" dist="39000" dir="5460000" algn="tl">
                      <a:srgbClr val="000000">
                        <a:alpha val="38000"/>
                      </a:srgbClr>
                    </a:outerShdw>
                  </a:effectLst>
                </a:rPr>
                <a:t>.</a:t>
              </a:r>
              <a:endParaRPr lang="en-US" sz="3600" b="1" dirty="0">
                <a:ln w="11430"/>
                <a:effectLst>
                  <a:outerShdw blurRad="50800" dist="39000" dir="5460000" algn="tl">
                    <a:srgbClr val="000000">
                      <a:alpha val="38000"/>
                    </a:srgbClr>
                  </a:outerShdw>
                </a:effectLst>
              </a:endParaRPr>
            </a:p>
          </p:txBody>
        </p:sp>
        <p:sp>
          <p:nvSpPr>
            <p:cNvPr id="7" name="Right Brace 6"/>
            <p:cNvSpPr/>
            <p:nvPr/>
          </p:nvSpPr>
          <p:spPr>
            <a:xfrm rot="16200000">
              <a:off x="4419601" y="-152401"/>
              <a:ext cx="381000" cy="58674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ight Brace 7"/>
            <p:cNvSpPr/>
            <p:nvPr/>
          </p:nvSpPr>
          <p:spPr>
            <a:xfrm rot="5400000">
              <a:off x="4381500" y="342900"/>
              <a:ext cx="381000" cy="76200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592290" y="2221467"/>
              <a:ext cx="2035622" cy="369332"/>
            </a:xfrm>
            <a:prstGeom prst="rect">
              <a:avLst/>
            </a:prstGeom>
            <a:noFill/>
          </p:spPr>
          <p:txBody>
            <a:bodyPr wrap="none" rtlCol="0">
              <a:spAutoFit/>
            </a:bodyPr>
            <a:lstStyle/>
            <a:p>
              <a:r>
                <a:rPr lang="en-US" dirty="0"/>
                <a:t>i</a:t>
              </a:r>
              <a:r>
                <a:rPr lang="en-US" dirty="0" smtClean="0"/>
                <a:t>ndependent clause</a:t>
              </a:r>
              <a:endParaRPr lang="en-US" dirty="0"/>
            </a:p>
          </p:txBody>
        </p:sp>
        <p:sp>
          <p:nvSpPr>
            <p:cNvPr id="10" name="TextBox 9"/>
            <p:cNvSpPr txBox="1"/>
            <p:nvPr/>
          </p:nvSpPr>
          <p:spPr>
            <a:xfrm>
              <a:off x="3643957" y="4331733"/>
              <a:ext cx="1856086" cy="369332"/>
            </a:xfrm>
            <a:prstGeom prst="rect">
              <a:avLst/>
            </a:prstGeom>
            <a:noFill/>
          </p:spPr>
          <p:txBody>
            <a:bodyPr wrap="none" rtlCol="0">
              <a:spAutoFit/>
            </a:bodyPr>
            <a:lstStyle/>
            <a:p>
              <a:r>
                <a:rPr lang="en-US" dirty="0" smtClean="0"/>
                <a:t>dependent clause</a:t>
              </a:r>
              <a:endParaRPr lang="en-US" dirty="0"/>
            </a:p>
          </p:txBody>
        </p:sp>
      </p:grpSp>
      <p:grpSp>
        <p:nvGrpSpPr>
          <p:cNvPr id="14" name="Group 13"/>
          <p:cNvGrpSpPr/>
          <p:nvPr/>
        </p:nvGrpSpPr>
        <p:grpSpPr>
          <a:xfrm>
            <a:off x="545385" y="2453348"/>
            <a:ext cx="1131015" cy="1128052"/>
            <a:chOff x="348892" y="2497281"/>
            <a:chExt cx="1131015" cy="1128052"/>
          </a:xfrm>
        </p:grpSpPr>
        <p:cxnSp>
          <p:nvCxnSpPr>
            <p:cNvPr id="12" name="Straight Arrow Connector 11"/>
            <p:cNvCxnSpPr/>
            <p:nvPr/>
          </p:nvCxnSpPr>
          <p:spPr>
            <a:xfrm flipH="1">
              <a:off x="794107" y="2781299"/>
              <a:ext cx="120293" cy="84403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8892" y="2497281"/>
              <a:ext cx="1131015" cy="307777"/>
            </a:xfrm>
            <a:prstGeom prst="rect">
              <a:avLst/>
            </a:prstGeom>
            <a:noFill/>
          </p:spPr>
          <p:txBody>
            <a:bodyPr wrap="none" rtlCol="0">
              <a:spAutoFit/>
            </a:bodyPr>
            <a:lstStyle/>
            <a:p>
              <a:r>
                <a:rPr lang="en-US" sz="1400" dirty="0" smtClean="0"/>
                <a:t>subordinator</a:t>
              </a:r>
              <a:endParaRPr lang="en-US" sz="1400" dirty="0"/>
            </a:p>
          </p:txBody>
        </p:sp>
      </p:grpSp>
    </p:spTree>
    <p:extLst>
      <p:ext uri="{BB962C8B-B14F-4D97-AF65-F5344CB8AC3E}">
        <p14:creationId xmlns:p14="http://schemas.microsoft.com/office/powerpoint/2010/main" xmlns="" val="9637676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Component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part of something.</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43000" y="2009483"/>
            <a:ext cx="807158" cy="305954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83885" y="1899757"/>
            <a:ext cx="2176229" cy="3279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0" y="2009483"/>
            <a:ext cx="1452790" cy="3117210"/>
          </a:xfrm>
          <a:prstGeom prst="rect">
            <a:avLst/>
          </a:prstGeom>
        </p:spPr>
      </p:pic>
    </p:spTree>
    <p:extLst>
      <p:ext uri="{BB962C8B-B14F-4D97-AF65-F5344CB8AC3E}">
        <p14:creationId xmlns:p14="http://schemas.microsoft.com/office/powerpoint/2010/main" xmlns="" val="30129001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Compose</a:t>
            </a:r>
            <a:endParaRPr lang="en-US" dirty="0"/>
          </a:p>
        </p:txBody>
      </p:sp>
      <p:sp>
        <p:nvSpPr>
          <p:cNvPr id="5" name="Text Placeholder 4"/>
          <p:cNvSpPr>
            <a:spLocks noGrp="1"/>
          </p:cNvSpPr>
          <p:nvPr>
            <p:ph type="body" sz="quarter" idx="13"/>
          </p:nvPr>
        </p:nvSpPr>
        <p:spPr/>
        <p:txBody>
          <a:bodyPr/>
          <a:lstStyle/>
          <a:p>
            <a:r>
              <a:rPr lang="en-US" dirty="0" smtClean="0"/>
              <a:t>To write or create.</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00300" y="2095500"/>
            <a:ext cx="4343400" cy="2895600"/>
          </a:xfrm>
          <a:prstGeom prst="rect">
            <a:avLst/>
          </a:prstGeom>
        </p:spPr>
      </p:pic>
    </p:spTree>
    <p:extLst>
      <p:ext uri="{BB962C8B-B14F-4D97-AF65-F5344CB8AC3E}">
        <p14:creationId xmlns:p14="http://schemas.microsoft.com/office/powerpoint/2010/main" xmlns="" val="4088210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Compound sentence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sentence containing two or more independent clauses.</a:t>
            </a:r>
            <a:endParaRPr lang="en-US" dirty="0"/>
          </a:p>
        </p:txBody>
      </p:sp>
      <p:grpSp>
        <p:nvGrpSpPr>
          <p:cNvPr id="9" name="Group 8"/>
          <p:cNvGrpSpPr/>
          <p:nvPr/>
        </p:nvGrpSpPr>
        <p:grpSpPr>
          <a:xfrm>
            <a:off x="550553" y="2199028"/>
            <a:ext cx="2086340" cy="2860774"/>
            <a:chOff x="639703" y="2199028"/>
            <a:chExt cx="2086340" cy="2860774"/>
          </a:xfrm>
        </p:grpSpPr>
        <p:pic>
          <p:nvPicPr>
            <p:cNvPr id="3074" name="Picture 2" descr="C:\Users\Sandra\AppData\Local\Microsoft\Windows\Temporary Internet Files\Content.IE5\T22EU4MB\MP90041177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4186" y="2199028"/>
              <a:ext cx="1677375" cy="25222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39703" y="4721248"/>
              <a:ext cx="2086340" cy="338554"/>
            </a:xfrm>
            <a:prstGeom prst="rect">
              <a:avLst/>
            </a:prstGeom>
            <a:noFill/>
          </p:spPr>
          <p:txBody>
            <a:bodyPr wrap="none" rtlCol="0">
              <a:spAutoFit/>
            </a:bodyPr>
            <a:lstStyle/>
            <a:p>
              <a:r>
                <a:rPr lang="en-US" sz="1600" dirty="0" smtClean="0">
                  <a:solidFill>
                    <a:srgbClr val="FF0000"/>
                  </a:solidFill>
                </a:rPr>
                <a:t>She has read the book</a:t>
              </a:r>
              <a:r>
                <a:rPr lang="en-US" sz="1600" dirty="0" smtClean="0"/>
                <a:t>.</a:t>
              </a:r>
            </a:p>
          </p:txBody>
        </p:sp>
      </p:grpSp>
      <p:grpSp>
        <p:nvGrpSpPr>
          <p:cNvPr id="10" name="Group 9"/>
          <p:cNvGrpSpPr/>
          <p:nvPr/>
        </p:nvGrpSpPr>
        <p:grpSpPr>
          <a:xfrm>
            <a:off x="5772150" y="2168426"/>
            <a:ext cx="2838450" cy="2182594"/>
            <a:chOff x="5714999" y="2168426"/>
            <a:chExt cx="2838450" cy="2182594"/>
          </a:xfrm>
        </p:grpSpPr>
        <p:pic>
          <p:nvPicPr>
            <p:cNvPr id="3075" name="Picture 3" descr="C:\Users\Sandra\AppData\Local\Microsoft\Windows\Temporary Internet Files\Content.IE5\P1E1WNHU\MP90039927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4999" y="2506980"/>
              <a:ext cx="2838450" cy="184404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921841" y="2168426"/>
              <a:ext cx="2424766" cy="338554"/>
            </a:xfrm>
            <a:prstGeom prst="rect">
              <a:avLst/>
            </a:prstGeom>
            <a:noFill/>
          </p:spPr>
          <p:txBody>
            <a:bodyPr wrap="none" rtlCol="0">
              <a:spAutoFit/>
            </a:bodyPr>
            <a:lstStyle/>
            <a:p>
              <a:r>
                <a:rPr lang="en-US" sz="1600" dirty="0">
                  <a:solidFill>
                    <a:schemeClr val="accent4">
                      <a:lumMod val="75000"/>
                    </a:schemeClr>
                  </a:solidFill>
                </a:rPr>
                <a:t>S</a:t>
              </a:r>
              <a:r>
                <a:rPr lang="en-US" sz="1600" dirty="0" smtClean="0">
                  <a:solidFill>
                    <a:schemeClr val="accent4">
                      <a:lumMod val="75000"/>
                    </a:schemeClr>
                  </a:solidFill>
                </a:rPr>
                <a:t>he </a:t>
              </a:r>
              <a:r>
                <a:rPr lang="en-US" sz="1600" dirty="0">
                  <a:solidFill>
                    <a:schemeClr val="accent4">
                      <a:lumMod val="75000"/>
                    </a:schemeClr>
                  </a:solidFill>
                </a:rPr>
                <a:t>hasn’t seen the movie</a:t>
              </a:r>
              <a:r>
                <a:rPr lang="en-US" sz="1600" dirty="0"/>
                <a:t>.</a:t>
              </a:r>
            </a:p>
          </p:txBody>
        </p:sp>
      </p:grpSp>
      <p:sp>
        <p:nvSpPr>
          <p:cNvPr id="11" name="TextBox 10"/>
          <p:cNvSpPr txBox="1"/>
          <p:nvPr/>
        </p:nvSpPr>
        <p:spPr>
          <a:xfrm>
            <a:off x="2667000" y="3200400"/>
            <a:ext cx="2971800" cy="923330"/>
          </a:xfrm>
          <a:prstGeom prst="rect">
            <a:avLst/>
          </a:prstGeom>
          <a:noFill/>
        </p:spPr>
        <p:txBody>
          <a:bodyPr wrap="square" rtlCol="0">
            <a:spAutoFit/>
          </a:bodyPr>
          <a:lstStyle/>
          <a:p>
            <a:pPr>
              <a:lnSpc>
                <a:spcPct val="150000"/>
              </a:lnSpc>
            </a:pPr>
            <a:r>
              <a:rPr lang="en-US" b="1" dirty="0" smtClean="0">
                <a:solidFill>
                  <a:srgbClr val="FF0000"/>
                </a:solidFill>
              </a:rPr>
              <a:t>She has read the book</a:t>
            </a:r>
            <a:r>
              <a:rPr lang="en-US" dirty="0" smtClean="0"/>
              <a:t>, but </a:t>
            </a:r>
            <a:r>
              <a:rPr lang="en-US" b="1" dirty="0" smtClean="0">
                <a:solidFill>
                  <a:schemeClr val="accent4">
                    <a:lumMod val="75000"/>
                  </a:schemeClr>
                </a:solidFill>
              </a:rPr>
              <a:t>she hasn’t seen the movie</a:t>
            </a:r>
            <a:r>
              <a:rPr lang="en-US" dirty="0" smtClean="0"/>
              <a:t>.</a:t>
            </a:r>
            <a:endParaRPr lang="en-US" dirty="0"/>
          </a:p>
        </p:txBody>
      </p:sp>
      <p:sp>
        <p:nvSpPr>
          <p:cNvPr id="12" name="TextBox 11"/>
          <p:cNvSpPr txBox="1"/>
          <p:nvPr/>
        </p:nvSpPr>
        <p:spPr>
          <a:xfrm>
            <a:off x="888946" y="5059802"/>
            <a:ext cx="1409553" cy="276999"/>
          </a:xfrm>
          <a:prstGeom prst="rect">
            <a:avLst/>
          </a:prstGeom>
          <a:noFill/>
          <a:ln>
            <a:solidFill>
              <a:schemeClr val="tx1"/>
            </a:solidFill>
          </a:ln>
        </p:spPr>
        <p:txBody>
          <a:bodyPr wrap="none" rtlCol="0">
            <a:spAutoFit/>
          </a:bodyPr>
          <a:lstStyle/>
          <a:p>
            <a:r>
              <a:rPr lang="en-US" sz="1200" dirty="0" smtClean="0"/>
              <a:t>independent clause</a:t>
            </a:r>
            <a:endParaRPr lang="en-US" sz="1200" dirty="0"/>
          </a:p>
        </p:txBody>
      </p:sp>
      <p:sp>
        <p:nvSpPr>
          <p:cNvPr id="15" name="TextBox 14"/>
          <p:cNvSpPr txBox="1"/>
          <p:nvPr/>
        </p:nvSpPr>
        <p:spPr>
          <a:xfrm>
            <a:off x="6486598" y="1922029"/>
            <a:ext cx="1409553" cy="276999"/>
          </a:xfrm>
          <a:prstGeom prst="rect">
            <a:avLst/>
          </a:prstGeom>
          <a:noFill/>
          <a:ln>
            <a:solidFill>
              <a:schemeClr val="tx1"/>
            </a:solidFill>
          </a:ln>
        </p:spPr>
        <p:txBody>
          <a:bodyPr wrap="none" rtlCol="0">
            <a:spAutoFit/>
          </a:bodyPr>
          <a:lstStyle/>
          <a:p>
            <a:r>
              <a:rPr lang="en-US" sz="1200" dirty="0" smtClean="0"/>
              <a:t>independent clause</a:t>
            </a:r>
            <a:endParaRPr lang="en-US" sz="1200" dirty="0"/>
          </a:p>
        </p:txBody>
      </p:sp>
    </p:spTree>
    <p:extLst>
      <p:ext uri="{BB962C8B-B14F-4D97-AF65-F5344CB8AC3E}">
        <p14:creationId xmlns:p14="http://schemas.microsoft.com/office/powerpoint/2010/main" xmlns="" val="21934210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Compound-complex sentence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sentence containing two or more independent clauses, and at least one dependent clause.</a:t>
            </a:r>
            <a:endParaRPr lang="en-US" dirty="0"/>
          </a:p>
        </p:txBody>
      </p:sp>
      <p:grpSp>
        <p:nvGrpSpPr>
          <p:cNvPr id="9" name="Group 8"/>
          <p:cNvGrpSpPr/>
          <p:nvPr/>
        </p:nvGrpSpPr>
        <p:grpSpPr>
          <a:xfrm>
            <a:off x="550553" y="1981200"/>
            <a:ext cx="2086340" cy="2860774"/>
            <a:chOff x="639703" y="2199028"/>
            <a:chExt cx="2086340" cy="2860774"/>
          </a:xfrm>
        </p:grpSpPr>
        <p:pic>
          <p:nvPicPr>
            <p:cNvPr id="3074" name="Picture 2" descr="C:\Users\Sandra\AppData\Local\Microsoft\Windows\Temporary Internet Files\Content.IE5\T22EU4MB\MP900411777[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4186" y="2199028"/>
              <a:ext cx="1677375" cy="25222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639703" y="4721248"/>
              <a:ext cx="2086340" cy="338554"/>
            </a:xfrm>
            <a:prstGeom prst="rect">
              <a:avLst/>
            </a:prstGeom>
            <a:noFill/>
          </p:spPr>
          <p:txBody>
            <a:bodyPr wrap="none" rtlCol="0">
              <a:spAutoFit/>
            </a:bodyPr>
            <a:lstStyle/>
            <a:p>
              <a:r>
                <a:rPr lang="en-US" sz="1600" dirty="0" smtClean="0">
                  <a:solidFill>
                    <a:srgbClr val="FF0000"/>
                  </a:solidFill>
                </a:rPr>
                <a:t>She has read the book</a:t>
              </a:r>
              <a:r>
                <a:rPr lang="en-US" sz="1600" dirty="0" smtClean="0"/>
                <a:t>.</a:t>
              </a:r>
            </a:p>
          </p:txBody>
        </p:sp>
      </p:grpSp>
      <p:grpSp>
        <p:nvGrpSpPr>
          <p:cNvPr id="10" name="Group 9"/>
          <p:cNvGrpSpPr/>
          <p:nvPr/>
        </p:nvGrpSpPr>
        <p:grpSpPr>
          <a:xfrm>
            <a:off x="5578462" y="2279452"/>
            <a:ext cx="2838450" cy="2182594"/>
            <a:chOff x="5714999" y="2168426"/>
            <a:chExt cx="2838450" cy="2182594"/>
          </a:xfrm>
        </p:grpSpPr>
        <p:pic>
          <p:nvPicPr>
            <p:cNvPr id="3075" name="Picture 3" descr="C:\Users\Sandra\AppData\Local\Microsoft\Windows\Temporary Internet Files\Content.IE5\P1E1WNHU\MP90039927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4999" y="2506980"/>
              <a:ext cx="2838450" cy="184404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5921841" y="2168426"/>
              <a:ext cx="2424766" cy="338554"/>
            </a:xfrm>
            <a:prstGeom prst="rect">
              <a:avLst/>
            </a:prstGeom>
            <a:noFill/>
          </p:spPr>
          <p:txBody>
            <a:bodyPr wrap="none" rtlCol="0">
              <a:spAutoFit/>
            </a:bodyPr>
            <a:lstStyle/>
            <a:p>
              <a:r>
                <a:rPr lang="en-US" sz="1600" dirty="0">
                  <a:solidFill>
                    <a:schemeClr val="accent4">
                      <a:lumMod val="75000"/>
                    </a:schemeClr>
                  </a:solidFill>
                </a:rPr>
                <a:t>S</a:t>
              </a:r>
              <a:r>
                <a:rPr lang="en-US" sz="1600" dirty="0" smtClean="0">
                  <a:solidFill>
                    <a:schemeClr val="accent4">
                      <a:lumMod val="75000"/>
                    </a:schemeClr>
                  </a:solidFill>
                </a:rPr>
                <a:t>he </a:t>
              </a:r>
              <a:r>
                <a:rPr lang="en-US" sz="1600" dirty="0">
                  <a:solidFill>
                    <a:schemeClr val="accent4">
                      <a:lumMod val="75000"/>
                    </a:schemeClr>
                  </a:solidFill>
                </a:rPr>
                <a:t>hasn’t seen the movie</a:t>
              </a:r>
              <a:r>
                <a:rPr lang="en-US" sz="1600" dirty="0"/>
                <a:t>.</a:t>
              </a:r>
            </a:p>
          </p:txBody>
        </p:sp>
      </p:grpSp>
      <p:sp>
        <p:nvSpPr>
          <p:cNvPr id="11" name="TextBox 10"/>
          <p:cNvSpPr txBox="1"/>
          <p:nvPr/>
        </p:nvSpPr>
        <p:spPr>
          <a:xfrm>
            <a:off x="2663051" y="2582975"/>
            <a:ext cx="2971800" cy="1754326"/>
          </a:xfrm>
          <a:prstGeom prst="rect">
            <a:avLst/>
          </a:prstGeom>
          <a:noFill/>
        </p:spPr>
        <p:txBody>
          <a:bodyPr wrap="square" rtlCol="0">
            <a:spAutoFit/>
          </a:bodyPr>
          <a:lstStyle/>
          <a:p>
            <a:pPr>
              <a:lnSpc>
                <a:spcPct val="150000"/>
              </a:lnSpc>
            </a:pPr>
            <a:r>
              <a:rPr lang="en-US" b="1" dirty="0" smtClean="0">
                <a:solidFill>
                  <a:srgbClr val="FF0000"/>
                </a:solidFill>
              </a:rPr>
              <a:t>She has read the book</a:t>
            </a:r>
            <a:r>
              <a:rPr lang="en-US" dirty="0" smtClean="0"/>
              <a:t>, but </a:t>
            </a:r>
            <a:r>
              <a:rPr lang="en-US" b="1" dirty="0" smtClean="0">
                <a:solidFill>
                  <a:schemeClr val="accent4">
                    <a:lumMod val="75000"/>
                  </a:schemeClr>
                </a:solidFill>
              </a:rPr>
              <a:t>she hasn’t seen the movie </a:t>
            </a:r>
            <a:r>
              <a:rPr lang="en-US" b="1" dirty="0" smtClean="0"/>
              <a:t>because</a:t>
            </a:r>
            <a:r>
              <a:rPr lang="en-US" b="1" dirty="0" smtClean="0">
                <a:solidFill>
                  <a:srgbClr val="0070C0"/>
                </a:solidFill>
              </a:rPr>
              <a:t> theater prices are too high</a:t>
            </a:r>
            <a:r>
              <a:rPr lang="en-US" dirty="0" smtClean="0"/>
              <a:t>.</a:t>
            </a:r>
            <a:endParaRPr lang="en-US" dirty="0"/>
          </a:p>
        </p:txBody>
      </p:sp>
      <p:sp>
        <p:nvSpPr>
          <p:cNvPr id="12" name="TextBox 11"/>
          <p:cNvSpPr txBox="1"/>
          <p:nvPr/>
        </p:nvSpPr>
        <p:spPr>
          <a:xfrm>
            <a:off x="888946" y="4907402"/>
            <a:ext cx="1409553" cy="276999"/>
          </a:xfrm>
          <a:prstGeom prst="rect">
            <a:avLst/>
          </a:prstGeom>
          <a:noFill/>
          <a:ln>
            <a:solidFill>
              <a:schemeClr val="tx1"/>
            </a:solidFill>
          </a:ln>
        </p:spPr>
        <p:txBody>
          <a:bodyPr wrap="none" rtlCol="0">
            <a:spAutoFit/>
          </a:bodyPr>
          <a:lstStyle/>
          <a:p>
            <a:r>
              <a:rPr lang="en-US" sz="1200" dirty="0" smtClean="0"/>
              <a:t>independent clause</a:t>
            </a:r>
            <a:endParaRPr lang="en-US" sz="1200" dirty="0"/>
          </a:p>
        </p:txBody>
      </p:sp>
      <p:sp>
        <p:nvSpPr>
          <p:cNvPr id="15" name="TextBox 14"/>
          <p:cNvSpPr txBox="1"/>
          <p:nvPr/>
        </p:nvSpPr>
        <p:spPr>
          <a:xfrm>
            <a:off x="6292910" y="2033055"/>
            <a:ext cx="1409553" cy="276999"/>
          </a:xfrm>
          <a:prstGeom prst="rect">
            <a:avLst/>
          </a:prstGeom>
          <a:noFill/>
          <a:ln>
            <a:solidFill>
              <a:schemeClr val="tx1"/>
            </a:solidFill>
          </a:ln>
        </p:spPr>
        <p:txBody>
          <a:bodyPr wrap="none" rtlCol="0">
            <a:spAutoFit/>
          </a:bodyPr>
          <a:lstStyle/>
          <a:p>
            <a:r>
              <a:rPr lang="en-US" sz="1200" dirty="0" smtClean="0"/>
              <a:t>independent clause</a:t>
            </a:r>
            <a:endParaRPr lang="en-US" sz="1200" dirty="0"/>
          </a:p>
        </p:txBody>
      </p:sp>
      <p:sp>
        <p:nvSpPr>
          <p:cNvPr id="16" name="TextBox 15"/>
          <p:cNvSpPr txBox="1"/>
          <p:nvPr/>
        </p:nvSpPr>
        <p:spPr>
          <a:xfrm>
            <a:off x="5410200" y="4462046"/>
            <a:ext cx="3174972" cy="338554"/>
          </a:xfrm>
          <a:prstGeom prst="rect">
            <a:avLst/>
          </a:prstGeom>
          <a:noFill/>
        </p:spPr>
        <p:txBody>
          <a:bodyPr wrap="none" rtlCol="0">
            <a:spAutoFit/>
          </a:bodyPr>
          <a:lstStyle/>
          <a:p>
            <a:r>
              <a:rPr lang="en-US" sz="1600" dirty="0" smtClean="0"/>
              <a:t>because</a:t>
            </a:r>
            <a:r>
              <a:rPr lang="en-US" sz="1600" dirty="0" smtClean="0">
                <a:solidFill>
                  <a:schemeClr val="accent4">
                    <a:lumMod val="75000"/>
                  </a:schemeClr>
                </a:solidFill>
              </a:rPr>
              <a:t> </a:t>
            </a:r>
            <a:r>
              <a:rPr lang="en-US" sz="1600" dirty="0" smtClean="0">
                <a:solidFill>
                  <a:srgbClr val="0070C0"/>
                </a:solidFill>
              </a:rPr>
              <a:t>theater prices are too high.</a:t>
            </a:r>
            <a:endParaRPr lang="en-US" sz="1600" dirty="0">
              <a:solidFill>
                <a:srgbClr val="0070C0"/>
              </a:solidFill>
            </a:endParaRPr>
          </a:p>
        </p:txBody>
      </p:sp>
    </p:spTree>
    <p:extLst>
      <p:ext uri="{BB962C8B-B14F-4D97-AF65-F5344CB8AC3E}">
        <p14:creationId xmlns:p14="http://schemas.microsoft.com/office/powerpoint/2010/main" xmlns="" val="17917718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Acquire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get or come to have as one's own.</a:t>
            </a:r>
          </a:p>
        </p:txBody>
      </p:sp>
      <p:grpSp>
        <p:nvGrpSpPr>
          <p:cNvPr id="9" name="Group 8"/>
          <p:cNvGrpSpPr/>
          <p:nvPr/>
        </p:nvGrpSpPr>
        <p:grpSpPr>
          <a:xfrm>
            <a:off x="2514600" y="1911102"/>
            <a:ext cx="4265848" cy="3270498"/>
            <a:chOff x="2514600" y="1796285"/>
            <a:chExt cx="4265848" cy="3270498"/>
          </a:xfrm>
        </p:grpSpPr>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200400" y="1796285"/>
              <a:ext cx="2728036" cy="2590800"/>
            </a:xfrm>
            <a:prstGeom prst="rect">
              <a:avLst/>
            </a:prstGeom>
          </p:spPr>
        </p:pic>
        <p:sp>
          <p:nvSpPr>
            <p:cNvPr id="8" name="TextBox 7"/>
            <p:cNvSpPr txBox="1"/>
            <p:nvPr/>
          </p:nvSpPr>
          <p:spPr>
            <a:xfrm>
              <a:off x="2514600" y="4697451"/>
              <a:ext cx="4265848" cy="369332"/>
            </a:xfrm>
            <a:prstGeom prst="rect">
              <a:avLst/>
            </a:prstGeom>
            <a:noFill/>
          </p:spPr>
          <p:txBody>
            <a:bodyPr wrap="none" rtlCol="0">
              <a:spAutoFit/>
            </a:bodyPr>
            <a:lstStyle/>
            <a:p>
              <a:r>
                <a:rPr lang="en-US" dirty="0" smtClean="0"/>
                <a:t>The satellite was used to </a:t>
              </a:r>
              <a:r>
                <a:rPr lang="en-US" b="1" dirty="0" smtClean="0"/>
                <a:t>acquire</a:t>
              </a:r>
              <a:r>
                <a:rPr lang="en-US" dirty="0" smtClean="0"/>
                <a:t> the signal.</a:t>
              </a:r>
              <a:endParaRPr lang="en-US" dirty="0"/>
            </a:p>
          </p:txBody>
        </p:sp>
      </p:grpSp>
    </p:spTree>
    <p:extLst>
      <p:ext uri="{BB962C8B-B14F-4D97-AF65-F5344CB8AC3E}">
        <p14:creationId xmlns:p14="http://schemas.microsoft.com/office/powerpoint/2010/main" xmlns="" val="3703163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Comprehend/Comprehension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understand or grasp the meaning of.</a:t>
            </a:r>
            <a:endParaRPr lang="en-US" dirty="0"/>
          </a:p>
        </p:txBody>
      </p:sp>
      <p:pic>
        <p:nvPicPr>
          <p:cNvPr id="8" name="Picture 2" descr="C:\Users\Sandra\AppData\Local\Microsoft\Windows\Temporary Internet Files\Content.IE5\YW0GWXT1\MC90044152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56352" y="1864021"/>
            <a:ext cx="3215848" cy="331757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5577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Concept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general idea or thought.</a:t>
            </a:r>
            <a:endParaRPr lang="en-US" dirty="0"/>
          </a:p>
        </p:txBody>
      </p:sp>
      <p:pic>
        <p:nvPicPr>
          <p:cNvPr id="1026" name="Picture 2" descr="C:\Users\Sandra\AppData\Local\Microsoft\Windows\Temporary Internet Files\Content.IE5\0EDMD995\MC90044188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22638" y="1828800"/>
            <a:ext cx="2468562" cy="34425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08282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Concise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Saying much in a few words; short and to the point.</a:t>
            </a:r>
          </a:p>
        </p:txBody>
      </p:sp>
      <p:pic>
        <p:nvPicPr>
          <p:cNvPr id="7" name="Picture 2" descr="C:\Users\Sandra\AppData\Local\Microsoft\Windows\Temporary Internet Files\Content.IE5\0EDMD995\MP90026226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828800"/>
            <a:ext cx="2280285"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495800" y="3312467"/>
            <a:ext cx="3417218" cy="461665"/>
          </a:xfrm>
          <a:prstGeom prst="rect">
            <a:avLst/>
          </a:prstGeom>
          <a:noFill/>
        </p:spPr>
        <p:txBody>
          <a:bodyPr wrap="none" rtlCol="0">
            <a:spAutoFit/>
          </a:bodyPr>
          <a:lstStyle/>
          <a:p>
            <a:r>
              <a:rPr lang="en-US" sz="2400" dirty="0" smtClean="0"/>
              <a:t>The baby is very unhappy.</a:t>
            </a:r>
            <a:endParaRPr lang="en-US" sz="2400" dirty="0"/>
          </a:p>
        </p:txBody>
      </p:sp>
    </p:spTree>
    <p:extLst>
      <p:ext uri="{BB962C8B-B14F-4D97-AF65-F5344CB8AC3E}">
        <p14:creationId xmlns:p14="http://schemas.microsoft.com/office/powerpoint/2010/main" xmlns="" val="13105214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21" name="Title 2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Conclude/Conclusion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bring to an end or close; the final part.</a:t>
            </a:r>
            <a:endParaRPr lang="en-US" dirty="0"/>
          </a:p>
        </p:txBody>
      </p:sp>
      <p:grpSp>
        <p:nvGrpSpPr>
          <p:cNvPr id="6" name="Group 5"/>
          <p:cNvGrpSpPr/>
          <p:nvPr/>
        </p:nvGrpSpPr>
        <p:grpSpPr>
          <a:xfrm>
            <a:off x="1529406" y="2523581"/>
            <a:ext cx="6189739" cy="2140529"/>
            <a:chOff x="1529406" y="2664536"/>
            <a:chExt cx="6189739" cy="2140529"/>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5838630" y="4343400"/>
              <a:ext cx="1880515" cy="461665"/>
            </a:xfrm>
            <a:prstGeom prst="rect">
              <a:avLst/>
            </a:prstGeom>
            <a:noFill/>
          </p:spPr>
          <p:txBody>
            <a:bodyPr wrap="none" rtlCol="0">
              <a:spAutoFit/>
            </a:bodyPr>
            <a:lstStyle/>
            <a:p>
              <a:r>
                <a:rPr lang="en-US" sz="2400" b="1" cap="all" dirty="0" smtClean="0">
                  <a:ln w="9000" cmpd="sng">
                    <a:solidFill>
                      <a:srgbClr val="FF0000"/>
                    </a:solidFill>
                    <a:prstDash val="solid"/>
                  </a:ln>
                  <a:solidFill>
                    <a:srgbClr val="FF0000"/>
                  </a:solidFill>
                  <a:effectLst>
                    <a:reflection blurRad="12700" stA="28000" endPos="45000" dist="1000" dir="5400000" sy="-100000" algn="bl" rotWithShape="0"/>
                  </a:effectLst>
                </a:rPr>
                <a:t>Conclusion</a:t>
              </a:r>
              <a:endParaRPr lang="en-US" b="1" cap="all" dirty="0">
                <a:ln w="9000" cmpd="sng">
                  <a:solidFill>
                    <a:srgbClr val="FF0000"/>
                  </a:solidFill>
                  <a:prstDash val="solid"/>
                </a:ln>
                <a:solidFill>
                  <a:srgbClr val="FF0000"/>
                </a:solidFill>
                <a:effectLst>
                  <a:reflection blurRad="12700" stA="28000" endPos="45000" dist="1000" dir="5400000" sy="-100000" algn="bl" rotWithShape="0"/>
                </a:effectLst>
              </a:endParaRPr>
            </a:p>
          </p:txBody>
        </p:sp>
        <p:sp>
          <p:nvSpPr>
            <p:cNvPr id="14" name="TextBox 13"/>
            <p:cNvSpPr txBox="1"/>
            <p:nvPr/>
          </p:nvSpPr>
          <p:spPr>
            <a:xfrm>
              <a:off x="4114981" y="2664536"/>
              <a:ext cx="933269" cy="369332"/>
            </a:xfrm>
            <a:prstGeom prst="rect">
              <a:avLst/>
            </a:prstGeom>
            <a:noFill/>
          </p:spPr>
          <p:txBody>
            <a:bodyPr wrap="none" rtlCol="0">
              <a:spAutoFit/>
            </a:bodyPr>
            <a:lstStyle/>
            <a:p>
              <a:r>
                <a:rPr lang="en-US" b="1" cap="all" dirty="0" smtClean="0">
                  <a:ln w="9000" cmpd="sng">
                    <a:solidFill>
                      <a:srgbClr val="7030A0"/>
                    </a:solidFill>
                    <a:prstDash val="solid"/>
                  </a:ln>
                  <a:solidFill>
                    <a:srgbClr val="7030A0"/>
                  </a:solidFill>
                  <a:effectLst>
                    <a:reflection blurRad="12700" stA="28000" endPos="45000" dist="1000" dir="5400000" sy="-100000" algn="bl" rotWithShape="0"/>
                  </a:effectLst>
                </a:rPr>
                <a:t>Climax</a:t>
              </a:r>
              <a:endParaRPr lang="en-US" b="1" cap="all" dirty="0">
                <a:ln w="9000" cmpd="sng">
                  <a:solidFill>
                    <a:srgbClr val="7030A0"/>
                  </a:solidFill>
                  <a:prstDash val="solid"/>
                </a:ln>
                <a:solidFill>
                  <a:srgbClr val="7030A0"/>
                </a:solidFill>
                <a:effectLst>
                  <a:reflection blurRad="12700" stA="28000" endPos="45000" dist="1000" dir="5400000" sy="-100000" algn="bl" rotWithShape="0"/>
                </a:effectLst>
              </a:endParaRPr>
            </a:p>
          </p:txBody>
        </p:sp>
        <p:sp>
          <p:nvSpPr>
            <p:cNvPr id="15" name="TextBox 14"/>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Right Brace 16"/>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0" name="TextBox 19"/>
            <p:cNvSpPr txBox="1"/>
            <p:nvPr/>
          </p:nvSpPr>
          <p:spPr>
            <a:xfrm rot="3300000">
              <a:off x="4516857" y="3838784"/>
              <a:ext cx="1164101" cy="307777"/>
            </a:xfrm>
            <a:prstGeom prst="rect">
              <a:avLst/>
            </a:prstGeom>
            <a:noFill/>
          </p:spPr>
          <p:txBody>
            <a:bodyPr wrap="none" rtlCol="0">
              <a:spAutoFit/>
            </a:bodyPr>
            <a:lstStyle/>
            <a:p>
              <a:r>
                <a:rPr lang="en-US" sz="1400" dirty="0" smtClean="0"/>
                <a:t>Falling Action</a:t>
              </a:r>
              <a:endParaRPr lang="en-US" sz="1400" dirty="0"/>
            </a:p>
          </p:txBody>
        </p:sp>
      </p:grpSp>
    </p:spTree>
    <p:extLst>
      <p:ext uri="{BB962C8B-B14F-4D97-AF65-F5344CB8AC3E}">
        <p14:creationId xmlns:p14="http://schemas.microsoft.com/office/powerpoint/2010/main" xmlns="" val="106416793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Concrete details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Explicit details adding to the visual perception of the text, </a:t>
            </a:r>
            <a:r>
              <a:rPr lang="en-US" dirty="0" smtClean="0"/>
              <a:t>describes </a:t>
            </a:r>
            <a:r>
              <a:rPr lang="en-US" dirty="0"/>
              <a:t>in great detail how things might feel, smell, look like, sound like, and/or taste like.</a:t>
            </a:r>
          </a:p>
        </p:txBody>
      </p:sp>
      <p:sp>
        <p:nvSpPr>
          <p:cNvPr id="6" name="Rectangle 5"/>
          <p:cNvSpPr/>
          <p:nvPr/>
        </p:nvSpPr>
        <p:spPr>
          <a:xfrm>
            <a:off x="744734" y="24483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16054704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Conflict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problem or disagreement between people, society, or nature.</a:t>
            </a:r>
            <a:endParaRPr lang="en-US" dirty="0"/>
          </a:p>
        </p:txBody>
      </p:sp>
      <p:pic>
        <p:nvPicPr>
          <p:cNvPr id="4102" name="Picture 6" descr="C:\Users\Sandra\AppData\Local\Microsoft\Windows\Temporary Internet Files\Content.IE5\T22EU4MB\MP900442223[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0" y="1752600"/>
            <a:ext cx="5322125" cy="354808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359725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Connotation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meaning suggested by a word or an expression in addition to its exact </a:t>
            </a:r>
            <a:r>
              <a:rPr lang="en-US" dirty="0" smtClean="0"/>
              <a:t>meaning.</a:t>
            </a:r>
            <a:endParaRPr lang="en-US" dirty="0"/>
          </a:p>
        </p:txBody>
      </p:sp>
      <p:pic>
        <p:nvPicPr>
          <p:cNvPr id="2051" name="Picture 3" descr="C:\Users\Sandra\AppData\Local\Microsoft\Windows\Temporary Internet Files\Content.IE5\2YR48ZI6\MP9004266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905000"/>
            <a:ext cx="2185467" cy="3276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9" name="Group 8"/>
          <p:cNvGrpSpPr/>
          <p:nvPr/>
        </p:nvGrpSpPr>
        <p:grpSpPr>
          <a:xfrm>
            <a:off x="5003960" y="4267200"/>
            <a:ext cx="2036010" cy="609600"/>
            <a:chOff x="5147934" y="3774132"/>
            <a:chExt cx="2036010" cy="609600"/>
          </a:xfrm>
        </p:grpSpPr>
        <p:sp>
          <p:nvSpPr>
            <p:cNvPr id="8" name="Flowchart: Terminator 7"/>
            <p:cNvSpPr/>
            <p:nvPr/>
          </p:nvSpPr>
          <p:spPr>
            <a:xfrm>
              <a:off x="5147934" y="3774132"/>
              <a:ext cx="2036010" cy="609600"/>
            </a:xfrm>
            <a:prstGeom prst="flowChartTerminator">
              <a:avLst/>
            </a:prstGeom>
            <a:solidFill>
              <a:schemeClr val="bg1">
                <a:lumMod val="65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57800" y="3848099"/>
              <a:ext cx="1804405" cy="461665"/>
            </a:xfrm>
            <a:prstGeom prst="rect">
              <a:avLst/>
            </a:prstGeom>
            <a:noFill/>
            <a:ln>
              <a:no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 HUNGRY</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0" name="TextBox 9"/>
          <p:cNvSpPr txBox="1"/>
          <p:nvPr/>
        </p:nvSpPr>
        <p:spPr>
          <a:xfrm>
            <a:off x="3551255" y="3358634"/>
            <a:ext cx="1452705" cy="369332"/>
          </a:xfrm>
          <a:prstGeom prst="rect">
            <a:avLst/>
          </a:prstGeom>
          <a:noFill/>
        </p:spPr>
        <p:txBody>
          <a:bodyPr wrap="none" rtlCol="0">
            <a:spAutoFit/>
          </a:bodyPr>
          <a:lstStyle/>
          <a:p>
            <a:r>
              <a:rPr lang="en-US" dirty="0" smtClean="0"/>
              <a:t>I’m famished.</a:t>
            </a:r>
            <a:endParaRPr lang="en-US" dirty="0"/>
          </a:p>
        </p:txBody>
      </p:sp>
      <p:sp>
        <p:nvSpPr>
          <p:cNvPr id="11" name="TextBox 10"/>
          <p:cNvSpPr txBox="1"/>
          <p:nvPr/>
        </p:nvSpPr>
        <p:spPr>
          <a:xfrm>
            <a:off x="7039970" y="3358634"/>
            <a:ext cx="1332096" cy="369332"/>
          </a:xfrm>
          <a:prstGeom prst="rect">
            <a:avLst/>
          </a:prstGeom>
          <a:noFill/>
        </p:spPr>
        <p:txBody>
          <a:bodyPr wrap="none" rtlCol="0">
            <a:spAutoFit/>
          </a:bodyPr>
          <a:lstStyle/>
          <a:p>
            <a:r>
              <a:rPr lang="en-US" dirty="0" smtClean="0"/>
              <a:t>I’m starving.</a:t>
            </a:r>
            <a:endParaRPr lang="en-US" dirty="0"/>
          </a:p>
        </p:txBody>
      </p:sp>
      <p:sp>
        <p:nvSpPr>
          <p:cNvPr id="12" name="TextBox 11"/>
          <p:cNvSpPr txBox="1"/>
          <p:nvPr/>
        </p:nvSpPr>
        <p:spPr>
          <a:xfrm>
            <a:off x="5003960" y="2833659"/>
            <a:ext cx="1830758" cy="369332"/>
          </a:xfrm>
          <a:prstGeom prst="rect">
            <a:avLst/>
          </a:prstGeom>
          <a:noFill/>
        </p:spPr>
        <p:txBody>
          <a:bodyPr wrap="none" rtlCol="0">
            <a:spAutoFit/>
          </a:bodyPr>
          <a:lstStyle/>
          <a:p>
            <a:r>
              <a:rPr lang="en-US" dirty="0" smtClean="0"/>
              <a:t>I’m wasting away.</a:t>
            </a:r>
            <a:endParaRPr lang="en-US" dirty="0"/>
          </a:p>
        </p:txBody>
      </p:sp>
    </p:spTree>
    <p:extLst>
      <p:ext uri="{BB962C8B-B14F-4D97-AF65-F5344CB8AC3E}">
        <p14:creationId xmlns:p14="http://schemas.microsoft.com/office/powerpoint/2010/main" xmlns="" val="28984914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Consonance</a:t>
            </a:r>
            <a:endParaRPr lang="en-US" dirty="0"/>
          </a:p>
        </p:txBody>
      </p:sp>
      <p:sp>
        <p:nvSpPr>
          <p:cNvPr id="5" name="Text Placeholder 4"/>
          <p:cNvSpPr>
            <a:spLocks noGrp="1"/>
          </p:cNvSpPr>
          <p:nvPr>
            <p:ph type="body" sz="quarter" idx="13"/>
          </p:nvPr>
        </p:nvSpPr>
        <p:spPr/>
        <p:txBody>
          <a:bodyPr/>
          <a:lstStyle/>
          <a:p>
            <a:r>
              <a:rPr lang="en-US" dirty="0"/>
              <a:t>The repetition of consonants (or consonant patterns) especially at the ends of </a:t>
            </a:r>
            <a:r>
              <a:rPr lang="en-US" dirty="0" smtClean="0"/>
              <a:t>words.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828800"/>
            <a:ext cx="1714500" cy="1714500"/>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flipH="1">
            <a:off x="762000" y="3570307"/>
            <a:ext cx="1714500" cy="17145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77000" y="2128880"/>
            <a:ext cx="1785042" cy="1216182"/>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6477000" y="3868659"/>
            <a:ext cx="1785042" cy="1216182"/>
          </a:xfrm>
          <a:prstGeom prst="rect">
            <a:avLst/>
          </a:prstGeom>
        </p:spPr>
      </p:pic>
      <p:sp>
        <p:nvSpPr>
          <p:cNvPr id="11" name="TextBox 10"/>
          <p:cNvSpPr txBox="1"/>
          <p:nvPr/>
        </p:nvSpPr>
        <p:spPr>
          <a:xfrm>
            <a:off x="2837762" y="3045346"/>
            <a:ext cx="3867838" cy="923330"/>
          </a:xfrm>
          <a:prstGeom prst="rect">
            <a:avLst/>
          </a:prstGeom>
          <a:noFill/>
        </p:spPr>
        <p:txBody>
          <a:bodyPr wrap="square" rtlCol="0">
            <a:spAutoFit/>
          </a:bodyPr>
          <a:lstStyle/>
          <a:p>
            <a:r>
              <a:rPr lang="en-US" dirty="0" smtClean="0"/>
              <a:t>“If two witches were watching two watches, which witch would watch which watch?”</a:t>
            </a:r>
          </a:p>
        </p:txBody>
      </p:sp>
    </p:spTree>
    <p:extLst>
      <p:ext uri="{BB962C8B-B14F-4D97-AF65-F5344CB8AC3E}">
        <p14:creationId xmlns:p14="http://schemas.microsoft.com/office/powerpoint/2010/main" xmlns="" val="24257481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Consult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look for advice or information.</a:t>
            </a:r>
            <a:endParaRPr lang="en-US" dirty="0"/>
          </a:p>
        </p:txBody>
      </p:sp>
      <p:pic>
        <p:nvPicPr>
          <p:cNvPr id="6146" name="Picture 2" descr="C:\Users\Sandra\AppData\Local\Microsoft\Windows\Temporary Internet Files\Content.IE5\2YR48ZI6\MC90007133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00300" y="1752600"/>
            <a:ext cx="4343399" cy="35415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6962507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Consumer documents</a:t>
            </a:r>
            <a:endParaRPr lang="en-US" dirty="0"/>
          </a:p>
        </p:txBody>
      </p:sp>
      <p:sp>
        <p:nvSpPr>
          <p:cNvPr id="5" name="Text Placeholder 4"/>
          <p:cNvSpPr>
            <a:spLocks noGrp="1"/>
          </p:cNvSpPr>
          <p:nvPr>
            <p:ph type="body" sz="quarter" idx="13"/>
          </p:nvPr>
        </p:nvSpPr>
        <p:spPr/>
        <p:txBody>
          <a:bodyPr/>
          <a:lstStyle/>
          <a:p>
            <a:r>
              <a:rPr lang="en-US" dirty="0"/>
              <a:t>Printed materials that accompany products and services…manuals, instructions, warranties, etc.</a:t>
            </a:r>
          </a:p>
        </p:txBody>
      </p:sp>
      <p:grpSp>
        <p:nvGrpSpPr>
          <p:cNvPr id="6" name="Group 5"/>
          <p:cNvGrpSpPr/>
          <p:nvPr/>
        </p:nvGrpSpPr>
        <p:grpSpPr>
          <a:xfrm>
            <a:off x="2590800" y="1600200"/>
            <a:ext cx="3962400" cy="3962400"/>
            <a:chOff x="2590800" y="1600200"/>
            <a:chExt cx="3962400" cy="3962400"/>
          </a:xfrm>
        </p:grpSpPr>
        <p:pic>
          <p:nvPicPr>
            <p:cNvPr id="7" name="Picture 2" descr="C:\Users\Sandra\AppData\Local\Microsoft\Windows\Temporary Internet Files\Content.IE5\YW0GWXT1\MC900434867[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90800" y="1600200"/>
              <a:ext cx="3962400" cy="39624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rot="16500804">
              <a:off x="3956924" y="3069682"/>
              <a:ext cx="1800686" cy="769441"/>
            </a:xfrm>
            <a:prstGeom prst="rect">
              <a:avLst/>
            </a:prstGeom>
            <a:noFill/>
          </p:spPr>
          <p:txBody>
            <a:bodyPr wrap="none" rtlCol="0">
              <a:spAutoFit/>
            </a:bodyPr>
            <a:lstStyle/>
            <a:p>
              <a:pPr algn="ctr"/>
              <a:r>
                <a:rPr lang="en-US" sz="2200" b="1" dirty="0" smtClean="0">
                  <a:solidFill>
                    <a:schemeClr val="bg1"/>
                  </a:solidFill>
                </a:rPr>
                <a:t>INSTRUCTION</a:t>
              </a:r>
            </a:p>
            <a:p>
              <a:pPr algn="ctr"/>
              <a:r>
                <a:rPr lang="en-US" sz="2200" b="1" dirty="0" smtClean="0">
                  <a:solidFill>
                    <a:schemeClr val="bg1"/>
                  </a:solidFill>
                </a:rPr>
                <a:t>MANUAL</a:t>
              </a:r>
              <a:endParaRPr lang="en-US" sz="2200" b="1" dirty="0">
                <a:solidFill>
                  <a:schemeClr val="bg1"/>
                </a:solidFill>
              </a:endParaRPr>
            </a:p>
          </p:txBody>
        </p:sp>
      </p:grpSp>
    </p:spTree>
    <p:extLst>
      <p:ext uri="{BB962C8B-B14F-4D97-AF65-F5344CB8AC3E}">
        <p14:creationId xmlns:p14="http://schemas.microsoft.com/office/powerpoint/2010/main" xmlns="" val="3849584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Address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give attention to; deal with.</a:t>
            </a:r>
          </a:p>
        </p:txBody>
      </p:sp>
      <p:grpSp>
        <p:nvGrpSpPr>
          <p:cNvPr id="8" name="Group 7"/>
          <p:cNvGrpSpPr/>
          <p:nvPr/>
        </p:nvGrpSpPr>
        <p:grpSpPr>
          <a:xfrm>
            <a:off x="867364" y="2080736"/>
            <a:ext cx="7409272" cy="2948464"/>
            <a:chOff x="867364" y="2069068"/>
            <a:chExt cx="7409272" cy="2948464"/>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68954" y="2069068"/>
              <a:ext cx="1806092" cy="2221594"/>
            </a:xfrm>
            <a:prstGeom prst="rect">
              <a:avLst/>
            </a:prstGeom>
          </p:spPr>
        </p:pic>
        <p:sp>
          <p:nvSpPr>
            <p:cNvPr id="7" name="TextBox 6"/>
            <p:cNvSpPr txBox="1"/>
            <p:nvPr/>
          </p:nvSpPr>
          <p:spPr>
            <a:xfrm>
              <a:off x="867364" y="4648200"/>
              <a:ext cx="7409272" cy="369332"/>
            </a:xfrm>
            <a:prstGeom prst="rect">
              <a:avLst/>
            </a:prstGeom>
            <a:noFill/>
          </p:spPr>
          <p:txBody>
            <a:bodyPr wrap="none" rtlCol="0">
              <a:spAutoFit/>
            </a:bodyPr>
            <a:lstStyle/>
            <a:p>
              <a:r>
                <a:rPr lang="en-US" dirty="0" smtClean="0"/>
                <a:t>The purpose of her speech is to </a:t>
              </a:r>
              <a:r>
                <a:rPr lang="en-US" b="1" dirty="0" smtClean="0"/>
                <a:t>address</a:t>
              </a:r>
              <a:r>
                <a:rPr lang="en-US" dirty="0" smtClean="0"/>
                <a:t> the issue of bullying in schools today.</a:t>
              </a:r>
              <a:endParaRPr lang="en-US" b="1" dirty="0"/>
            </a:p>
          </p:txBody>
        </p:sp>
      </p:grpSp>
    </p:spTree>
    <p:extLst>
      <p:ext uri="{BB962C8B-B14F-4D97-AF65-F5344CB8AC3E}">
        <p14:creationId xmlns:p14="http://schemas.microsoft.com/office/powerpoint/2010/main" xmlns="" val="2074749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Content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Whatever is held or contained in something.</a:t>
            </a:r>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44574" y="1954403"/>
            <a:ext cx="4454852" cy="3177794"/>
          </a:xfrm>
          <a:prstGeom prst="rect">
            <a:avLst/>
          </a:prstGeom>
        </p:spPr>
      </p:pic>
    </p:spTree>
    <p:extLst>
      <p:ext uri="{BB962C8B-B14F-4D97-AF65-F5344CB8AC3E}">
        <p14:creationId xmlns:p14="http://schemas.microsoft.com/office/powerpoint/2010/main" xmlns="" val="26199701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Context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set of facts or circumstances that surround a situation or event.</a:t>
            </a:r>
            <a:endParaRPr lang="en-US" dirty="0"/>
          </a:p>
        </p:txBody>
      </p:sp>
      <p:sp>
        <p:nvSpPr>
          <p:cNvPr id="7" name="TextBox 6"/>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8" name="TextBox 7"/>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9" name="TextBox 8"/>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10" name="TextBox 9"/>
          <p:cNvSpPr txBox="1"/>
          <p:nvPr/>
        </p:nvSpPr>
        <p:spPr>
          <a:xfrm>
            <a:off x="2743200" y="4953000"/>
            <a:ext cx="3622402" cy="307777"/>
          </a:xfrm>
          <a:prstGeom prst="rect">
            <a:avLst/>
          </a:prstGeom>
          <a:noFill/>
        </p:spPr>
        <p:txBody>
          <a:bodyPr wrap="none" rtlCol="0">
            <a:spAutoFit/>
          </a:bodyPr>
          <a:lstStyle/>
          <a:p>
            <a:r>
              <a:rPr lang="en-US" sz="1400" b="1" dirty="0" smtClean="0"/>
              <a:t>cold</a:t>
            </a:r>
            <a:r>
              <a:rPr lang="en-US" sz="1400" dirty="0" smtClean="0"/>
              <a:t> in this sentence refers to the temperature.</a:t>
            </a:r>
            <a:endParaRPr lang="en-US" sz="1400" dirty="0"/>
          </a:p>
        </p:txBody>
      </p:sp>
      <p:sp>
        <p:nvSpPr>
          <p:cNvPr id="11" name="TextBox 10"/>
          <p:cNvSpPr txBox="1"/>
          <p:nvPr/>
        </p:nvSpPr>
        <p:spPr>
          <a:xfrm>
            <a:off x="2564367" y="2519065"/>
            <a:ext cx="4015266" cy="307777"/>
          </a:xfrm>
          <a:prstGeom prst="rect">
            <a:avLst/>
          </a:prstGeom>
          <a:noFill/>
        </p:spPr>
        <p:txBody>
          <a:bodyPr wrap="none" rtlCol="0">
            <a:spAutoFit/>
          </a:bodyPr>
          <a:lstStyle/>
          <a:p>
            <a:r>
              <a:rPr lang="en-US" sz="1400" b="1" dirty="0" smtClean="0"/>
              <a:t>cold</a:t>
            </a:r>
            <a:r>
              <a:rPr lang="en-US" sz="1400" dirty="0" smtClean="0"/>
              <a:t> in this sentence refers to an unfriendly attitude.</a:t>
            </a:r>
            <a:endParaRPr lang="en-US" sz="1400" b="1" dirty="0"/>
          </a:p>
        </p:txBody>
      </p:sp>
    </p:spTree>
    <p:extLst>
      <p:ext uri="{BB962C8B-B14F-4D97-AF65-F5344CB8AC3E}">
        <p14:creationId xmlns:p14="http://schemas.microsoft.com/office/powerpoint/2010/main" xmlns="" val="3414305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Context clues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Clues given in a passage as to the meaning of </a:t>
            </a:r>
            <a:r>
              <a:rPr lang="en-US" smtClean="0"/>
              <a:t>the word.</a:t>
            </a:r>
            <a:endParaRPr lang="en-US"/>
          </a:p>
        </p:txBody>
      </p:sp>
      <p:sp>
        <p:nvSpPr>
          <p:cNvPr id="6" name="TextBox 5"/>
          <p:cNvSpPr txBox="1"/>
          <p:nvPr/>
        </p:nvSpPr>
        <p:spPr>
          <a:xfrm>
            <a:off x="3439478" y="2914471"/>
            <a:ext cx="2265044" cy="1200329"/>
          </a:xfrm>
          <a:prstGeom prst="rect">
            <a:avLst/>
          </a:prstGeom>
          <a:noFill/>
        </p:spPr>
        <p:txBody>
          <a:bodyPr wrap="none" rtlCol="0">
            <a:spAutoFit/>
          </a:bodyPr>
          <a:lstStyle/>
          <a:p>
            <a:r>
              <a:rPr lang="en-US" sz="7200" b="1" dirty="0" smtClean="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rPr>
              <a:t>COLD</a:t>
            </a:r>
            <a:endParaRPr lang="en-US" sz="7200" b="1" dirty="0">
              <a:ln w="900" cmpd="sng">
                <a:solidFill>
                  <a:schemeClr val="accent1">
                    <a:satMod val="190000"/>
                    <a:alpha val="55000"/>
                  </a:schemeClr>
                </a:solidFill>
                <a:prstDash val="solid"/>
              </a:ln>
              <a:gradFill>
                <a:gsLst>
                  <a:gs pos="0">
                    <a:srgbClr val="5E9EFF"/>
                  </a:gs>
                  <a:gs pos="39999">
                    <a:srgbClr val="85C2FF"/>
                  </a:gs>
                  <a:gs pos="70000">
                    <a:srgbClr val="C4D6EB"/>
                  </a:gs>
                  <a:gs pos="100000">
                    <a:srgbClr val="FFEBFA"/>
                  </a:gs>
                </a:gsLst>
                <a:lin ang="5400000" scaled="0"/>
              </a:gradFill>
              <a:effectLst>
                <a:innerShdw blurRad="101600" dist="76200" dir="5400000">
                  <a:schemeClr val="accent1">
                    <a:satMod val="190000"/>
                    <a:tint val="100000"/>
                    <a:alpha val="74000"/>
                  </a:schemeClr>
                </a:innerShdw>
              </a:effectLst>
            </a:endParaRPr>
          </a:p>
        </p:txBody>
      </p:sp>
      <p:sp>
        <p:nvSpPr>
          <p:cNvPr id="7" name="TextBox 6"/>
          <p:cNvSpPr txBox="1"/>
          <p:nvPr/>
        </p:nvSpPr>
        <p:spPr>
          <a:xfrm>
            <a:off x="3151547" y="4463533"/>
            <a:ext cx="2840906" cy="461665"/>
          </a:xfrm>
          <a:prstGeom prst="rect">
            <a:avLst/>
          </a:prstGeom>
          <a:noFill/>
        </p:spPr>
        <p:txBody>
          <a:bodyPr wrap="none" rtlCol="0">
            <a:spAutoFit/>
          </a:bodyPr>
          <a:lstStyle/>
          <a:p>
            <a:r>
              <a:rPr lang="en-US" sz="2400" dirty="0" smtClean="0"/>
              <a:t>It’s very </a:t>
            </a:r>
            <a:r>
              <a:rPr lang="en-US" sz="2400" b="1" dirty="0" smtClean="0"/>
              <a:t>cold</a:t>
            </a:r>
            <a:r>
              <a:rPr lang="en-US" sz="2400" dirty="0" smtClean="0"/>
              <a:t> outside.</a:t>
            </a:r>
            <a:endParaRPr lang="en-US" sz="2400" dirty="0"/>
          </a:p>
        </p:txBody>
      </p:sp>
      <p:sp>
        <p:nvSpPr>
          <p:cNvPr id="8" name="TextBox 7"/>
          <p:cNvSpPr txBox="1"/>
          <p:nvPr/>
        </p:nvSpPr>
        <p:spPr>
          <a:xfrm>
            <a:off x="2049386" y="2057400"/>
            <a:ext cx="5045227" cy="461665"/>
          </a:xfrm>
          <a:prstGeom prst="rect">
            <a:avLst/>
          </a:prstGeom>
          <a:noFill/>
        </p:spPr>
        <p:txBody>
          <a:bodyPr wrap="none" rtlCol="0">
            <a:spAutoFit/>
          </a:bodyPr>
          <a:lstStyle/>
          <a:p>
            <a:r>
              <a:rPr lang="en-US" sz="2400" dirty="0" smtClean="0"/>
              <a:t>She greeted him in a very </a:t>
            </a:r>
            <a:r>
              <a:rPr lang="en-US" sz="2400" b="1" dirty="0" smtClean="0"/>
              <a:t>cold</a:t>
            </a:r>
            <a:r>
              <a:rPr lang="en-US" sz="2400" dirty="0" smtClean="0"/>
              <a:t> manner.</a:t>
            </a:r>
            <a:endParaRPr lang="en-US" sz="2400" dirty="0"/>
          </a:p>
        </p:txBody>
      </p:sp>
      <p:sp>
        <p:nvSpPr>
          <p:cNvPr id="9" name="TextBox 8"/>
          <p:cNvSpPr txBox="1"/>
          <p:nvPr/>
        </p:nvSpPr>
        <p:spPr>
          <a:xfrm>
            <a:off x="2743200" y="4953000"/>
            <a:ext cx="3622402" cy="307777"/>
          </a:xfrm>
          <a:prstGeom prst="rect">
            <a:avLst/>
          </a:prstGeom>
          <a:noFill/>
        </p:spPr>
        <p:txBody>
          <a:bodyPr wrap="none" rtlCol="0">
            <a:spAutoFit/>
          </a:bodyPr>
          <a:lstStyle/>
          <a:p>
            <a:r>
              <a:rPr lang="en-US" sz="1400" b="1" dirty="0" smtClean="0"/>
              <a:t>cold</a:t>
            </a:r>
            <a:r>
              <a:rPr lang="en-US" sz="1400" dirty="0" smtClean="0"/>
              <a:t> in this sentence refers to the temperature.</a:t>
            </a:r>
            <a:endParaRPr lang="en-US" sz="1400" dirty="0"/>
          </a:p>
        </p:txBody>
      </p:sp>
      <p:sp>
        <p:nvSpPr>
          <p:cNvPr id="10" name="TextBox 9"/>
          <p:cNvSpPr txBox="1"/>
          <p:nvPr/>
        </p:nvSpPr>
        <p:spPr>
          <a:xfrm>
            <a:off x="2564367" y="2519065"/>
            <a:ext cx="4015266" cy="307777"/>
          </a:xfrm>
          <a:prstGeom prst="rect">
            <a:avLst/>
          </a:prstGeom>
          <a:noFill/>
        </p:spPr>
        <p:txBody>
          <a:bodyPr wrap="none" rtlCol="0">
            <a:spAutoFit/>
          </a:bodyPr>
          <a:lstStyle/>
          <a:p>
            <a:r>
              <a:rPr lang="en-US" sz="1400" b="1" dirty="0" smtClean="0"/>
              <a:t>cold</a:t>
            </a:r>
            <a:r>
              <a:rPr lang="en-US" sz="1400" dirty="0" smtClean="0"/>
              <a:t> in this sentence refers to an unfriendly attitude.</a:t>
            </a:r>
            <a:endParaRPr lang="en-US" sz="1400" b="1" dirty="0"/>
          </a:p>
        </p:txBody>
      </p:sp>
      <p:sp>
        <p:nvSpPr>
          <p:cNvPr id="11" name="TextBox 10"/>
          <p:cNvSpPr txBox="1"/>
          <p:nvPr/>
        </p:nvSpPr>
        <p:spPr>
          <a:xfrm>
            <a:off x="7094613" y="2705610"/>
            <a:ext cx="1073499" cy="307777"/>
          </a:xfrm>
          <a:prstGeom prst="rect">
            <a:avLst/>
          </a:prstGeom>
          <a:noFill/>
        </p:spPr>
        <p:txBody>
          <a:bodyPr wrap="none" rtlCol="0">
            <a:spAutoFit/>
          </a:bodyPr>
          <a:lstStyle/>
          <a:p>
            <a:r>
              <a:rPr lang="en-US" sz="1400" dirty="0" smtClean="0"/>
              <a:t>context clue</a:t>
            </a:r>
            <a:endParaRPr lang="en-US" sz="1400" dirty="0"/>
          </a:p>
        </p:txBody>
      </p:sp>
      <p:sp>
        <p:nvSpPr>
          <p:cNvPr id="12" name="TextBox 11"/>
          <p:cNvSpPr txBox="1"/>
          <p:nvPr/>
        </p:nvSpPr>
        <p:spPr>
          <a:xfrm>
            <a:off x="6042883" y="4109888"/>
            <a:ext cx="1073499" cy="307777"/>
          </a:xfrm>
          <a:prstGeom prst="rect">
            <a:avLst/>
          </a:prstGeom>
          <a:noFill/>
        </p:spPr>
        <p:txBody>
          <a:bodyPr wrap="none" rtlCol="0">
            <a:spAutoFit/>
          </a:bodyPr>
          <a:lstStyle/>
          <a:p>
            <a:r>
              <a:rPr lang="en-US" sz="1400" dirty="0" smtClean="0"/>
              <a:t>context clue</a:t>
            </a:r>
            <a:endParaRPr lang="en-US" sz="1400" dirty="0"/>
          </a:p>
        </p:txBody>
      </p:sp>
      <p:cxnSp>
        <p:nvCxnSpPr>
          <p:cNvPr id="14" name="Straight Connector 13"/>
          <p:cNvCxnSpPr/>
          <p:nvPr/>
        </p:nvCxnSpPr>
        <p:spPr>
          <a:xfrm flipH="1" flipV="1">
            <a:off x="7068457" y="2397925"/>
            <a:ext cx="609600" cy="230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5836407" y="4417665"/>
            <a:ext cx="661080" cy="276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7458614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Contribute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give for a purpose.</a:t>
            </a:r>
            <a:endParaRPr lang="en-US" dirty="0"/>
          </a:p>
        </p:txBody>
      </p:sp>
      <p:grpSp>
        <p:nvGrpSpPr>
          <p:cNvPr id="7" name="Group 6"/>
          <p:cNvGrpSpPr/>
          <p:nvPr/>
        </p:nvGrpSpPr>
        <p:grpSpPr>
          <a:xfrm>
            <a:off x="1143000" y="1777424"/>
            <a:ext cx="6705600" cy="3480376"/>
            <a:chOff x="1143000" y="1777424"/>
            <a:chExt cx="6705600" cy="3480376"/>
          </a:xfrm>
        </p:grpSpPr>
        <p:pic>
          <p:nvPicPr>
            <p:cNvPr id="8" name="Picture 3" descr="C:\Users\Sandra\AppData\Local\Microsoft\Windows\Temporary Internet Files\Content.IE5\GBG3O5CQ\MC90006017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1777424"/>
              <a:ext cx="2885694" cy="348037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C:\Users\Sandra\AppData\Local\Microsoft\Windows\Temporary Internet Files\Content.IE5\GBG3O5CQ\MC900060176[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0" y="1777424"/>
              <a:ext cx="2514600" cy="3442854"/>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6090919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Convention/Conventional</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Things that are normal, ordinary, and following the accepted way.</a:t>
            </a:r>
            <a:endParaRPr lang="en-US" dirty="0"/>
          </a:p>
        </p:txBody>
      </p:sp>
      <p:pic>
        <p:nvPicPr>
          <p:cNvPr id="3074" name="Picture 2" descr="C:\Users\Sandra\AppData\Local\Microsoft\Windows\Temporary Internet Files\Content.IE5\DNU54TYX\MC90043423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981200"/>
            <a:ext cx="4419600" cy="315468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410200" y="2559376"/>
            <a:ext cx="3100977" cy="369332"/>
          </a:xfrm>
          <a:prstGeom prst="rect">
            <a:avLst/>
          </a:prstGeom>
          <a:noFill/>
        </p:spPr>
        <p:txBody>
          <a:bodyPr wrap="none" rtlCol="0">
            <a:spAutoFit/>
          </a:bodyPr>
          <a:lstStyle/>
          <a:p>
            <a:r>
              <a:rPr lang="en-US" dirty="0" smtClean="0"/>
              <a:t>This is </a:t>
            </a:r>
            <a:r>
              <a:rPr lang="en-US" b="1" dirty="0" smtClean="0"/>
              <a:t>conventional </a:t>
            </a:r>
            <a:r>
              <a:rPr lang="en-US" dirty="0" smtClean="0"/>
              <a:t>classroom.</a:t>
            </a:r>
            <a:endParaRPr lang="en-US" dirty="0"/>
          </a:p>
        </p:txBody>
      </p:sp>
    </p:spTree>
    <p:extLst>
      <p:ext uri="{BB962C8B-B14F-4D97-AF65-F5344CB8AC3E}">
        <p14:creationId xmlns:p14="http://schemas.microsoft.com/office/powerpoint/2010/main" xmlns="" val="13036202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Convey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communicate; express.</a:t>
            </a:r>
            <a:endParaRPr lang="en-US" dirty="0"/>
          </a:p>
        </p:txBody>
      </p:sp>
      <p:pic>
        <p:nvPicPr>
          <p:cNvPr id="4098" name="Picture 2" descr="C:\Users\Sandra\AppData\Local\Microsoft\Windows\Temporary Internet Files\Content.IE5\GBG3O5CQ\MC9000890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33700" y="1899633"/>
            <a:ext cx="3276600" cy="32881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232319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Credible/Credibility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Believable or plausible.</a:t>
            </a:r>
            <a:endParaRPr lang="en-US" dirty="0"/>
          </a:p>
        </p:txBody>
      </p:sp>
      <p:pic>
        <p:nvPicPr>
          <p:cNvPr id="8194" name="Picture 2" descr="C:\Users\Sandra\AppData\Local\Microsoft\Windows\Temporary Internet Files\Content.IE5\2YR48ZI6\MC90028718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19200" y="2286000"/>
            <a:ext cx="2889564" cy="248668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755692" y="3164264"/>
            <a:ext cx="3038652" cy="400110"/>
          </a:xfrm>
          <a:prstGeom prst="rect">
            <a:avLst/>
          </a:prstGeom>
          <a:noFill/>
        </p:spPr>
        <p:txBody>
          <a:bodyPr wrap="none" rtlCol="0">
            <a:spAutoFit/>
          </a:bodyPr>
          <a:lstStyle/>
          <a:p>
            <a:r>
              <a:rPr lang="en-US" sz="2000" dirty="0" smtClean="0"/>
              <a:t>She was a </a:t>
            </a:r>
            <a:r>
              <a:rPr lang="en-US" sz="2000" b="1" dirty="0" smtClean="0"/>
              <a:t>credible</a:t>
            </a:r>
            <a:r>
              <a:rPr lang="en-US" sz="2000" dirty="0" smtClean="0"/>
              <a:t> witness.</a:t>
            </a:r>
            <a:endParaRPr lang="en-US" sz="2000" dirty="0"/>
          </a:p>
        </p:txBody>
      </p:sp>
    </p:spTree>
    <p:extLst>
      <p:ext uri="{BB962C8B-B14F-4D97-AF65-F5344CB8AC3E}">
        <p14:creationId xmlns:p14="http://schemas.microsoft.com/office/powerpoint/2010/main" xmlns="" val="24987622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Dash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punctuation </a:t>
            </a:r>
            <a:r>
              <a:rPr lang="en-US" dirty="0" smtClean="0"/>
              <a:t>mark </a:t>
            </a:r>
            <a:r>
              <a:rPr lang="en-US" dirty="0"/>
              <a:t>that is used to indicate an abrupt pause or break in the thought or structure of a </a:t>
            </a:r>
            <a:r>
              <a:rPr lang="en-US" dirty="0" smtClean="0"/>
              <a:t>sentence.</a:t>
            </a:r>
            <a:endParaRPr lang="en-US" dirty="0"/>
          </a:p>
        </p:txBody>
      </p:sp>
      <p:sp>
        <p:nvSpPr>
          <p:cNvPr id="6" name="TextBox 5"/>
          <p:cNvSpPr txBox="1"/>
          <p:nvPr/>
        </p:nvSpPr>
        <p:spPr>
          <a:xfrm>
            <a:off x="1447800" y="4494679"/>
            <a:ext cx="6248400" cy="646331"/>
          </a:xfrm>
          <a:prstGeom prst="rect">
            <a:avLst/>
          </a:prstGeom>
          <a:noFill/>
        </p:spPr>
        <p:txBody>
          <a:bodyPr wrap="square" rtlCol="0">
            <a:spAutoFit/>
          </a:bodyPr>
          <a:lstStyle/>
          <a:p>
            <a:r>
              <a:rPr lang="en-US" i="1" dirty="0"/>
              <a:t>Even the simplest tasks—washing, dressing, and going to work—were nearly impossible after I broke my leg.</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24200" y="1785367"/>
            <a:ext cx="2817137" cy="2601362"/>
          </a:xfrm>
          <a:prstGeom prst="rect">
            <a:avLst/>
          </a:prstGeom>
        </p:spPr>
      </p:pic>
    </p:spTree>
    <p:extLst>
      <p:ext uri="{BB962C8B-B14F-4D97-AF65-F5344CB8AC3E}">
        <p14:creationId xmlns:p14="http://schemas.microsoft.com/office/powerpoint/2010/main" xmlns="" val="86363199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Delineate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describe or portray in precise or vivid detail.</a:t>
            </a:r>
          </a:p>
        </p:txBody>
      </p:sp>
      <p:sp>
        <p:nvSpPr>
          <p:cNvPr id="6" name="Rectangle 5"/>
          <p:cNvSpPr/>
          <p:nvPr/>
        </p:nvSpPr>
        <p:spPr>
          <a:xfrm>
            <a:off x="727469" y="2524542"/>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236349684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rgbClr val="C00000"/>
                </a:solidFill>
              </a:rPr>
              <a:t>Demonstrate</a:t>
            </a:r>
            <a:endParaRPr lang="en-US" u="sng" dirty="0">
              <a:solidFill>
                <a:srgbClr val="C00000"/>
              </a:solidFill>
            </a:endParaRPr>
          </a:p>
        </p:txBody>
      </p:sp>
      <p:sp>
        <p:nvSpPr>
          <p:cNvPr id="5" name="Text Placeholder 4"/>
          <p:cNvSpPr>
            <a:spLocks noGrp="1"/>
          </p:cNvSpPr>
          <p:nvPr>
            <p:ph type="body" sz="quarter" idx="13"/>
          </p:nvPr>
        </p:nvSpPr>
        <p:spPr/>
        <p:txBody>
          <a:bodyPr/>
          <a:lstStyle/>
          <a:p>
            <a:r>
              <a:rPr lang="en-US" dirty="0" smtClean="0"/>
              <a:t>To show how to do something.</a:t>
            </a:r>
            <a:endParaRPr lang="en-US" dirty="0"/>
          </a:p>
        </p:txBody>
      </p:sp>
      <p:pic>
        <p:nvPicPr>
          <p:cNvPr id="7170" name="Picture 2" descr="C:\Users\Sandra\AppData\Local\Microsoft\Windows\Temporary Internet Files\Content.IE5\3EMAXUX2\MP90040904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1250" y="1780580"/>
            <a:ext cx="4381500" cy="291643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2286000" y="4933434"/>
            <a:ext cx="4549387" cy="369332"/>
          </a:xfrm>
          <a:prstGeom prst="rect">
            <a:avLst/>
          </a:prstGeom>
          <a:noFill/>
        </p:spPr>
        <p:txBody>
          <a:bodyPr wrap="none" rtlCol="0">
            <a:spAutoFit/>
          </a:bodyPr>
          <a:lstStyle/>
          <a:p>
            <a:r>
              <a:rPr lang="en-US" dirty="0" smtClean="0"/>
              <a:t>The teacher is </a:t>
            </a:r>
            <a:r>
              <a:rPr lang="en-US" b="1" dirty="0" smtClean="0"/>
              <a:t>demonstrating</a:t>
            </a:r>
            <a:r>
              <a:rPr lang="en-US" dirty="0" smtClean="0"/>
              <a:t> how to tell time.</a:t>
            </a:r>
            <a:endParaRPr lang="en-US" dirty="0"/>
          </a:p>
        </p:txBody>
      </p:sp>
    </p:spTree>
    <p:extLst>
      <p:ext uri="{BB962C8B-B14F-4D97-AF65-F5344CB8AC3E}">
        <p14:creationId xmlns:p14="http://schemas.microsoft.com/office/powerpoint/2010/main" xmlns="" val="2753975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Affix</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 affix can be added to the root of a word to change its meaning.  Added to the beginning of the word, it is a prefix.  Added to the end of a word, it is a suffix.</a:t>
            </a:r>
            <a:endParaRPr lang="en-US" dirty="0"/>
          </a:p>
        </p:txBody>
      </p:sp>
      <p:sp>
        <p:nvSpPr>
          <p:cNvPr id="13" name="Rectangle 12"/>
          <p:cNvSpPr/>
          <p:nvPr/>
        </p:nvSpPr>
        <p:spPr>
          <a:xfrm>
            <a:off x="1401421" y="2026227"/>
            <a:ext cx="6341159"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000" b="1" u="sng"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U</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n</a:t>
            </a:r>
            <a:r>
              <a:rPr lang="en-US" sz="10000" cap="none" spc="0" dirty="0" smtClean="0">
                <a:ln w="11430"/>
              </a:rPr>
              <a:t>wrapp</a:t>
            </a:r>
            <a:r>
              <a:rPr lang="en-US" sz="10000" b="1" u="sng"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ed</a:t>
            </a:r>
            <a:endParaRPr lang="en-US" sz="100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cxnSp>
        <p:nvCxnSpPr>
          <p:cNvPr id="14" name="Straight Arrow Connector 13"/>
          <p:cNvCxnSpPr>
            <a:stCxn id="18" idx="1"/>
          </p:cNvCxnSpPr>
          <p:nvPr/>
        </p:nvCxnSpPr>
        <p:spPr>
          <a:xfrm flipH="1" flipV="1">
            <a:off x="2514600" y="3657443"/>
            <a:ext cx="1683772" cy="7594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57201" y="3535926"/>
            <a:ext cx="1407968" cy="738664"/>
          </a:xfrm>
          <a:prstGeom prst="rect">
            <a:avLst/>
          </a:prstGeom>
          <a:noFill/>
        </p:spPr>
        <p:txBody>
          <a:bodyPr wrap="square" rtlCol="0">
            <a:spAutoFit/>
          </a:bodyPr>
          <a:lstStyle/>
          <a:p>
            <a:pPr algn="ctr"/>
            <a:r>
              <a:rPr lang="en-US" sz="1400" dirty="0" smtClean="0"/>
              <a:t>The </a:t>
            </a:r>
            <a:r>
              <a:rPr lang="en-US" sz="1400" b="1" dirty="0" smtClean="0"/>
              <a:t>prefix</a:t>
            </a:r>
            <a:r>
              <a:rPr lang="en-US" sz="1400" dirty="0" smtClean="0"/>
              <a:t> </a:t>
            </a:r>
            <a:r>
              <a:rPr lang="en-US" sz="1400" u="sng" dirty="0" smtClean="0"/>
              <a:t>un</a:t>
            </a:r>
            <a:r>
              <a:rPr lang="en-US" sz="1400" dirty="0" smtClean="0"/>
              <a:t> means not, or opposite of.</a:t>
            </a:r>
            <a:endParaRPr lang="en-US" sz="1400" dirty="0"/>
          </a:p>
        </p:txBody>
      </p:sp>
      <p:sp>
        <p:nvSpPr>
          <p:cNvPr id="16" name="TextBox 15"/>
          <p:cNvSpPr txBox="1"/>
          <p:nvPr/>
        </p:nvSpPr>
        <p:spPr>
          <a:xfrm>
            <a:off x="7192620" y="3543300"/>
            <a:ext cx="1494180" cy="738664"/>
          </a:xfrm>
          <a:prstGeom prst="rect">
            <a:avLst/>
          </a:prstGeom>
          <a:noFill/>
        </p:spPr>
        <p:txBody>
          <a:bodyPr wrap="square" rtlCol="0">
            <a:spAutoFit/>
          </a:bodyPr>
          <a:lstStyle/>
          <a:p>
            <a:pPr algn="ctr"/>
            <a:r>
              <a:rPr lang="en-US" sz="1400" dirty="0" smtClean="0"/>
              <a:t>The </a:t>
            </a:r>
            <a:r>
              <a:rPr lang="en-US" sz="1400" b="1" dirty="0" smtClean="0"/>
              <a:t>suffix</a:t>
            </a:r>
            <a:r>
              <a:rPr lang="en-US" sz="1400" dirty="0" smtClean="0"/>
              <a:t> </a:t>
            </a:r>
            <a:r>
              <a:rPr lang="en-US" sz="1400" u="sng" dirty="0" smtClean="0"/>
              <a:t>ed </a:t>
            </a:r>
            <a:r>
              <a:rPr lang="en-US" sz="1400" dirty="0" smtClean="0"/>
              <a:t>means happened in the past.</a:t>
            </a:r>
            <a:endParaRPr lang="en-US" sz="1400" dirty="0"/>
          </a:p>
        </p:txBody>
      </p:sp>
      <p:cxnSp>
        <p:nvCxnSpPr>
          <p:cNvPr id="17" name="Straight Arrow Connector 16"/>
          <p:cNvCxnSpPr>
            <a:stCxn id="18" idx="3"/>
          </p:cNvCxnSpPr>
          <p:nvPr/>
        </p:nvCxnSpPr>
        <p:spPr>
          <a:xfrm flipV="1">
            <a:off x="4945628" y="3657443"/>
            <a:ext cx="1455172" cy="7594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198372" y="4186045"/>
            <a:ext cx="747256" cy="461665"/>
          </a:xfrm>
          <a:prstGeom prst="rect">
            <a:avLst/>
          </a:prstGeom>
          <a:noFill/>
        </p:spPr>
        <p:txBody>
          <a:bodyPr wrap="none" rtlCol="0">
            <a:spAutoFit/>
          </a:bodyPr>
          <a:lstStyle/>
          <a:p>
            <a:r>
              <a:rPr lang="en-US" sz="2400" b="1" dirty="0" smtClean="0"/>
              <a:t>affix</a:t>
            </a:r>
            <a:endParaRPr lang="en-US" sz="2400" b="1" dirty="0"/>
          </a:p>
        </p:txBody>
      </p:sp>
    </p:spTree>
    <p:extLst>
      <p:ext uri="{BB962C8B-B14F-4D97-AF65-F5344CB8AC3E}">
        <p14:creationId xmlns:p14="http://schemas.microsoft.com/office/powerpoint/2010/main" xmlns="" val="2657993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Denotation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The direct meaning of a word or expression.</a:t>
            </a:r>
            <a:endParaRPr lang="en-US" dirty="0"/>
          </a:p>
        </p:txBody>
      </p:sp>
      <p:pic>
        <p:nvPicPr>
          <p:cNvPr id="6" name="Picture 3" descr="C:\Users\Sandra\AppData\Local\Microsoft\Windows\Temporary Internet Files\Content.IE5\2YR48ZI6\MP90042664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09600" y="1905000"/>
            <a:ext cx="2185467" cy="32766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7" name="Group 6"/>
          <p:cNvGrpSpPr/>
          <p:nvPr/>
        </p:nvGrpSpPr>
        <p:grpSpPr>
          <a:xfrm>
            <a:off x="5040770" y="4149983"/>
            <a:ext cx="2036010" cy="609600"/>
            <a:chOff x="5147934" y="3774132"/>
            <a:chExt cx="2036010" cy="609600"/>
          </a:xfrm>
        </p:grpSpPr>
        <p:sp>
          <p:nvSpPr>
            <p:cNvPr id="8" name="Flowchart: Terminator 7"/>
            <p:cNvSpPr/>
            <p:nvPr/>
          </p:nvSpPr>
          <p:spPr>
            <a:xfrm>
              <a:off x="5147934" y="3774132"/>
              <a:ext cx="2036010" cy="609600"/>
            </a:xfrm>
            <a:prstGeom prst="flowChartTerminator">
              <a:avLst/>
            </a:prstGeom>
            <a:solidFill>
              <a:schemeClr val="bg1">
                <a:lumMod val="65000"/>
                <a:alpha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257800" y="3848099"/>
              <a:ext cx="1804405" cy="461665"/>
            </a:xfrm>
            <a:prstGeom prst="rect">
              <a:avLst/>
            </a:prstGeom>
            <a:noFill/>
            <a:ln>
              <a:no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 HUNGRY</a:t>
              </a:r>
              <a:endPar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sp>
        <p:nvSpPr>
          <p:cNvPr id="10" name="TextBox 9"/>
          <p:cNvSpPr txBox="1"/>
          <p:nvPr/>
        </p:nvSpPr>
        <p:spPr>
          <a:xfrm>
            <a:off x="3551255" y="3358634"/>
            <a:ext cx="1452705" cy="369332"/>
          </a:xfrm>
          <a:prstGeom prst="rect">
            <a:avLst/>
          </a:prstGeom>
          <a:noFill/>
        </p:spPr>
        <p:txBody>
          <a:bodyPr wrap="none" rtlCol="0">
            <a:spAutoFit/>
          </a:bodyPr>
          <a:lstStyle/>
          <a:p>
            <a:r>
              <a:rPr lang="en-US" dirty="0" smtClean="0"/>
              <a:t>I’m famished.</a:t>
            </a:r>
            <a:endParaRPr lang="en-US" dirty="0"/>
          </a:p>
        </p:txBody>
      </p:sp>
      <p:sp>
        <p:nvSpPr>
          <p:cNvPr id="11" name="TextBox 10"/>
          <p:cNvSpPr txBox="1"/>
          <p:nvPr/>
        </p:nvSpPr>
        <p:spPr>
          <a:xfrm>
            <a:off x="7039970" y="3358634"/>
            <a:ext cx="1332096" cy="369332"/>
          </a:xfrm>
          <a:prstGeom prst="rect">
            <a:avLst/>
          </a:prstGeom>
          <a:noFill/>
        </p:spPr>
        <p:txBody>
          <a:bodyPr wrap="none" rtlCol="0">
            <a:spAutoFit/>
          </a:bodyPr>
          <a:lstStyle/>
          <a:p>
            <a:r>
              <a:rPr lang="en-US" dirty="0" smtClean="0"/>
              <a:t>I’m starving.</a:t>
            </a:r>
            <a:endParaRPr lang="en-US" dirty="0"/>
          </a:p>
        </p:txBody>
      </p:sp>
      <p:sp>
        <p:nvSpPr>
          <p:cNvPr id="12" name="TextBox 11"/>
          <p:cNvSpPr txBox="1"/>
          <p:nvPr/>
        </p:nvSpPr>
        <p:spPr>
          <a:xfrm>
            <a:off x="5143396" y="2821026"/>
            <a:ext cx="1830758" cy="369332"/>
          </a:xfrm>
          <a:prstGeom prst="rect">
            <a:avLst/>
          </a:prstGeom>
          <a:noFill/>
        </p:spPr>
        <p:txBody>
          <a:bodyPr wrap="none" rtlCol="0">
            <a:spAutoFit/>
          </a:bodyPr>
          <a:lstStyle/>
          <a:p>
            <a:r>
              <a:rPr lang="en-US" dirty="0" smtClean="0"/>
              <a:t>I’m wasting away.</a:t>
            </a:r>
            <a:endParaRPr lang="en-US" dirty="0"/>
          </a:p>
        </p:txBody>
      </p:sp>
      <p:cxnSp>
        <p:nvCxnSpPr>
          <p:cNvPr id="14" name="Straight Connector 13"/>
          <p:cNvCxnSpPr>
            <a:stCxn id="8" idx="0"/>
            <a:endCxn id="12" idx="2"/>
          </p:cNvCxnSpPr>
          <p:nvPr/>
        </p:nvCxnSpPr>
        <p:spPr>
          <a:xfrm flipV="1">
            <a:off x="6058775" y="3190358"/>
            <a:ext cx="0" cy="9596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1"/>
            <a:endCxn id="10" idx="2"/>
          </p:cNvCxnSpPr>
          <p:nvPr/>
        </p:nvCxnSpPr>
        <p:spPr>
          <a:xfrm flipH="1" flipV="1">
            <a:off x="4277608" y="3727966"/>
            <a:ext cx="763162" cy="726817"/>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8" idx="3"/>
            <a:endCxn id="11" idx="2"/>
          </p:cNvCxnSpPr>
          <p:nvPr/>
        </p:nvCxnSpPr>
        <p:spPr>
          <a:xfrm flipV="1">
            <a:off x="7076780" y="3727966"/>
            <a:ext cx="629238" cy="726817"/>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4710" y="4882360"/>
            <a:ext cx="1128129" cy="338554"/>
          </a:xfrm>
          <a:prstGeom prst="rect">
            <a:avLst/>
          </a:prstGeom>
          <a:noFill/>
        </p:spPr>
        <p:txBody>
          <a:bodyPr wrap="none" rtlCol="0">
            <a:spAutoFit/>
          </a:bodyPr>
          <a:lstStyle/>
          <a:p>
            <a:r>
              <a:rPr lang="en-US" sz="1600" b="1" dirty="0" smtClean="0"/>
              <a:t>denotation</a:t>
            </a:r>
            <a:endParaRPr lang="en-US" sz="1600" b="1" dirty="0"/>
          </a:p>
        </p:txBody>
      </p:sp>
    </p:spTree>
    <p:extLst>
      <p:ext uri="{BB962C8B-B14F-4D97-AF65-F5344CB8AC3E}">
        <p14:creationId xmlns:p14="http://schemas.microsoft.com/office/powerpoint/2010/main" xmlns="" val="12961488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Dependent clause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group of words that has both a subject and a verb but (unlike an independent clause) cannot stand alone as a sentence.</a:t>
            </a:r>
          </a:p>
        </p:txBody>
      </p:sp>
      <p:grpSp>
        <p:nvGrpSpPr>
          <p:cNvPr id="6" name="Group 5"/>
          <p:cNvGrpSpPr/>
          <p:nvPr/>
        </p:nvGrpSpPr>
        <p:grpSpPr>
          <a:xfrm>
            <a:off x="457200" y="2221467"/>
            <a:ext cx="8305800" cy="2479598"/>
            <a:chOff x="457200" y="2221467"/>
            <a:chExt cx="8305800" cy="2479598"/>
          </a:xfrm>
        </p:grpSpPr>
        <p:sp>
          <p:nvSpPr>
            <p:cNvPr id="7" name="TextBox 6"/>
            <p:cNvSpPr txBox="1"/>
            <p:nvPr/>
          </p:nvSpPr>
          <p:spPr>
            <a:xfrm>
              <a:off x="457200" y="2895600"/>
              <a:ext cx="8305800" cy="1200329"/>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rgbClr val="C00000"/>
                  </a:solidFill>
                  <a:effectLst>
                    <a:outerShdw blurRad="50800" dist="39000" dir="5460000" algn="tl">
                      <a:srgbClr val="000000">
                        <a:alpha val="38000"/>
                      </a:srgbClr>
                    </a:outerShdw>
                  </a:effectLst>
                </a:rPr>
                <a:t>John and Mary went </a:t>
              </a:r>
              <a:r>
                <a:rPr lang="en-US" sz="3600" b="1" dirty="0">
                  <a:ln w="11430"/>
                  <a:solidFill>
                    <a:srgbClr val="C00000"/>
                  </a:solidFill>
                  <a:effectLst>
                    <a:outerShdw blurRad="50800" dist="39000" dir="5460000" algn="tl">
                      <a:srgbClr val="000000">
                        <a:alpha val="38000"/>
                      </a:srgbClr>
                    </a:outerShdw>
                  </a:effectLst>
                </a:rPr>
                <a:t>to the </a:t>
              </a:r>
              <a:r>
                <a:rPr lang="en-US" sz="3600" b="1" dirty="0" smtClean="0">
                  <a:ln w="11430"/>
                  <a:solidFill>
                    <a:srgbClr val="C00000"/>
                  </a:solidFill>
                  <a:effectLst>
                    <a:outerShdw blurRad="50800" dist="39000" dir="5460000" algn="tl">
                      <a:srgbClr val="000000">
                        <a:alpha val="38000"/>
                      </a:srgbClr>
                    </a:outerShdw>
                  </a:effectLst>
                </a:rPr>
                <a:t>mall</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r>
                <a:rPr lang="en-US" sz="3600" b="1" dirty="0" smtClean="0">
                  <a:ln w="11430"/>
                  <a:solidFill>
                    <a:srgbClr val="7030A0"/>
                  </a:solidFill>
                  <a:effectLst>
                    <a:outerShdw blurRad="50800" dist="39000" dir="5460000" algn="tl">
                      <a:srgbClr val="000000">
                        <a:alpha val="38000"/>
                      </a:srgbClr>
                    </a:outerShdw>
                  </a:effectLst>
                </a:rPr>
                <a:t>after</a:t>
              </a:r>
              <a:r>
                <a:rPr lang="en-US"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3600" b="1" dirty="0">
                  <a:ln w="11430"/>
                  <a:solidFill>
                    <a:srgbClr val="002060"/>
                  </a:solidFill>
                  <a:effectLst>
                    <a:outerShdw blurRad="50800" dist="39000" dir="5460000" algn="tl">
                      <a:srgbClr val="000000">
                        <a:alpha val="38000"/>
                      </a:srgbClr>
                    </a:outerShdw>
                  </a:effectLst>
                </a:rPr>
                <a:t>they finished </a:t>
              </a:r>
              <a:r>
                <a:rPr lang="en-US" sz="3600" b="1" dirty="0" smtClean="0">
                  <a:ln w="11430"/>
                  <a:solidFill>
                    <a:srgbClr val="002060"/>
                  </a:solidFill>
                  <a:effectLst>
                    <a:outerShdw blurRad="50800" dist="39000" dir="5460000" algn="tl">
                      <a:srgbClr val="000000">
                        <a:alpha val="38000"/>
                      </a:srgbClr>
                    </a:outerShdw>
                  </a:effectLst>
                </a:rPr>
                <a:t>doing their homework</a:t>
              </a:r>
              <a:r>
                <a:rPr lang="en-US" sz="3600" b="1" dirty="0" smtClean="0">
                  <a:ln w="11430"/>
                  <a:effectLst>
                    <a:outerShdw blurRad="50800" dist="39000" dir="5460000" algn="tl">
                      <a:srgbClr val="000000">
                        <a:alpha val="38000"/>
                      </a:srgbClr>
                    </a:outerShdw>
                  </a:effectLst>
                </a:rPr>
                <a:t>.</a:t>
              </a:r>
              <a:endParaRPr lang="en-US" sz="3600" b="1" dirty="0">
                <a:ln w="11430"/>
                <a:effectLst>
                  <a:outerShdw blurRad="50800" dist="39000" dir="5460000" algn="tl">
                    <a:srgbClr val="000000">
                      <a:alpha val="38000"/>
                    </a:srgbClr>
                  </a:outerShdw>
                </a:effectLst>
              </a:endParaRPr>
            </a:p>
          </p:txBody>
        </p:sp>
        <p:sp>
          <p:nvSpPr>
            <p:cNvPr id="8" name="Right Brace 7"/>
            <p:cNvSpPr/>
            <p:nvPr/>
          </p:nvSpPr>
          <p:spPr>
            <a:xfrm rot="16200000">
              <a:off x="4419601" y="-152401"/>
              <a:ext cx="381000" cy="58674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5400000">
              <a:off x="4381500" y="342900"/>
              <a:ext cx="381000" cy="7620000"/>
            </a:xfrm>
            <a:prstGeom prst="rightBrace">
              <a:avLst>
                <a:gd name="adj1" fmla="val 7742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3592290" y="2221467"/>
              <a:ext cx="2035622" cy="369332"/>
            </a:xfrm>
            <a:prstGeom prst="rect">
              <a:avLst/>
            </a:prstGeom>
            <a:noFill/>
          </p:spPr>
          <p:txBody>
            <a:bodyPr wrap="none" rtlCol="0">
              <a:spAutoFit/>
            </a:bodyPr>
            <a:lstStyle/>
            <a:p>
              <a:r>
                <a:rPr lang="en-US" dirty="0"/>
                <a:t>i</a:t>
              </a:r>
              <a:r>
                <a:rPr lang="en-US" dirty="0" smtClean="0"/>
                <a:t>ndependent clause</a:t>
              </a:r>
              <a:endParaRPr lang="en-US" dirty="0"/>
            </a:p>
          </p:txBody>
        </p:sp>
        <p:sp>
          <p:nvSpPr>
            <p:cNvPr id="11" name="TextBox 10"/>
            <p:cNvSpPr txBox="1"/>
            <p:nvPr/>
          </p:nvSpPr>
          <p:spPr>
            <a:xfrm>
              <a:off x="3643957" y="4331733"/>
              <a:ext cx="1856086" cy="369332"/>
            </a:xfrm>
            <a:prstGeom prst="rect">
              <a:avLst/>
            </a:prstGeom>
            <a:noFill/>
          </p:spPr>
          <p:txBody>
            <a:bodyPr wrap="none" rtlCol="0">
              <a:spAutoFit/>
            </a:bodyPr>
            <a:lstStyle/>
            <a:p>
              <a:r>
                <a:rPr lang="en-US" dirty="0" smtClean="0"/>
                <a:t>dependent clause</a:t>
              </a:r>
              <a:endParaRPr lang="en-US" dirty="0"/>
            </a:p>
          </p:txBody>
        </p:sp>
      </p:grpSp>
    </p:spTree>
    <p:extLst>
      <p:ext uri="{BB962C8B-B14F-4D97-AF65-F5344CB8AC3E}">
        <p14:creationId xmlns:p14="http://schemas.microsoft.com/office/powerpoint/2010/main" xmlns="" val="31742068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Descriptive language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Words intended to create a mood, person, place, thing, event, emotion, or experience.</a:t>
            </a:r>
          </a:p>
        </p:txBody>
      </p:sp>
      <p:sp>
        <p:nvSpPr>
          <p:cNvPr id="6" name="Rectangle 5"/>
          <p:cNvSpPr/>
          <p:nvPr/>
        </p:nvSpPr>
        <p:spPr>
          <a:xfrm>
            <a:off x="744734" y="2438400"/>
            <a:ext cx="7654531" cy="2123658"/>
          </a:xfrm>
          <a:prstGeom prst="rect">
            <a:avLst/>
          </a:prstGeom>
          <a:noFill/>
        </p:spPr>
        <p:txBody>
          <a:bodyPr wrap="none" lIns="91440" tIns="45720" rIns="91440" bIns="45720">
            <a:spAutoFit/>
          </a:bodyPr>
          <a:lstStyle/>
          <a:p>
            <a:pPr algn="ct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bite</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of the </a:t>
            </a:r>
            <a:r>
              <a:rPr lang="en-US" sz="4400" b="1" cap="none" spc="0" dirty="0" smtClean="0">
                <a:ln w="17780" cmpd="sng">
                  <a:solidFill>
                    <a:srgbClr val="FFFFFF"/>
                  </a:solidFill>
                  <a:prstDash val="solid"/>
                  <a:miter lim="800000"/>
                </a:ln>
                <a:solidFill>
                  <a:srgbClr val="0070C0"/>
                </a:solidFill>
                <a:effectLst>
                  <a:outerShdw blurRad="50800" algn="tl" rotWithShape="0">
                    <a:srgbClr val="000000"/>
                  </a:outerShdw>
                </a:effectLst>
              </a:rPr>
              <a:t>frigid</a:t>
            </a:r>
            <a:r>
              <a:rPr lang="en-US" sz="4400" b="1" cap="none" spc="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air was </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nearly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unbearable</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as I made my</a:t>
            </a:r>
          </a:p>
          <a:p>
            <a:pPr algn="ct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way through the </a:t>
            </a:r>
            <a:r>
              <a:rPr lang="en-US" sz="4400" b="1" dirty="0" smtClean="0">
                <a:ln w="17780" cmpd="sng">
                  <a:solidFill>
                    <a:srgbClr val="FFFFFF"/>
                  </a:solidFill>
                  <a:prstDash val="solid"/>
                  <a:miter lim="800000"/>
                </a:ln>
                <a:solidFill>
                  <a:srgbClr val="0070C0"/>
                </a:solidFill>
                <a:effectLst>
                  <a:outerShdw blurRad="50800" algn="tl" rotWithShape="0">
                    <a:srgbClr val="000000"/>
                  </a:outerShdw>
                </a:effectLst>
              </a:rPr>
              <a:t>frozen</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forest.</a:t>
            </a:r>
            <a:endParaRPr lang="en-US" sz="44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Tree>
    <p:extLst>
      <p:ext uri="{BB962C8B-B14F-4D97-AF65-F5344CB8AC3E}">
        <p14:creationId xmlns:p14="http://schemas.microsoft.com/office/powerpoint/2010/main" xmlns="" val="30238842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Determine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decide or settle finally and without question.</a:t>
            </a:r>
          </a:p>
        </p:txBody>
      </p:sp>
      <p:pic>
        <p:nvPicPr>
          <p:cNvPr id="6" name="Picture 2" descr="C:\Users\Sandra\AppData\Local\Microsoft\Windows\Temporary Internet Files\Content.IE5\0EDMD995\MP90044243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4500" y="1793024"/>
            <a:ext cx="5715000" cy="2931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122381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Develop</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grow or cause to grow.</a:t>
            </a:r>
            <a:endParaRPr lang="en-US" dirty="0"/>
          </a:p>
        </p:txBody>
      </p:sp>
      <p:pic>
        <p:nvPicPr>
          <p:cNvPr id="12290" name="Picture 2" descr="C:\Users\Sandra\AppData\Local\Microsoft\Windows\Temporary Internet Files\Content.IE5\GBG3O5CQ\MP90040220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33625" y="1752600"/>
            <a:ext cx="447675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2142690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Dialogue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talk between two or more people or between characters in a play, film, or novel.</a:t>
            </a:r>
          </a:p>
        </p:txBody>
      </p:sp>
      <p:pic>
        <p:nvPicPr>
          <p:cNvPr id="3074" name="Picture 2" descr="C:\Users\Sandra\AppData\Local\Microsoft\Windows\Temporary Internet Files\Content.IE5\3EMAXUX2\MP90040893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1300" y="1752600"/>
            <a:ext cx="3581400" cy="3581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341535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Distinguish</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tell apart by seeing differences.</a:t>
            </a:r>
            <a:endParaRPr lang="en-US" dirty="0"/>
          </a:p>
        </p:txBody>
      </p:sp>
      <p:pic>
        <p:nvPicPr>
          <p:cNvPr id="9218" name="Picture 2" descr="C:\Users\Sandra\AppData\Local\Microsoft\Windows\Temporary Internet Files\Content.IE5\3EMAXUX2\MC90042317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44114"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C:\Users\Sandra\AppData\Local\Microsoft\Windows\Temporary Internet Files\Content.IE5\3EMAXUX2\MC90042317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58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Sandra\AppData\Local\Microsoft\Windows\Temporary Internet Files\Content.IE5\3EMAXUX2\MC90042317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81800"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pic>
        <p:nvPicPr>
          <p:cNvPr id="9219" name="Picture 3" descr="C:\Users\Sandra\AppData\Local\Microsoft\Windows\Temporary Internet Files\Content.IE5\GBG3O5CQ\MC900423165[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01514" y="2515057"/>
            <a:ext cx="1827886" cy="182788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2438400" y="4736068"/>
            <a:ext cx="4215449" cy="369332"/>
          </a:xfrm>
          <a:prstGeom prst="rect">
            <a:avLst/>
          </a:prstGeom>
          <a:noFill/>
        </p:spPr>
        <p:txBody>
          <a:bodyPr wrap="none" rtlCol="0">
            <a:spAutoFit/>
          </a:bodyPr>
          <a:lstStyle/>
          <a:p>
            <a:r>
              <a:rPr lang="en-US" dirty="0" smtClean="0"/>
              <a:t>Can you </a:t>
            </a:r>
            <a:r>
              <a:rPr lang="en-US" b="1" dirty="0" smtClean="0"/>
              <a:t>distinguish </a:t>
            </a:r>
            <a:r>
              <a:rPr lang="en-US" dirty="0" smtClean="0"/>
              <a:t>which one is different?</a:t>
            </a:r>
            <a:endParaRPr lang="en-US" dirty="0"/>
          </a:p>
        </p:txBody>
      </p:sp>
    </p:spTree>
    <p:extLst>
      <p:ext uri="{BB962C8B-B14F-4D97-AF65-F5344CB8AC3E}">
        <p14:creationId xmlns:p14="http://schemas.microsoft.com/office/powerpoint/2010/main" xmlns="" val="30584450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Diverse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Of different kinds or sorts.</a:t>
            </a:r>
          </a:p>
        </p:txBody>
      </p:sp>
      <p:pic>
        <p:nvPicPr>
          <p:cNvPr id="3074" name="Picture 2" descr="C:\Users\Sandra\AppData\Local\Microsoft\Windows\Temporary Internet Files\Content.IE5\CQE9FX9I\MC90028898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400" y="2113919"/>
            <a:ext cx="6553199" cy="27628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4653055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Domain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A particular environment or walk of </a:t>
            </a:r>
            <a:r>
              <a:rPr lang="en-US" dirty="0" smtClean="0"/>
              <a:t>life.</a:t>
            </a:r>
            <a:endParaRPr lang="en-US" dirty="0"/>
          </a:p>
        </p:txBody>
      </p:sp>
      <p:pic>
        <p:nvPicPr>
          <p:cNvPr id="4098" name="Picture 2" descr="C:\Users\Sandra\AppData\Local\Microsoft\Windows\Temporary Internet Files\Content.IE5\DNU54TYX\MP90040669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828799"/>
            <a:ext cx="4357553" cy="29050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167737" y="4876800"/>
            <a:ext cx="2852063" cy="406265"/>
          </a:xfrm>
          <a:prstGeom prst="rect">
            <a:avLst/>
          </a:prstGeom>
          <a:noFill/>
        </p:spPr>
        <p:txBody>
          <a:bodyPr wrap="none" rtlCol="0">
            <a:spAutoFit/>
          </a:bodyPr>
          <a:lstStyle/>
          <a:p>
            <a:r>
              <a:rPr lang="en-US" dirty="0" smtClean="0"/>
              <a:t>The lion, King of his </a:t>
            </a:r>
            <a:r>
              <a:rPr lang="en-US" b="1" dirty="0" smtClean="0"/>
              <a:t>domain</a:t>
            </a:r>
            <a:r>
              <a:rPr lang="en-US" dirty="0" smtClean="0"/>
              <a:t>.</a:t>
            </a:r>
          </a:p>
        </p:txBody>
      </p:sp>
    </p:spTree>
    <p:extLst>
      <p:ext uri="{BB962C8B-B14F-4D97-AF65-F5344CB8AC3E}">
        <p14:creationId xmlns:p14="http://schemas.microsoft.com/office/powerpoint/2010/main" xmlns="" val="323394937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Drama</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 type of literature which is meant to be performed.</a:t>
            </a:r>
            <a:endParaRPr lang="en-US" dirty="0"/>
          </a:p>
        </p:txBody>
      </p:sp>
      <p:pic>
        <p:nvPicPr>
          <p:cNvPr id="4099" name="Picture 3" descr="C:\Users\Sandra\AppData\Local\Microsoft\Windows\Temporary Internet Files\Content.IE5\CQE9FX9I\MC90003638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1800" y="1905000"/>
            <a:ext cx="3200400" cy="3200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86062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©Partners for Learning, Inc. </a:t>
            </a:r>
            <a:endParaRPr lang="en-US" dirty="0"/>
          </a:p>
        </p:txBody>
      </p:sp>
      <p:sp>
        <p:nvSpPr>
          <p:cNvPr id="2" name="Title 1"/>
          <p:cNvSpPr>
            <a:spLocks noGrp="1"/>
          </p:cNvSpPr>
          <p:nvPr>
            <p:ph type="title"/>
          </p:nvPr>
        </p:nvSpPr>
        <p:spPr/>
        <p:txBody>
          <a:bodyPr/>
          <a:lstStyle/>
          <a:p>
            <a:endParaRPr lang="en-US"/>
          </a:p>
        </p:txBody>
      </p:sp>
      <p:sp>
        <p:nvSpPr>
          <p:cNvPr id="6" name="Text Placeholder 5"/>
          <p:cNvSpPr>
            <a:spLocks noGrp="1"/>
          </p:cNvSpPr>
          <p:nvPr>
            <p:ph type="body" sz="quarter" idx="12"/>
          </p:nvPr>
        </p:nvSpPr>
        <p:spPr/>
        <p:txBody>
          <a:bodyPr/>
          <a:lstStyle/>
          <a:p>
            <a:r>
              <a:rPr lang="en-US" u="sng" dirty="0" smtClean="0">
                <a:solidFill>
                  <a:schemeClr val="accent1"/>
                </a:solidFill>
              </a:rPr>
              <a:t>Alliteration</a:t>
            </a:r>
            <a:endParaRPr lang="en-US" u="sng" dirty="0">
              <a:solidFill>
                <a:schemeClr val="accent1"/>
              </a:solidFill>
            </a:endParaRPr>
          </a:p>
        </p:txBody>
      </p:sp>
      <p:sp>
        <p:nvSpPr>
          <p:cNvPr id="7" name="Text Placeholder 6"/>
          <p:cNvSpPr>
            <a:spLocks noGrp="1"/>
          </p:cNvSpPr>
          <p:nvPr>
            <p:ph type="body" sz="quarter" idx="13"/>
          </p:nvPr>
        </p:nvSpPr>
        <p:spPr/>
        <p:txBody>
          <a:bodyPr/>
          <a:lstStyle/>
          <a:p>
            <a:r>
              <a:rPr lang="en-US" dirty="0" smtClean="0"/>
              <a:t>The repetition of the same initial letter in successive words; it is done for effect.</a:t>
            </a:r>
            <a:endParaRPr lang="en-US" dirty="0"/>
          </a:p>
        </p:txBody>
      </p:sp>
      <p:pic>
        <p:nvPicPr>
          <p:cNvPr id="4098" name="Picture 2" descr="C:\Users\Sandra\AppData\Local\Microsoft\Windows\Temporary Internet Files\Content.IE5\P1E1WNHU\MP90042778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00400" y="1752601"/>
            <a:ext cx="2689621" cy="2821898"/>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1437114" y="4800600"/>
            <a:ext cx="6259086" cy="584775"/>
          </a:xfrm>
          <a:prstGeom prst="rect">
            <a:avLst/>
          </a:prstGeom>
          <a:noFill/>
        </p:spPr>
        <p:txBody>
          <a:bodyPr wrap="none" rtlCol="0">
            <a:spAutoFit/>
          </a:bodyPr>
          <a:lstStyle/>
          <a:p>
            <a:r>
              <a:rPr lang="en-US" sz="3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ally </a:t>
            </a:r>
            <a:r>
              <a:rPr lang="en-US" sz="3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ells </a:t>
            </a:r>
            <a:r>
              <a:rPr lang="en-US" sz="3200" b="1" u="sng"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eashells by the </a:t>
            </a:r>
            <a:r>
              <a:rPr lang="en-US" sz="32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S</a:t>
            </a:r>
            <a:r>
              <a:rPr lang="en-US" sz="3200" dirty="0" smtClean="0"/>
              <a:t>eashore.</a:t>
            </a:r>
            <a:endParaRPr lang="en-US" sz="3200" dirty="0"/>
          </a:p>
        </p:txBody>
      </p:sp>
    </p:spTree>
    <p:extLst>
      <p:ext uri="{BB962C8B-B14F-4D97-AF65-F5344CB8AC3E}">
        <p14:creationId xmlns:p14="http://schemas.microsoft.com/office/powerpoint/2010/main" xmlns="" val="39471598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smtClean="0"/>
              <a:t>Drawing conclusions</a:t>
            </a:r>
            <a:endParaRPr lang="en-US" dirty="0"/>
          </a:p>
        </p:txBody>
      </p:sp>
      <p:sp>
        <p:nvSpPr>
          <p:cNvPr id="5" name="Text Placeholder 4"/>
          <p:cNvSpPr>
            <a:spLocks noGrp="1"/>
          </p:cNvSpPr>
          <p:nvPr>
            <p:ph type="body" sz="quarter" idx="13"/>
          </p:nvPr>
        </p:nvSpPr>
        <p:spPr/>
        <p:txBody>
          <a:bodyPr/>
          <a:lstStyle/>
          <a:p>
            <a:r>
              <a:rPr lang="en-US" smtClean="0"/>
              <a:t>Making a decision or voicing an opinion based on reasoning or inferring.</a:t>
            </a:r>
            <a:endParaRPr lang="en-US" dirty="0" smtClean="0"/>
          </a:p>
        </p:txBody>
      </p:sp>
      <p:pic>
        <p:nvPicPr>
          <p:cNvPr id="5123" name="Picture 3" descr="C:\Users\Sandra\AppData\Local\Microsoft\Windows\Temporary Internet Files\Content.IE5\ANFLIA3Y\MC900363608[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6800" y="1938080"/>
            <a:ext cx="2362200" cy="324352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810824" y="3043535"/>
            <a:ext cx="4444870" cy="1538883"/>
          </a:xfrm>
          <a:prstGeom prst="rect">
            <a:avLst/>
          </a:prstGeom>
          <a:noFill/>
        </p:spPr>
        <p:txBody>
          <a:bodyPr wrap="none" rtlCol="0">
            <a:spAutoFit/>
          </a:bodyPr>
          <a:lstStyle/>
          <a:p>
            <a:pPr algn="ctr"/>
            <a:r>
              <a:rPr lang="en-US" sz="2400" dirty="0" smtClean="0"/>
              <a:t>There are puddles on the ground.</a:t>
            </a:r>
          </a:p>
          <a:p>
            <a:pPr algn="ctr"/>
            <a:endParaRPr lang="en-US" dirty="0" smtClean="0"/>
          </a:p>
          <a:p>
            <a:pPr algn="ctr"/>
            <a:endParaRPr lang="en-US" dirty="0"/>
          </a:p>
          <a:p>
            <a:pPr algn="ctr"/>
            <a:endParaRPr lang="en-US" dirty="0"/>
          </a:p>
          <a:p>
            <a:pPr algn="ctr"/>
            <a:r>
              <a:rPr lang="en-US" sz="1600" dirty="0" smtClean="0"/>
              <a:t>We can </a:t>
            </a:r>
            <a:r>
              <a:rPr lang="en-US" sz="1600" b="1" dirty="0" smtClean="0"/>
              <a:t>draw the conclusion </a:t>
            </a:r>
            <a:r>
              <a:rPr lang="en-US" sz="1600" dirty="0" smtClean="0"/>
              <a:t>that it rained recently.</a:t>
            </a:r>
            <a:endParaRPr lang="en-US" sz="1600" dirty="0"/>
          </a:p>
        </p:txBody>
      </p:sp>
    </p:spTree>
    <p:extLst>
      <p:ext uri="{BB962C8B-B14F-4D97-AF65-F5344CB8AC3E}">
        <p14:creationId xmlns:p14="http://schemas.microsoft.com/office/powerpoint/2010/main" xmlns="" val="394844122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Edit/Editing</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correct and revise.</a:t>
            </a:r>
            <a:endParaRPr lang="en-US" dirty="0"/>
          </a:p>
        </p:txBody>
      </p:sp>
      <p:pic>
        <p:nvPicPr>
          <p:cNvPr id="6" name="Picture 2" descr="C:\Users\Sandra\AppData\Local\Microsoft\Windows\Temporary Internet Files\Content.IE5\CQE9FX9I\MC900078812[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98881" y="1905000"/>
            <a:ext cx="2746237" cy="32670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4552399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Elaborate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add details to something; explain more fully.</a:t>
            </a:r>
            <a:endParaRPr lang="en-US" dirty="0"/>
          </a:p>
        </p:txBody>
      </p:sp>
      <p:pic>
        <p:nvPicPr>
          <p:cNvPr id="6" name="Picture 2" descr="C:\Users\Sandra\AppData\Local\Microsoft\Windows\Temporary Internet Files\Content.IE5\AY0UJZ9C\MP90042518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1828800"/>
            <a:ext cx="3955699"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5013498" y="2594180"/>
            <a:ext cx="3397277" cy="369332"/>
          </a:xfrm>
          <a:prstGeom prst="rect">
            <a:avLst/>
          </a:prstGeom>
          <a:noFill/>
        </p:spPr>
        <p:txBody>
          <a:bodyPr wrap="none" rtlCol="0">
            <a:spAutoFit/>
          </a:bodyPr>
          <a:lstStyle/>
          <a:p>
            <a:r>
              <a:rPr lang="en-US" dirty="0" smtClean="0"/>
              <a:t>The antique store is on the corner.</a:t>
            </a:r>
            <a:endParaRPr lang="en-US" dirty="0"/>
          </a:p>
        </p:txBody>
      </p:sp>
      <p:sp>
        <p:nvSpPr>
          <p:cNvPr id="14" name="TextBox 13"/>
          <p:cNvSpPr txBox="1"/>
          <p:nvPr/>
        </p:nvSpPr>
        <p:spPr>
          <a:xfrm>
            <a:off x="4572000" y="3657600"/>
            <a:ext cx="4038600" cy="830997"/>
          </a:xfrm>
          <a:prstGeom prst="rect">
            <a:avLst/>
          </a:prstGeom>
          <a:noFill/>
        </p:spPr>
        <p:txBody>
          <a:bodyPr wrap="square" rtlCol="0">
            <a:spAutoFit/>
          </a:bodyPr>
          <a:lstStyle/>
          <a:p>
            <a:pPr algn="ctr"/>
            <a:r>
              <a:rPr lang="en-US" sz="2400" dirty="0" smtClean="0"/>
              <a:t>The antique store is on the corner of 3</a:t>
            </a:r>
            <a:r>
              <a:rPr lang="en-US" sz="2400" baseline="30000" dirty="0" smtClean="0"/>
              <a:t>rd</a:t>
            </a:r>
            <a:r>
              <a:rPr lang="en-US" sz="2400" dirty="0" smtClean="0"/>
              <a:t> and Main Street.</a:t>
            </a:r>
            <a:endParaRPr lang="en-US" sz="2400" dirty="0"/>
          </a:p>
        </p:txBody>
      </p:sp>
    </p:spTree>
    <p:extLst>
      <p:ext uri="{BB962C8B-B14F-4D97-AF65-F5344CB8AC3E}">
        <p14:creationId xmlns:p14="http://schemas.microsoft.com/office/powerpoint/2010/main" xmlns="" val="260260062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Elicit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draw or bring out.</a:t>
            </a:r>
          </a:p>
        </p:txBody>
      </p:sp>
      <p:grpSp>
        <p:nvGrpSpPr>
          <p:cNvPr id="8" name="Group 7"/>
          <p:cNvGrpSpPr/>
          <p:nvPr/>
        </p:nvGrpSpPr>
        <p:grpSpPr>
          <a:xfrm>
            <a:off x="1447800" y="1828006"/>
            <a:ext cx="6099030" cy="3430588"/>
            <a:chOff x="1447800" y="1828006"/>
            <a:chExt cx="6099030" cy="3430588"/>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181600" y="1828006"/>
              <a:ext cx="2365230" cy="3430588"/>
            </a:xfrm>
            <a:prstGeom prst="rect">
              <a:avLst/>
            </a:prstGeom>
          </p:spPr>
        </p:pic>
        <p:sp>
          <p:nvSpPr>
            <p:cNvPr id="7" name="TextBox 6"/>
            <p:cNvSpPr txBox="1"/>
            <p:nvPr/>
          </p:nvSpPr>
          <p:spPr>
            <a:xfrm>
              <a:off x="1447800" y="3220134"/>
              <a:ext cx="3561505" cy="646331"/>
            </a:xfrm>
            <a:prstGeom prst="rect">
              <a:avLst/>
            </a:prstGeom>
            <a:noFill/>
          </p:spPr>
          <p:txBody>
            <a:bodyPr wrap="square" rtlCol="0">
              <a:spAutoFit/>
            </a:bodyPr>
            <a:lstStyle/>
            <a:p>
              <a:r>
                <a:rPr lang="en-US" dirty="0" smtClean="0"/>
                <a:t>The smell of fresh baked pie always </a:t>
              </a:r>
              <a:r>
                <a:rPr lang="en-US" b="1" i="1" u="sng" dirty="0" smtClean="0">
                  <a:solidFill>
                    <a:schemeClr val="accent1"/>
                  </a:solidFill>
                </a:rPr>
                <a:t>elicits</a:t>
              </a:r>
              <a:r>
                <a:rPr lang="en-US" dirty="0" smtClean="0">
                  <a:solidFill>
                    <a:schemeClr val="accent1"/>
                  </a:solidFill>
                </a:rPr>
                <a:t> </a:t>
              </a:r>
              <a:r>
                <a:rPr lang="en-US" dirty="0" smtClean="0"/>
                <a:t>fond memories of home.</a:t>
              </a:r>
              <a:endParaRPr lang="en-US" dirty="0"/>
            </a:p>
          </p:txBody>
        </p:sp>
      </p:grpSp>
    </p:spTree>
    <p:extLst>
      <p:ext uri="{BB962C8B-B14F-4D97-AF65-F5344CB8AC3E}">
        <p14:creationId xmlns:p14="http://schemas.microsoft.com/office/powerpoint/2010/main" xmlns="" val="31677530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Emphasis/Emphasize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give particular attention to</a:t>
            </a:r>
            <a:r>
              <a:rPr lang="en-US" dirty="0"/>
              <a:t>;</a:t>
            </a:r>
            <a:r>
              <a:rPr lang="en-US" dirty="0" smtClean="0"/>
              <a:t> stress.</a:t>
            </a:r>
            <a:endParaRPr lang="en-US" dirty="0"/>
          </a:p>
        </p:txBody>
      </p:sp>
      <p:sp>
        <p:nvSpPr>
          <p:cNvPr id="6" name="TextBox 5"/>
          <p:cNvSpPr txBox="1"/>
          <p:nvPr/>
        </p:nvSpPr>
        <p:spPr>
          <a:xfrm>
            <a:off x="1028700" y="2971800"/>
            <a:ext cx="7086600" cy="954107"/>
          </a:xfrm>
          <a:prstGeom prst="rect">
            <a:avLst/>
          </a:prstGeom>
          <a:noFill/>
        </p:spPr>
        <p:txBody>
          <a:bodyPr wrap="square" rtlCol="0">
            <a:spAutoFit/>
          </a:bodyPr>
          <a:lstStyle/>
          <a:p>
            <a:pPr algn="ctr"/>
            <a:r>
              <a:rPr lang="en-US" sz="2800" b="1" dirty="0" smtClean="0">
                <a:ln w="10541" cmpd="sng">
                  <a:solidFill>
                    <a:srgbClr val="7030A0"/>
                  </a:solidFill>
                  <a:prstDash val="solid"/>
                </a:ln>
                <a:solidFill>
                  <a:srgbClr val="7030A0"/>
                </a:solidFill>
              </a:rPr>
              <a:t>Boldface</a:t>
            </a:r>
            <a:r>
              <a:rPr lang="en-US" sz="2800" dirty="0" smtClean="0">
                <a:ln w="10541" cmpd="sng">
                  <a:solidFill>
                    <a:schemeClr val="tx1"/>
                  </a:solidFill>
                  <a:prstDash val="solid"/>
                </a:ln>
              </a:rPr>
              <a:t>,</a:t>
            </a:r>
            <a:r>
              <a:rPr lang="en-US" sz="2800" dirty="0" smtClean="0">
                <a:ln w="10541" cmpd="sng">
                  <a:solidFill>
                    <a:schemeClr val="accent1">
                      <a:shade val="88000"/>
                      <a:satMod val="110000"/>
                    </a:schemeClr>
                  </a:solidFill>
                  <a:prstDash val="solid"/>
                </a:ln>
              </a:rPr>
              <a:t> </a:t>
            </a:r>
            <a:r>
              <a:rPr lang="en-US" sz="2800" i="1" dirty="0" smtClean="0">
                <a:ln w="10541" cmpd="sng">
                  <a:solidFill>
                    <a:srgbClr val="C00000"/>
                  </a:solidFill>
                  <a:prstDash val="solid"/>
                </a:ln>
                <a:solidFill>
                  <a:srgbClr val="C00000"/>
                </a:solidFill>
              </a:rPr>
              <a:t>italic</a:t>
            </a:r>
            <a:r>
              <a:rPr lang="en-US" sz="2800" dirty="0" smtClean="0">
                <a:ln w="10541" cmpd="sng">
                  <a:solidFill>
                    <a:schemeClr val="tx1"/>
                  </a:solidFill>
                  <a:prstDash val="solid"/>
                </a:ln>
              </a:rPr>
              <a:t>,</a:t>
            </a:r>
            <a:r>
              <a:rPr lang="en-US" sz="2800" dirty="0" smtClean="0">
                <a:ln w="10541" cmpd="sng">
                  <a:solidFill>
                    <a:schemeClr val="accent1">
                      <a:shade val="88000"/>
                      <a:satMod val="110000"/>
                    </a:schemeClr>
                  </a:solidFill>
                  <a:prstDash val="solid"/>
                </a:ln>
              </a:rPr>
              <a:t> </a:t>
            </a:r>
            <a:r>
              <a:rPr lang="en-US" sz="2800" dirty="0" smtClean="0">
                <a:ln w="10541" cmpd="sng">
                  <a:solidFill>
                    <a:schemeClr val="tx1"/>
                  </a:solidFill>
                  <a:prstDash val="solid"/>
                </a:ln>
              </a:rPr>
              <a:t>and </a:t>
            </a:r>
            <a:r>
              <a:rPr lang="en-US" sz="2800" u="sng" dirty="0" smtClean="0">
                <a:ln w="10541" cmpd="sng">
                  <a:solidFill>
                    <a:srgbClr val="0070C0"/>
                  </a:solidFill>
                  <a:prstDash val="solid"/>
                </a:ln>
                <a:solidFill>
                  <a:srgbClr val="0070C0"/>
                </a:solidFill>
              </a:rPr>
              <a:t>underlined</a:t>
            </a:r>
            <a:r>
              <a:rPr lang="en-US" sz="2800" dirty="0" smtClean="0">
                <a:ln w="10541" cmpd="sng">
                  <a:solidFill>
                    <a:schemeClr val="tx1"/>
                  </a:solidFill>
                  <a:prstDash val="solid"/>
                </a:ln>
              </a:rPr>
              <a:t> font is often used to emphasize important pieces of text.</a:t>
            </a:r>
            <a:endParaRPr lang="en-US" sz="2800" dirty="0">
              <a:ln w="10541" cmpd="sng">
                <a:solidFill>
                  <a:schemeClr val="tx1"/>
                </a:solidFill>
                <a:prstDash val="solid"/>
              </a:ln>
            </a:endParaRPr>
          </a:p>
        </p:txBody>
      </p:sp>
    </p:spTree>
    <p:extLst>
      <p:ext uri="{BB962C8B-B14F-4D97-AF65-F5344CB8AC3E}">
        <p14:creationId xmlns:p14="http://schemas.microsoft.com/office/powerpoint/2010/main" xmlns="" val="27486280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8" name="Title 7"/>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Engage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get or hold the interest of.</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14700" y="1981200"/>
            <a:ext cx="2514600" cy="2507057"/>
          </a:xfrm>
          <a:prstGeom prst="rect">
            <a:avLst/>
          </a:prstGeom>
        </p:spPr>
      </p:pic>
      <p:sp>
        <p:nvSpPr>
          <p:cNvPr id="7" name="TextBox 6"/>
          <p:cNvSpPr txBox="1"/>
          <p:nvPr/>
        </p:nvSpPr>
        <p:spPr>
          <a:xfrm>
            <a:off x="1847055" y="4793057"/>
            <a:ext cx="5449890" cy="369332"/>
          </a:xfrm>
          <a:prstGeom prst="rect">
            <a:avLst/>
          </a:prstGeom>
          <a:noFill/>
        </p:spPr>
        <p:txBody>
          <a:bodyPr wrap="none" rtlCol="0">
            <a:spAutoFit/>
          </a:bodyPr>
          <a:lstStyle/>
          <a:p>
            <a:r>
              <a:rPr lang="en-US" dirty="0" smtClean="0"/>
              <a:t>The comedian did a great job of </a:t>
            </a:r>
            <a:r>
              <a:rPr lang="en-US" b="1" i="1" u="sng" dirty="0" smtClean="0">
                <a:solidFill>
                  <a:schemeClr val="accent1"/>
                </a:solidFill>
              </a:rPr>
              <a:t>engaging</a:t>
            </a:r>
            <a:r>
              <a:rPr lang="en-US" dirty="0" smtClean="0">
                <a:solidFill>
                  <a:schemeClr val="accent1"/>
                </a:solidFill>
              </a:rPr>
              <a:t> </a:t>
            </a:r>
            <a:r>
              <a:rPr lang="en-US" dirty="0" smtClean="0"/>
              <a:t>the audience.</a:t>
            </a:r>
            <a:endParaRPr lang="en-US" dirty="0"/>
          </a:p>
        </p:txBody>
      </p:sp>
    </p:spTree>
    <p:extLst>
      <p:ext uri="{BB962C8B-B14F-4D97-AF65-F5344CB8AC3E}">
        <p14:creationId xmlns:p14="http://schemas.microsoft.com/office/powerpoint/2010/main" xmlns="" val="181988528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Enhance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improve or add to the quality, value, or attractiveness of.</a:t>
            </a:r>
          </a:p>
        </p:txBody>
      </p:sp>
      <p:grpSp>
        <p:nvGrpSpPr>
          <p:cNvPr id="8" name="Group 7"/>
          <p:cNvGrpSpPr/>
          <p:nvPr/>
        </p:nvGrpSpPr>
        <p:grpSpPr>
          <a:xfrm>
            <a:off x="533400" y="2133600"/>
            <a:ext cx="8077200" cy="2966407"/>
            <a:chOff x="533400" y="2133600"/>
            <a:chExt cx="8077200" cy="2966407"/>
          </a:xfrm>
        </p:grpSpPr>
        <p:pic>
          <p:nvPicPr>
            <p:cNvPr id="6146" name="Picture 2" descr="C:\Users\Sandra\AppData\Local\Microsoft\Windows\Temporary Internet Files\Content.IE5\3EMAXUX2\MC900014490[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3400" y="2133600"/>
              <a:ext cx="3310585" cy="296640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038600" y="3098799"/>
              <a:ext cx="4572000" cy="1200329"/>
            </a:xfrm>
            <a:prstGeom prst="rect">
              <a:avLst/>
            </a:prstGeom>
            <a:noFill/>
          </p:spPr>
          <p:txBody>
            <a:bodyPr wrap="square" rtlCol="0">
              <a:spAutoFit/>
            </a:bodyPr>
            <a:lstStyle/>
            <a:p>
              <a:r>
                <a:rPr lang="en-US" sz="2400" dirty="0" smtClean="0"/>
                <a:t>They decided to enhance the value of their home by remodeling the kitchen.</a:t>
              </a:r>
              <a:endParaRPr lang="en-US" sz="2400" dirty="0"/>
            </a:p>
          </p:txBody>
        </p:sp>
      </p:grpSp>
    </p:spTree>
    <p:extLst>
      <p:ext uri="{BB962C8B-B14F-4D97-AF65-F5344CB8AC3E}">
        <p14:creationId xmlns:p14="http://schemas.microsoft.com/office/powerpoint/2010/main" xmlns="" val="10519875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3" name="Title 1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Enunciate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speak or pronounce in a clear voice.</a:t>
            </a:r>
          </a:p>
        </p:txBody>
      </p:sp>
      <p:grpSp>
        <p:nvGrpSpPr>
          <p:cNvPr id="12" name="Group 11"/>
          <p:cNvGrpSpPr/>
          <p:nvPr/>
        </p:nvGrpSpPr>
        <p:grpSpPr>
          <a:xfrm>
            <a:off x="1600200" y="2489391"/>
            <a:ext cx="6032829" cy="2231609"/>
            <a:chOff x="1600200" y="2489391"/>
            <a:chExt cx="6032829" cy="2231609"/>
          </a:xfrm>
        </p:grpSpPr>
        <p:grpSp>
          <p:nvGrpSpPr>
            <p:cNvPr id="11" name="Group 10"/>
            <p:cNvGrpSpPr/>
            <p:nvPr/>
          </p:nvGrpSpPr>
          <p:grpSpPr>
            <a:xfrm>
              <a:off x="1600200" y="2489391"/>
              <a:ext cx="2082621" cy="1031280"/>
              <a:chOff x="1600200" y="2489391"/>
              <a:chExt cx="2082621" cy="1031280"/>
            </a:xfrm>
          </p:grpSpPr>
          <p:sp>
            <p:nvSpPr>
              <p:cNvPr id="6" name="TextBox 5"/>
              <p:cNvSpPr txBox="1"/>
              <p:nvPr/>
            </p:nvSpPr>
            <p:spPr>
              <a:xfrm>
                <a:off x="1600200" y="2489391"/>
                <a:ext cx="2082621" cy="92333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5400" b="1" dirty="0" err="1" smtClean="0">
                    <a:ln/>
                    <a:solidFill>
                      <a:schemeClr val="accent4"/>
                    </a:solidFill>
                  </a:rPr>
                  <a:t>Gonna</a:t>
                </a:r>
                <a:endParaRPr lang="en-US" b="1" dirty="0">
                  <a:ln/>
                  <a:solidFill>
                    <a:schemeClr val="accent4"/>
                  </a:solidFill>
                </a:endParaRPr>
              </a:p>
            </p:txBody>
          </p:sp>
          <p:sp>
            <p:nvSpPr>
              <p:cNvPr id="8" name="TextBox 7"/>
              <p:cNvSpPr txBox="1"/>
              <p:nvPr/>
            </p:nvSpPr>
            <p:spPr>
              <a:xfrm>
                <a:off x="2013677" y="3243672"/>
                <a:ext cx="1255665" cy="276999"/>
              </a:xfrm>
              <a:prstGeom prst="rect">
                <a:avLst/>
              </a:prstGeom>
              <a:noFill/>
            </p:spPr>
            <p:txBody>
              <a:bodyPr wrap="none" rtlCol="0">
                <a:spAutoFit/>
              </a:bodyPr>
              <a:lstStyle/>
              <a:p>
                <a:r>
                  <a:rPr lang="en-US" sz="1200" dirty="0" smtClean="0"/>
                  <a:t>poor enunciation</a:t>
                </a:r>
                <a:endParaRPr lang="en-US" sz="1200" dirty="0"/>
              </a:p>
            </p:txBody>
          </p:sp>
        </p:grpSp>
        <p:grpSp>
          <p:nvGrpSpPr>
            <p:cNvPr id="10" name="Group 9"/>
            <p:cNvGrpSpPr/>
            <p:nvPr/>
          </p:nvGrpSpPr>
          <p:grpSpPr>
            <a:xfrm>
              <a:off x="4953000" y="3520671"/>
              <a:ext cx="2680029" cy="1200329"/>
              <a:chOff x="5003047" y="3243672"/>
              <a:chExt cx="2680029" cy="1200329"/>
            </a:xfrm>
          </p:grpSpPr>
          <p:sp>
            <p:nvSpPr>
              <p:cNvPr id="7" name="TextBox 6"/>
              <p:cNvSpPr txBox="1"/>
              <p:nvPr/>
            </p:nvSpPr>
            <p:spPr>
              <a:xfrm>
                <a:off x="5003047" y="3243672"/>
                <a:ext cx="2680029" cy="923330"/>
              </a:xfrm>
              <a:prstGeom prst="rect">
                <a:avLst/>
              </a:prstGeom>
              <a:noFill/>
            </p:spPr>
            <p:txBody>
              <a:bodyPr wrap="none" rtlCol="0">
                <a:spAutoFit/>
                <a:scene3d>
                  <a:camera prst="orthographicFront"/>
                  <a:lightRig rig="soft" dir="t">
                    <a:rot lat="0" lon="0" rev="15600000"/>
                  </a:lightRig>
                </a:scene3d>
                <a:sp3d extrusionH="57150" prstMaterial="softEdge">
                  <a:bevelT w="25400" h="38100"/>
                </a:sp3d>
              </a:bodyPr>
              <a:lstStyle/>
              <a:p>
                <a:r>
                  <a:rPr lang="en-US" sz="5400" b="1" dirty="0" smtClean="0">
                    <a:ln/>
                    <a:solidFill>
                      <a:srgbClr val="FF0000"/>
                    </a:solidFill>
                  </a:rPr>
                  <a:t>Going To</a:t>
                </a:r>
                <a:endParaRPr lang="en-US" sz="5400" b="1" dirty="0">
                  <a:ln/>
                  <a:solidFill>
                    <a:srgbClr val="FF0000"/>
                  </a:solidFill>
                </a:endParaRPr>
              </a:p>
            </p:txBody>
          </p:sp>
          <p:sp>
            <p:nvSpPr>
              <p:cNvPr id="9" name="TextBox 8"/>
              <p:cNvSpPr txBox="1"/>
              <p:nvPr/>
            </p:nvSpPr>
            <p:spPr>
              <a:xfrm>
                <a:off x="5652359" y="4167002"/>
                <a:ext cx="1381404" cy="276999"/>
              </a:xfrm>
              <a:prstGeom prst="rect">
                <a:avLst/>
              </a:prstGeom>
              <a:noFill/>
            </p:spPr>
            <p:txBody>
              <a:bodyPr wrap="none" rtlCol="0">
                <a:spAutoFit/>
              </a:bodyPr>
              <a:lstStyle/>
              <a:p>
                <a:r>
                  <a:rPr lang="en-US" sz="1200" dirty="0" smtClean="0"/>
                  <a:t>proper enunciation</a:t>
                </a:r>
                <a:endParaRPr lang="en-US" sz="1200" dirty="0"/>
              </a:p>
            </p:txBody>
          </p:sp>
        </p:grpSp>
      </p:grpSp>
    </p:spTree>
    <p:extLst>
      <p:ext uri="{BB962C8B-B14F-4D97-AF65-F5344CB8AC3E}">
        <p14:creationId xmlns:p14="http://schemas.microsoft.com/office/powerpoint/2010/main" xmlns="" val="21394823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C:\Users\Sandra\AppData\Local\Microsoft\Windows\Temporary Internet Files\Content.IE5\1CYTP6H1\MC900434846[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05100" y="762000"/>
            <a:ext cx="3733800" cy="3733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Etymology</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history of a word shown by tracing it or its parts back to the earliest known </a:t>
            </a:r>
            <a:r>
              <a:rPr lang="en-US" dirty="0" smtClean="0"/>
              <a:t>forms.</a:t>
            </a:r>
            <a:endParaRPr lang="en-US" dirty="0"/>
          </a:p>
        </p:txBody>
      </p:sp>
      <p:sp>
        <p:nvSpPr>
          <p:cNvPr id="6" name="TextBox 5"/>
          <p:cNvSpPr txBox="1"/>
          <p:nvPr/>
        </p:nvSpPr>
        <p:spPr>
          <a:xfrm>
            <a:off x="1799303" y="4445659"/>
            <a:ext cx="5410200" cy="646331"/>
          </a:xfrm>
          <a:prstGeom prst="rect">
            <a:avLst/>
          </a:prstGeom>
          <a:noFill/>
        </p:spPr>
        <p:txBody>
          <a:bodyPr wrap="square" rtlCol="0">
            <a:spAutoFit/>
          </a:bodyPr>
          <a:lstStyle/>
          <a:p>
            <a:pPr algn="ctr"/>
            <a:r>
              <a:rPr lang="en-US" dirty="0"/>
              <a:t>"place of instruction," Old English </a:t>
            </a:r>
            <a:r>
              <a:rPr lang="en-US" i="1" dirty="0" err="1"/>
              <a:t>scol</a:t>
            </a:r>
            <a:r>
              <a:rPr lang="en-US" dirty="0"/>
              <a:t>, from Latin </a:t>
            </a:r>
            <a:r>
              <a:rPr lang="en-US" i="1" dirty="0" err="1"/>
              <a:t>schola</a:t>
            </a:r>
            <a:r>
              <a:rPr lang="en-US" dirty="0"/>
              <a:t>, </a:t>
            </a:r>
            <a:r>
              <a:rPr lang="en-US" dirty="0" smtClean="0"/>
              <a:t>from </a:t>
            </a:r>
            <a:r>
              <a:rPr lang="en-US" dirty="0"/>
              <a:t>Greek </a:t>
            </a:r>
            <a:r>
              <a:rPr lang="en-US" i="1" dirty="0" err="1"/>
              <a:t>skhole</a:t>
            </a:r>
            <a:r>
              <a:rPr lang="en-US" dirty="0"/>
              <a:t> "school, lecture, discussion,"</a:t>
            </a:r>
          </a:p>
        </p:txBody>
      </p:sp>
      <p:sp>
        <p:nvSpPr>
          <p:cNvPr id="7" name="TextBox 6"/>
          <p:cNvSpPr txBox="1"/>
          <p:nvPr/>
        </p:nvSpPr>
        <p:spPr>
          <a:xfrm>
            <a:off x="3868121" y="3890136"/>
            <a:ext cx="1407758" cy="523220"/>
          </a:xfrm>
          <a:prstGeom prst="rect">
            <a:avLst/>
          </a:prstGeom>
          <a:noFill/>
        </p:spPr>
        <p:txBody>
          <a:bodyPr wrap="none" rtlCol="0">
            <a:spAutoFit/>
          </a:bodyPr>
          <a:lstStyle/>
          <a:p>
            <a:r>
              <a:rPr lang="en-US" sz="2800" b="1" dirty="0" smtClean="0"/>
              <a:t>SCHOOL</a:t>
            </a:r>
            <a:endParaRPr lang="en-US" sz="2800" b="1" dirty="0"/>
          </a:p>
        </p:txBody>
      </p:sp>
    </p:spTree>
    <p:extLst>
      <p:ext uri="{BB962C8B-B14F-4D97-AF65-F5344CB8AC3E}">
        <p14:creationId xmlns:p14="http://schemas.microsoft.com/office/powerpoint/2010/main" xmlns="" val="34434216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7" name="Title 6"/>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Evaluate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To judge the value or worth of someone or </a:t>
            </a:r>
            <a:r>
              <a:rPr lang="en-US" dirty="0" smtClean="0"/>
              <a:t>something.</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80573" y="1784350"/>
            <a:ext cx="3182853" cy="3549650"/>
          </a:xfrm>
          <a:prstGeom prst="rect">
            <a:avLst/>
          </a:prstGeom>
        </p:spPr>
      </p:pic>
    </p:spTree>
    <p:extLst>
      <p:ext uri="{BB962C8B-B14F-4D97-AF65-F5344CB8AC3E}">
        <p14:creationId xmlns:p14="http://schemas.microsoft.com/office/powerpoint/2010/main" xmlns="" val="7736447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tx2">
                    <a:lumMod val="60000"/>
                    <a:lumOff val="40000"/>
                  </a:schemeClr>
                </a:solidFill>
              </a:rPr>
              <a:t>Allusion</a:t>
            </a:r>
            <a:endParaRPr lang="en-US" u="sng" dirty="0">
              <a:solidFill>
                <a:schemeClr val="tx2">
                  <a:lumMod val="60000"/>
                  <a:lumOff val="40000"/>
                </a:schemeClr>
              </a:solidFill>
            </a:endParaRPr>
          </a:p>
        </p:txBody>
      </p:sp>
      <p:sp>
        <p:nvSpPr>
          <p:cNvPr id="5" name="Text Placeholder 4"/>
          <p:cNvSpPr>
            <a:spLocks noGrp="1"/>
          </p:cNvSpPr>
          <p:nvPr>
            <p:ph type="body" sz="quarter" idx="13"/>
          </p:nvPr>
        </p:nvSpPr>
        <p:spPr/>
        <p:txBody>
          <a:bodyPr/>
          <a:lstStyle/>
          <a:p>
            <a:r>
              <a:rPr lang="en-US" dirty="0"/>
              <a:t>A passing or casual reference; an incidental mention of </a:t>
            </a:r>
            <a:r>
              <a:rPr lang="en-US" dirty="0" smtClean="0"/>
              <a:t>something.</a:t>
            </a:r>
            <a:endParaRPr lang="en-US" dirty="0"/>
          </a:p>
        </p:txBody>
      </p:sp>
      <p:grpSp>
        <p:nvGrpSpPr>
          <p:cNvPr id="9" name="Group 8"/>
          <p:cNvGrpSpPr/>
          <p:nvPr/>
        </p:nvGrpSpPr>
        <p:grpSpPr>
          <a:xfrm>
            <a:off x="685800" y="1857956"/>
            <a:ext cx="7696200" cy="3399844"/>
            <a:chOff x="685800" y="1904210"/>
            <a:chExt cx="7696200" cy="3399844"/>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904210"/>
              <a:ext cx="2114855" cy="2864257"/>
            </a:xfrm>
            <a:prstGeom prst="rect">
              <a:avLst/>
            </a:prstGeom>
          </p:spPr>
        </p:pic>
        <p:sp>
          <p:nvSpPr>
            <p:cNvPr id="7" name="TextBox 6"/>
            <p:cNvSpPr txBox="1"/>
            <p:nvPr/>
          </p:nvSpPr>
          <p:spPr>
            <a:xfrm>
              <a:off x="3352800" y="2949559"/>
              <a:ext cx="5029200" cy="646331"/>
            </a:xfrm>
            <a:prstGeom prst="rect">
              <a:avLst/>
            </a:prstGeom>
            <a:noFill/>
          </p:spPr>
          <p:txBody>
            <a:bodyPr wrap="square" rtlCol="0">
              <a:spAutoFit/>
            </a:bodyPr>
            <a:lstStyle/>
            <a:p>
              <a:r>
                <a:rPr lang="en-US" dirty="0" smtClean="0"/>
                <a:t>He has told so many lies, I’m surprised his nose isn’t a mile long.</a:t>
              </a:r>
              <a:endParaRPr lang="en-US" dirty="0"/>
            </a:p>
          </p:txBody>
        </p:sp>
        <p:sp>
          <p:nvSpPr>
            <p:cNvPr id="8" name="TextBox 7"/>
            <p:cNvSpPr txBox="1"/>
            <p:nvPr/>
          </p:nvSpPr>
          <p:spPr>
            <a:xfrm>
              <a:off x="1270134" y="4996277"/>
              <a:ext cx="6603731" cy="307777"/>
            </a:xfrm>
            <a:prstGeom prst="rect">
              <a:avLst/>
            </a:prstGeom>
            <a:noFill/>
          </p:spPr>
          <p:txBody>
            <a:bodyPr wrap="none" rtlCol="0">
              <a:spAutoFit/>
            </a:bodyPr>
            <a:lstStyle/>
            <a:p>
              <a:r>
                <a:rPr lang="en-US" sz="1400" dirty="0" smtClean="0"/>
                <a:t>The connection between lies and a growing nose is an </a:t>
              </a:r>
              <a:r>
                <a:rPr lang="en-US" sz="1400" b="1" dirty="0" smtClean="0"/>
                <a:t>allusion</a:t>
              </a:r>
              <a:r>
                <a:rPr lang="en-US" sz="1400" dirty="0" smtClean="0"/>
                <a:t> to the story of Pinocchio.</a:t>
              </a:r>
              <a:endParaRPr lang="en-US" sz="1400" dirty="0"/>
            </a:p>
          </p:txBody>
        </p:sp>
      </p:grpSp>
    </p:spTree>
    <p:extLst>
      <p:ext uri="{BB962C8B-B14F-4D97-AF65-F5344CB8AC3E}">
        <p14:creationId xmlns:p14="http://schemas.microsoft.com/office/powerpoint/2010/main" xmlns="" val="12565726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12" name="Title 11"/>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Events</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Something that happens.</a:t>
            </a:r>
            <a:endParaRPr lang="en-US" dirty="0"/>
          </a:p>
        </p:txBody>
      </p:sp>
      <p:grpSp>
        <p:nvGrpSpPr>
          <p:cNvPr id="10" name="Group 9"/>
          <p:cNvGrpSpPr/>
          <p:nvPr/>
        </p:nvGrpSpPr>
        <p:grpSpPr>
          <a:xfrm>
            <a:off x="596900" y="2274808"/>
            <a:ext cx="2971800" cy="2449592"/>
            <a:chOff x="596900" y="2084308"/>
            <a:chExt cx="2971800" cy="2449592"/>
          </a:xfrm>
        </p:grpSpPr>
        <p:pic>
          <p:nvPicPr>
            <p:cNvPr id="8195" name="Picture 3" descr="C:\Users\Sandra\AppData\Local\Microsoft\Windows\Temporary Internet Files\Content.IE5\CQE9FX9I\MP9004226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6900" y="2453640"/>
              <a:ext cx="2971800" cy="208026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308453" y="2084308"/>
              <a:ext cx="1548694" cy="369332"/>
            </a:xfrm>
            <a:prstGeom prst="rect">
              <a:avLst/>
            </a:prstGeom>
            <a:noFill/>
          </p:spPr>
          <p:txBody>
            <a:bodyPr wrap="none" rtlCol="0">
              <a:spAutoFit/>
            </a:bodyPr>
            <a:lstStyle/>
            <a:p>
              <a:r>
                <a:rPr lang="en-US" dirty="0" smtClean="0"/>
                <a:t>Sporting Event</a:t>
              </a:r>
              <a:endParaRPr lang="en-US" dirty="0"/>
            </a:p>
          </p:txBody>
        </p:sp>
      </p:grpSp>
      <p:grpSp>
        <p:nvGrpSpPr>
          <p:cNvPr id="11" name="Group 10"/>
          <p:cNvGrpSpPr/>
          <p:nvPr/>
        </p:nvGrpSpPr>
        <p:grpSpPr>
          <a:xfrm>
            <a:off x="3657600" y="1843516"/>
            <a:ext cx="2081784" cy="3490484"/>
            <a:chOff x="3708400" y="1752600"/>
            <a:chExt cx="2081784" cy="3490484"/>
          </a:xfrm>
        </p:grpSpPr>
        <p:pic>
          <p:nvPicPr>
            <p:cNvPr id="8198" name="Picture 6" descr="C:\Users\Sandra\AppData\Local\Microsoft\Windows\Temporary Internet Files\Content.IE5\P1E1WNHU\MP900400125[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8400" y="1752600"/>
              <a:ext cx="2081784" cy="3121152"/>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4237196" y="4873752"/>
              <a:ext cx="1024191" cy="369332"/>
            </a:xfrm>
            <a:prstGeom prst="rect">
              <a:avLst/>
            </a:prstGeom>
            <a:noFill/>
          </p:spPr>
          <p:txBody>
            <a:bodyPr wrap="none" rtlCol="0">
              <a:spAutoFit/>
            </a:bodyPr>
            <a:lstStyle/>
            <a:p>
              <a:r>
                <a:rPr lang="en-US" dirty="0" smtClean="0"/>
                <a:t>Wedding</a:t>
              </a:r>
              <a:endParaRPr lang="en-US" dirty="0"/>
            </a:p>
          </p:txBody>
        </p:sp>
      </p:grpSp>
      <p:grpSp>
        <p:nvGrpSpPr>
          <p:cNvPr id="9" name="Group 8"/>
          <p:cNvGrpSpPr/>
          <p:nvPr/>
        </p:nvGrpSpPr>
        <p:grpSpPr>
          <a:xfrm>
            <a:off x="5867400" y="2145268"/>
            <a:ext cx="2667000" cy="2655332"/>
            <a:chOff x="5943600" y="1992868"/>
            <a:chExt cx="2667000" cy="2655332"/>
          </a:xfrm>
        </p:grpSpPr>
        <p:pic>
          <p:nvPicPr>
            <p:cNvPr id="8197" name="Picture 5" descr="C:\Users\Sandra\AppData\Local\Microsoft\Windows\Temporary Internet Files\Content.IE5\CQE9FX9I\MP900410053[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943600" y="2362200"/>
              <a:ext cx="2667000" cy="22860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6656000" y="1992868"/>
              <a:ext cx="1242200" cy="369332"/>
            </a:xfrm>
            <a:prstGeom prst="rect">
              <a:avLst/>
            </a:prstGeom>
            <a:noFill/>
          </p:spPr>
          <p:txBody>
            <a:bodyPr wrap="none" rtlCol="0">
              <a:spAutoFit/>
            </a:bodyPr>
            <a:lstStyle/>
            <a:p>
              <a:r>
                <a:rPr lang="en-US" dirty="0" smtClean="0"/>
                <a:t>Graduation</a:t>
              </a:r>
              <a:endParaRPr lang="en-US" dirty="0"/>
            </a:p>
          </p:txBody>
        </p:sp>
      </p:grpSp>
    </p:spTree>
    <p:extLst>
      <p:ext uri="{BB962C8B-B14F-4D97-AF65-F5344CB8AC3E}">
        <p14:creationId xmlns:p14="http://schemas.microsoft.com/office/powerpoint/2010/main" xmlns="" val="2243212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Evidence</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Anything that can be used to prove something.</a:t>
            </a:r>
            <a:endParaRPr lang="en-US" dirty="0"/>
          </a:p>
        </p:txBody>
      </p:sp>
      <p:pic>
        <p:nvPicPr>
          <p:cNvPr id="9218" name="Picture 2" descr="C:\Users\Sandra\AppData\Local\Microsoft\Windows\Temporary Internet Files\Content.IE5\P1E1WNHU\MC910216382[1].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0" y="1747338"/>
            <a:ext cx="4543425" cy="39581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90673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9" name="Title 8"/>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Excerpt</a:t>
            </a:r>
            <a:endParaRPr lang="en-US" dirty="0"/>
          </a:p>
        </p:txBody>
      </p:sp>
      <p:sp>
        <p:nvSpPr>
          <p:cNvPr id="5" name="Text Placeholder 4"/>
          <p:cNvSpPr>
            <a:spLocks noGrp="1"/>
          </p:cNvSpPr>
          <p:nvPr>
            <p:ph type="body" sz="quarter" idx="13"/>
          </p:nvPr>
        </p:nvSpPr>
        <p:spPr/>
        <p:txBody>
          <a:bodyPr/>
          <a:lstStyle/>
          <a:p>
            <a:r>
              <a:rPr lang="en-US" dirty="0"/>
              <a:t>A passage or segment taken from a text…phrase, sentence, paragraph, or chapter.</a:t>
            </a:r>
          </a:p>
        </p:txBody>
      </p:sp>
      <p:sp>
        <p:nvSpPr>
          <p:cNvPr id="6" name="TextBox 5"/>
          <p:cNvSpPr txBox="1"/>
          <p:nvPr/>
        </p:nvSpPr>
        <p:spPr>
          <a:xfrm>
            <a:off x="457200" y="2492276"/>
            <a:ext cx="4508846" cy="230832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“Four </a:t>
            </a: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score and seven years ago our fathers brought forth on this continent a new nation, conceived in liberty, and dedicated to the proposition that all men are created equal</a:t>
            </a:r>
            <a:r>
              <a:rPr lang="en-US"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584760" y="1828800"/>
            <a:ext cx="4036041" cy="369332"/>
          </a:xfrm>
          <a:prstGeom prst="rect">
            <a:avLst/>
          </a:prstGeom>
          <a:noFill/>
        </p:spPr>
        <p:txBody>
          <a:bodyPr wrap="none" rtlCol="0">
            <a:spAutoFit/>
          </a:bodyPr>
          <a:lstStyle/>
          <a:p>
            <a:r>
              <a:rPr lang="en-US" dirty="0" smtClean="0"/>
              <a:t>an </a:t>
            </a:r>
            <a:r>
              <a:rPr lang="en-US" b="1" dirty="0" smtClean="0"/>
              <a:t>excerpt </a:t>
            </a:r>
            <a:r>
              <a:rPr lang="en-US" dirty="0" smtClean="0"/>
              <a:t>from The Gettysburg Address:</a:t>
            </a:r>
            <a:endParaRPr lang="en-US" dirty="0"/>
          </a:p>
        </p:txBody>
      </p:sp>
      <p:pic>
        <p:nvPicPr>
          <p:cNvPr id="54274" name="Picture 2" descr="C:\Users\Sandra\AppData\Local\Microsoft\Windows\Temporary Internet Files\Content.IE5\GBG3O5CQ\MC90014988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66047" y="2180351"/>
            <a:ext cx="3657186" cy="277264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4843409" y="4923189"/>
            <a:ext cx="3840795" cy="369332"/>
          </a:xfrm>
          <a:prstGeom prst="rect">
            <a:avLst/>
          </a:prstGeom>
          <a:noFill/>
        </p:spPr>
        <p:txBody>
          <a:bodyPr wrap="none" rtlCol="0">
            <a:spAutoFit/>
          </a:bodyPr>
          <a:lstStyle/>
          <a:p>
            <a:r>
              <a:rPr lang="en-US" dirty="0" smtClean="0"/>
              <a:t>~</a:t>
            </a:r>
            <a:r>
              <a:rPr lang="en-US" dirty="0"/>
              <a:t>Abraham Lincoln, November 19, </a:t>
            </a:r>
            <a:r>
              <a:rPr lang="en-US" dirty="0" smtClean="0"/>
              <a:t>1863</a:t>
            </a:r>
            <a:endParaRPr lang="en-US" dirty="0"/>
          </a:p>
        </p:txBody>
      </p:sp>
    </p:spTree>
    <p:extLst>
      <p:ext uri="{BB962C8B-B14F-4D97-AF65-F5344CB8AC3E}">
        <p14:creationId xmlns:p14="http://schemas.microsoft.com/office/powerpoint/2010/main" xmlns="" val="7464086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Explain/Explanation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smtClean="0"/>
              <a:t>To make clear, plain, or understandable.</a:t>
            </a:r>
            <a:endParaRPr lang="en-US" dirty="0"/>
          </a:p>
        </p:txBody>
      </p:sp>
      <p:pic>
        <p:nvPicPr>
          <p:cNvPr id="9218" name="Picture 2" descr="C:\Users\Sandra\AppData\Local\Microsoft\Windows\Temporary Internet Files\Content.IE5\YW0GWXT1\MP900409504[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1600" y="1752600"/>
            <a:ext cx="2416746" cy="35814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4557486" y="2971800"/>
            <a:ext cx="3733800" cy="830997"/>
          </a:xfrm>
          <a:prstGeom prst="rect">
            <a:avLst/>
          </a:prstGeom>
          <a:noFill/>
        </p:spPr>
        <p:txBody>
          <a:bodyPr wrap="square" rtlCol="0">
            <a:spAutoFit/>
          </a:bodyPr>
          <a:lstStyle/>
          <a:p>
            <a:r>
              <a:rPr lang="en-US" sz="2400" dirty="0" smtClean="0"/>
              <a:t>The doctor is </a:t>
            </a:r>
            <a:r>
              <a:rPr lang="en-US" sz="2400" b="1" dirty="0" smtClean="0"/>
              <a:t>explaining</a:t>
            </a:r>
            <a:r>
              <a:rPr lang="en-US" sz="2400" dirty="0" smtClean="0"/>
              <a:t> the diagnosis to his patient.</a:t>
            </a:r>
            <a:endParaRPr lang="en-US" sz="2400" dirty="0"/>
          </a:p>
        </p:txBody>
      </p:sp>
    </p:spTree>
    <p:extLst>
      <p:ext uri="{BB962C8B-B14F-4D97-AF65-F5344CB8AC3E}">
        <p14:creationId xmlns:p14="http://schemas.microsoft.com/office/powerpoint/2010/main" xmlns="" val="28201157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Explicit</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Said or written in a clear and direct way.</a:t>
            </a:r>
          </a:p>
        </p:txBody>
      </p:sp>
      <p:pic>
        <p:nvPicPr>
          <p:cNvPr id="14338" name="Picture 2" descr="C:\Users\Sandra\AppData\Local\Microsoft\Windows\Temporary Internet Files\Content.IE5\AY0UJZ9C\MC900215895[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91200" y="1858297"/>
            <a:ext cx="2663460" cy="33528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447800" y="3119284"/>
            <a:ext cx="3556230" cy="461665"/>
          </a:xfrm>
          <a:prstGeom prst="rect">
            <a:avLst/>
          </a:prstGeom>
          <a:noFill/>
        </p:spPr>
        <p:txBody>
          <a:bodyPr wrap="none" rtlCol="0">
            <a:spAutoFit/>
          </a:bodyPr>
          <a:lstStyle/>
          <a:p>
            <a:r>
              <a:rPr lang="en-US" sz="2400" dirty="0" smtClean="0"/>
              <a:t>Close the refrigerator door.</a:t>
            </a:r>
            <a:endParaRPr lang="en-US" sz="2400" dirty="0"/>
          </a:p>
        </p:txBody>
      </p:sp>
    </p:spTree>
    <p:extLst>
      <p:ext uri="{BB962C8B-B14F-4D97-AF65-F5344CB8AC3E}">
        <p14:creationId xmlns:p14="http://schemas.microsoft.com/office/powerpoint/2010/main" xmlns="" val="41971031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tx2">
                    <a:lumMod val="60000"/>
                    <a:lumOff val="40000"/>
                  </a:schemeClr>
                </a:solidFill>
              </a:rPr>
              <a:t>Exposition</a:t>
            </a:r>
            <a:endParaRPr lang="en-US" u="sng" dirty="0">
              <a:solidFill>
                <a:schemeClr val="tx2">
                  <a:lumMod val="60000"/>
                  <a:lumOff val="40000"/>
                </a:schemeClr>
              </a:solidFill>
            </a:endParaRPr>
          </a:p>
        </p:txBody>
      </p:sp>
      <p:sp>
        <p:nvSpPr>
          <p:cNvPr id="5" name="Text Placeholder 4"/>
          <p:cNvSpPr>
            <a:spLocks noGrp="1"/>
          </p:cNvSpPr>
          <p:nvPr>
            <p:ph type="body" sz="quarter" idx="13"/>
          </p:nvPr>
        </p:nvSpPr>
        <p:spPr/>
        <p:txBody>
          <a:bodyPr/>
          <a:lstStyle/>
          <a:p>
            <a:r>
              <a:rPr lang="en-US" dirty="0"/>
              <a:t>Writing or speech primarily intended to convey information or to explain; a detailed statement or </a:t>
            </a:r>
            <a:r>
              <a:rPr lang="en-US" dirty="0" smtClean="0"/>
              <a:t>explanation.</a:t>
            </a:r>
            <a:endParaRPr lang="en-US" dirty="0"/>
          </a:p>
        </p:txBody>
      </p:sp>
      <p:pic>
        <p:nvPicPr>
          <p:cNvPr id="12290" name="Picture 2" descr="C:\Users\Sandra\AppData\Local\Microsoft\Windows\Temporary Internet Files\Content.IE5\DNU54TYX\MP90042217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28164" y="1795380"/>
            <a:ext cx="4287672" cy="351246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09810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accent1"/>
                </a:solidFill>
              </a:rPr>
              <a:t>Expression</a:t>
            </a:r>
            <a:endParaRPr lang="en-US" u="sng" dirty="0">
              <a:solidFill>
                <a:schemeClr val="accent1"/>
              </a:solidFill>
            </a:endParaRPr>
          </a:p>
        </p:txBody>
      </p:sp>
      <p:sp>
        <p:nvSpPr>
          <p:cNvPr id="5" name="Text Placeholder 4"/>
          <p:cNvSpPr>
            <a:spLocks noGrp="1"/>
          </p:cNvSpPr>
          <p:nvPr>
            <p:ph type="body" sz="quarter" idx="13"/>
          </p:nvPr>
        </p:nvSpPr>
        <p:spPr/>
        <p:txBody>
          <a:bodyPr/>
          <a:lstStyle/>
          <a:p>
            <a:r>
              <a:rPr lang="en-US" dirty="0"/>
              <a:t>The act of telling or showing thoughts or feelings.</a:t>
            </a:r>
          </a:p>
        </p:txBody>
      </p:sp>
      <p:pic>
        <p:nvPicPr>
          <p:cNvPr id="10242" name="Picture 2" descr="C:\Users\Sandra\AppData\Local\Microsoft\Windows\Temporary Internet Files\Content.IE5\3EMAXUX2\MP90043127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90600" y="1950357"/>
            <a:ext cx="3276600" cy="327660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581400" y="3200400"/>
            <a:ext cx="4969374" cy="461665"/>
          </a:xfrm>
          <a:prstGeom prst="rect">
            <a:avLst/>
          </a:prstGeom>
          <a:noFill/>
        </p:spPr>
        <p:txBody>
          <a:bodyPr wrap="none" rtlCol="0">
            <a:spAutoFit/>
          </a:bodyPr>
          <a:lstStyle/>
          <a:p>
            <a:r>
              <a:rPr lang="en-US" sz="2400" dirty="0" smtClean="0"/>
              <a:t>A smile is an </a:t>
            </a:r>
            <a:r>
              <a:rPr lang="en-US" sz="2400" b="1" dirty="0" smtClean="0"/>
              <a:t>expression </a:t>
            </a:r>
            <a:r>
              <a:rPr lang="en-US" sz="2400" dirty="0" smtClean="0"/>
              <a:t> of happiness.</a:t>
            </a:r>
            <a:endParaRPr lang="en-US" sz="2400" dirty="0"/>
          </a:p>
        </p:txBody>
      </p:sp>
    </p:spTree>
    <p:extLst>
      <p:ext uri="{BB962C8B-B14F-4D97-AF65-F5344CB8AC3E}">
        <p14:creationId xmlns:p14="http://schemas.microsoft.com/office/powerpoint/2010/main" xmlns="" val="28149407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6" name="Title 5"/>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dirty="0" smtClean="0"/>
              <a:t>External conflict</a:t>
            </a:r>
            <a:endParaRPr lang="en-US" dirty="0"/>
          </a:p>
        </p:txBody>
      </p:sp>
      <p:sp>
        <p:nvSpPr>
          <p:cNvPr id="5" name="Text Placeholder 4"/>
          <p:cNvSpPr>
            <a:spLocks noGrp="1"/>
          </p:cNvSpPr>
          <p:nvPr>
            <p:ph type="body" sz="quarter" idx="13"/>
          </p:nvPr>
        </p:nvSpPr>
        <p:spPr/>
        <p:txBody>
          <a:bodyPr/>
          <a:lstStyle/>
          <a:p>
            <a:r>
              <a:rPr lang="en-US" dirty="0"/>
              <a:t>A struggle against an outside force, which may be another character, society, or nature.</a:t>
            </a:r>
          </a:p>
        </p:txBody>
      </p:sp>
      <p:pic>
        <p:nvPicPr>
          <p:cNvPr id="13314" name="Picture 2" descr="C:\Users\Sandra\AppData\Local\Microsoft\Windows\Temporary Internet Files\Content.IE5\1CYTP6H1\MP90014459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95500" y="1848612"/>
            <a:ext cx="4953000" cy="33680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228043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3" name="Title 2"/>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tx2">
                    <a:lumMod val="60000"/>
                    <a:lumOff val="40000"/>
                  </a:schemeClr>
                </a:solidFill>
              </a:rPr>
              <a:t>Fact</a:t>
            </a:r>
            <a:endParaRPr lang="en-US" u="sng" dirty="0">
              <a:solidFill>
                <a:schemeClr val="tx2">
                  <a:lumMod val="60000"/>
                  <a:lumOff val="40000"/>
                </a:schemeClr>
              </a:solidFill>
            </a:endParaRPr>
          </a:p>
        </p:txBody>
      </p:sp>
      <p:sp>
        <p:nvSpPr>
          <p:cNvPr id="5" name="Text Placeholder 4"/>
          <p:cNvSpPr>
            <a:spLocks noGrp="1"/>
          </p:cNvSpPr>
          <p:nvPr>
            <p:ph type="body" sz="quarter" idx="13"/>
          </p:nvPr>
        </p:nvSpPr>
        <p:spPr/>
        <p:txBody>
          <a:bodyPr/>
          <a:lstStyle/>
          <a:p>
            <a:r>
              <a:rPr lang="en-US" dirty="0" smtClean="0"/>
              <a:t>A statement that can be proven.</a:t>
            </a:r>
            <a:endParaRPr lang="en-US" dirty="0"/>
          </a:p>
        </p:txBody>
      </p:sp>
      <p:pic>
        <p:nvPicPr>
          <p:cNvPr id="11266" name="Picture 2" descr="C:\Users\Sandra\AppData\Local\Microsoft\Windows\Temporary Internet Files\Content.IE5\ANFLIA3Y\MC900097631[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53000" y="1829790"/>
            <a:ext cx="3317595" cy="342801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533400" y="2851297"/>
            <a:ext cx="4267200" cy="1384995"/>
          </a:xfrm>
          <a:prstGeom prst="rect">
            <a:avLst/>
          </a:prstGeom>
          <a:noFill/>
        </p:spPr>
        <p:txBody>
          <a:bodyPr wrap="square" rtlCol="0">
            <a:spAutoFit/>
          </a:bodyPr>
          <a:lstStyle/>
          <a:p>
            <a:pPr algn="ctr"/>
            <a:r>
              <a:rPr lang="en-US" sz="2800" b="1" dirty="0" smtClean="0">
                <a:ln w="10541" cmpd="sng">
                  <a:solidFill>
                    <a:schemeClr val="accent1">
                      <a:shade val="88000"/>
                      <a:satMod val="110000"/>
                    </a:schemeClr>
                  </a:solidFill>
                  <a:prstDash val="solid"/>
                </a:ln>
                <a:solidFill>
                  <a:srgbClr val="FF0000"/>
                </a:solidFill>
              </a:rPr>
              <a:t>George Washington</a:t>
            </a:r>
            <a:r>
              <a:rPr lang="en-US" sz="2800" dirty="0" smtClean="0">
                <a:solidFill>
                  <a:srgbClr val="FF0000"/>
                </a:solidFill>
              </a:rPr>
              <a:t> </a:t>
            </a:r>
            <a:r>
              <a:rPr lang="en-US" sz="2800" dirty="0" smtClean="0"/>
              <a:t>was the first president of the </a:t>
            </a:r>
            <a:r>
              <a:rPr lang="en-US" sz="2800" b="1" dirty="0" smtClean="0">
                <a:ln w="10541" cmpd="sng">
                  <a:solidFill>
                    <a:schemeClr val="accent1">
                      <a:shade val="88000"/>
                      <a:satMod val="110000"/>
                    </a:schemeClr>
                  </a:solidFill>
                  <a:prstDash val="solid"/>
                </a:ln>
                <a:solidFill>
                  <a:srgbClr val="FF0000"/>
                </a:solidFill>
              </a:rPr>
              <a:t>United States of America</a:t>
            </a:r>
            <a:r>
              <a:rPr lang="en-US" sz="2800" b="1" dirty="0" smtClean="0">
                <a:ln w="10541" cmpd="sng">
                  <a:solidFill>
                    <a:schemeClr val="accent1">
                      <a:shade val="88000"/>
                      <a:satMod val="110000"/>
                    </a:schemeClr>
                  </a:solidFill>
                  <a:prstDash val="solid"/>
                </a:ln>
                <a:blipFill>
                  <a:blip r:embed="rId3"/>
                  <a:stretch>
                    <a:fillRect/>
                  </a:stretch>
                </a:blipFill>
              </a:rPr>
              <a:t>.</a:t>
            </a:r>
            <a:endParaRPr lang="en-US" sz="2800" dirty="0">
              <a:blipFill>
                <a:blip r:embed="rId3"/>
                <a:stretch>
                  <a:fillRect/>
                </a:stretch>
              </a:blipFill>
            </a:endParaRPr>
          </a:p>
        </p:txBody>
      </p:sp>
    </p:spTree>
    <p:extLst>
      <p:ext uri="{BB962C8B-B14F-4D97-AF65-F5344CB8AC3E}">
        <p14:creationId xmlns:p14="http://schemas.microsoft.com/office/powerpoint/2010/main" xmlns="" val="429927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©Partners for Learning, Inc.</a:t>
            </a:r>
            <a:endParaRPr lang="en-US"/>
          </a:p>
        </p:txBody>
      </p:sp>
      <p:sp>
        <p:nvSpPr>
          <p:cNvPr id="21" name="Title 20"/>
          <p:cNvSpPr>
            <a:spLocks noGrp="1"/>
          </p:cNvSpPr>
          <p:nvPr>
            <p:ph type="title"/>
          </p:nvPr>
        </p:nvSpPr>
        <p:spPr/>
        <p:txBody>
          <a:bodyPr/>
          <a:lstStyle/>
          <a:p>
            <a:endParaRPr lang="en-US"/>
          </a:p>
        </p:txBody>
      </p:sp>
      <p:sp>
        <p:nvSpPr>
          <p:cNvPr id="4" name="Text Placeholder 3"/>
          <p:cNvSpPr>
            <a:spLocks noGrp="1"/>
          </p:cNvSpPr>
          <p:nvPr>
            <p:ph type="body" sz="quarter" idx="12"/>
          </p:nvPr>
        </p:nvSpPr>
        <p:spPr/>
        <p:txBody>
          <a:bodyPr/>
          <a:lstStyle/>
          <a:p>
            <a:r>
              <a:rPr lang="en-US" u="sng" dirty="0" smtClean="0">
                <a:solidFill>
                  <a:schemeClr val="tx2">
                    <a:lumMod val="60000"/>
                    <a:lumOff val="40000"/>
                  </a:schemeClr>
                </a:solidFill>
              </a:rPr>
              <a:t>Falling action</a:t>
            </a:r>
            <a:endParaRPr lang="en-US" u="sng" dirty="0">
              <a:solidFill>
                <a:schemeClr val="tx2">
                  <a:lumMod val="60000"/>
                  <a:lumOff val="40000"/>
                </a:schemeClr>
              </a:solidFill>
            </a:endParaRPr>
          </a:p>
        </p:txBody>
      </p:sp>
      <p:sp>
        <p:nvSpPr>
          <p:cNvPr id="5" name="Text Placeholder 4"/>
          <p:cNvSpPr>
            <a:spLocks noGrp="1"/>
          </p:cNvSpPr>
          <p:nvPr>
            <p:ph type="body" sz="quarter" idx="13"/>
          </p:nvPr>
        </p:nvSpPr>
        <p:spPr/>
        <p:txBody>
          <a:bodyPr/>
          <a:lstStyle/>
          <a:p>
            <a:r>
              <a:rPr lang="en-US" dirty="0"/>
              <a:t>In the plot, this action occurs after the climax, when conflicts are resolved and problems solved.</a:t>
            </a:r>
          </a:p>
        </p:txBody>
      </p:sp>
      <p:grpSp>
        <p:nvGrpSpPr>
          <p:cNvPr id="6" name="Group 5"/>
          <p:cNvGrpSpPr/>
          <p:nvPr/>
        </p:nvGrpSpPr>
        <p:grpSpPr>
          <a:xfrm>
            <a:off x="1529406" y="2514600"/>
            <a:ext cx="6049582" cy="2057177"/>
            <a:chOff x="1529406" y="2655555"/>
            <a:chExt cx="6049582" cy="2057177"/>
          </a:xfrm>
        </p:grpSpPr>
        <p:cxnSp>
          <p:nvCxnSpPr>
            <p:cNvPr id="7" name="Straight Connector 6"/>
            <p:cNvCxnSpPr/>
            <p:nvPr/>
          </p:nvCxnSpPr>
          <p:spPr>
            <a:xfrm>
              <a:off x="4095750" y="3032593"/>
              <a:ext cx="952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77712"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3300000">
              <a:off x="4719769" y="3687995"/>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78788" y="4343400"/>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8300000" flipH="1">
              <a:off x="2836731" y="3680291"/>
              <a:ext cx="1600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9406" y="4343400"/>
              <a:ext cx="1696811"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Introduction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6051413" y="4343400"/>
              <a:ext cx="1454950"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Conclusion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4119726" y="2655555"/>
              <a:ext cx="933269"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Climax</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5" name="TextBox 14"/>
            <p:cNvSpPr txBox="1"/>
            <p:nvPr/>
          </p:nvSpPr>
          <p:spPr>
            <a:xfrm rot="18346040">
              <a:off x="2910265" y="3408064"/>
              <a:ext cx="1113895"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Conflict</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6" name="TextBox 15"/>
            <p:cNvSpPr txBox="1"/>
            <p:nvPr/>
          </p:nvSpPr>
          <p:spPr>
            <a:xfrm rot="3275578">
              <a:off x="4957355" y="3403064"/>
              <a:ext cx="1414298" cy="369332"/>
            </a:xfrm>
            <a:prstGeom prst="rect">
              <a:avLst/>
            </a:prstGeom>
            <a:noFill/>
          </p:spPr>
          <p:txBody>
            <a:bodyPr wrap="none" rtlCol="0">
              <a:spAutoFit/>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Resolution</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7" name="Right Brace 16"/>
            <p:cNvSpPr/>
            <p:nvPr/>
          </p:nvSpPr>
          <p:spPr>
            <a:xfrm rot="2100000">
              <a:off x="3593249" y="3006033"/>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rot="19500000" flipH="1">
              <a:off x="5160392" y="3005737"/>
              <a:ext cx="403059" cy="1575319"/>
            </a:xfrm>
            <a:prstGeom prst="rightBrace">
              <a:avLst>
                <a:gd name="adj1" fmla="val 520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rot="18300000">
              <a:off x="3449690" y="3820074"/>
              <a:ext cx="1127232" cy="307777"/>
            </a:xfrm>
            <a:prstGeom prst="rect">
              <a:avLst/>
            </a:prstGeom>
            <a:noFill/>
          </p:spPr>
          <p:txBody>
            <a:bodyPr wrap="none" rtlCol="0">
              <a:spAutoFit/>
            </a:bodyPr>
            <a:lstStyle/>
            <a:p>
              <a:r>
                <a:rPr lang="en-US" sz="1400" dirty="0" smtClean="0"/>
                <a:t>Rising Action</a:t>
              </a:r>
              <a:endParaRPr lang="en-US" sz="1400" dirty="0"/>
            </a:p>
          </p:txBody>
        </p:sp>
        <p:sp>
          <p:nvSpPr>
            <p:cNvPr id="20" name="TextBox 19"/>
            <p:cNvSpPr txBox="1"/>
            <p:nvPr/>
          </p:nvSpPr>
          <p:spPr>
            <a:xfrm rot="3300000">
              <a:off x="4433116" y="3823396"/>
              <a:ext cx="1331583" cy="338554"/>
            </a:xfrm>
            <a:prstGeom prst="rect">
              <a:avLst/>
            </a:prstGeom>
            <a:noFill/>
          </p:spPr>
          <p:txBody>
            <a:bodyPr wrap="none" rtlCol="0">
              <a:spAutoFit/>
            </a:bodyPr>
            <a:lstStyle/>
            <a:p>
              <a:r>
                <a:rPr lang="en-US" sz="1600" b="1" dirty="0" smtClean="0">
                  <a:solidFill>
                    <a:srgbClr val="FF0000"/>
                  </a:solidFill>
                </a:rPr>
                <a:t>Falling Action</a:t>
              </a:r>
              <a:endParaRPr lang="en-US" sz="1600" b="1" dirty="0">
                <a:solidFill>
                  <a:srgbClr val="FF0000"/>
                </a:solidFill>
              </a:endParaRPr>
            </a:p>
          </p:txBody>
        </p:sp>
      </p:grpSp>
    </p:spTree>
    <p:extLst>
      <p:ext uri="{BB962C8B-B14F-4D97-AF65-F5344CB8AC3E}">
        <p14:creationId xmlns:p14="http://schemas.microsoft.com/office/powerpoint/2010/main" xmlns="" val="3141448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20139</TotalTime>
  <Words>8610</Words>
  <Application>Microsoft Office PowerPoint</Application>
  <PresentationFormat>On-screen Show (4:3)</PresentationFormat>
  <Paragraphs>1411</Paragraphs>
  <Slides>276</Slides>
  <Notes>0</Notes>
  <HiddenSlides>0</HiddenSlides>
  <MMClips>0</MMClips>
  <ScaleCrop>false</ScaleCrop>
  <HeadingPairs>
    <vt:vector size="4" baseType="variant">
      <vt:variant>
        <vt:lpstr>Theme</vt:lpstr>
      </vt:variant>
      <vt:variant>
        <vt:i4>1</vt:i4>
      </vt:variant>
      <vt:variant>
        <vt:lpstr>Slide Titles</vt:lpstr>
      </vt:variant>
      <vt:variant>
        <vt:i4>276</vt:i4>
      </vt:variant>
    </vt:vector>
  </HeadingPairs>
  <TitlesOfParts>
    <vt:vector size="27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Slide 191</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dc:creator>
  <cp:lastModifiedBy>Sandra</cp:lastModifiedBy>
  <cp:revision>657</cp:revision>
  <dcterms:created xsi:type="dcterms:W3CDTF">2013-02-17T07:16:32Z</dcterms:created>
  <dcterms:modified xsi:type="dcterms:W3CDTF">2013-05-03T20:56:09Z</dcterms:modified>
</cp:coreProperties>
</file>