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s/slide2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2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1"/>
  </p:notesMasterIdLst>
  <p:sldIdLst>
    <p:sldId id="519" r:id="rId2"/>
    <p:sldId id="520" r:id="rId3"/>
    <p:sldId id="259" r:id="rId4"/>
    <p:sldId id="313" r:id="rId5"/>
    <p:sldId id="314" r:id="rId6"/>
    <p:sldId id="315" r:id="rId7"/>
    <p:sldId id="316" r:id="rId8"/>
    <p:sldId id="317" r:id="rId9"/>
    <p:sldId id="312" r:id="rId10"/>
    <p:sldId id="318" r:id="rId11"/>
    <p:sldId id="260" r:id="rId12"/>
    <p:sldId id="319" r:id="rId13"/>
    <p:sldId id="261" r:id="rId14"/>
    <p:sldId id="262" r:id="rId15"/>
    <p:sldId id="320" r:id="rId16"/>
    <p:sldId id="263" r:id="rId17"/>
    <p:sldId id="311" r:id="rId18"/>
    <p:sldId id="321" r:id="rId19"/>
    <p:sldId id="264" r:id="rId20"/>
    <p:sldId id="322" r:id="rId21"/>
    <p:sldId id="265" r:id="rId22"/>
    <p:sldId id="323" r:id="rId23"/>
    <p:sldId id="266" r:id="rId24"/>
    <p:sldId id="324" r:id="rId25"/>
    <p:sldId id="325" r:id="rId26"/>
    <p:sldId id="267" r:id="rId27"/>
    <p:sldId id="326" r:id="rId28"/>
    <p:sldId id="327" r:id="rId29"/>
    <p:sldId id="328" r:id="rId30"/>
    <p:sldId id="268" r:id="rId31"/>
    <p:sldId id="269" r:id="rId32"/>
    <p:sldId id="329" r:id="rId33"/>
    <p:sldId id="330" r:id="rId34"/>
    <p:sldId id="331" r:id="rId35"/>
    <p:sldId id="332" r:id="rId36"/>
    <p:sldId id="333" r:id="rId37"/>
    <p:sldId id="335" r:id="rId38"/>
    <p:sldId id="334" r:id="rId39"/>
    <p:sldId id="336" r:id="rId40"/>
    <p:sldId id="337" r:id="rId41"/>
    <p:sldId id="338" r:id="rId42"/>
    <p:sldId id="339" r:id="rId43"/>
    <p:sldId id="340" r:id="rId44"/>
    <p:sldId id="341" r:id="rId45"/>
    <p:sldId id="342" r:id="rId46"/>
    <p:sldId id="270" r:id="rId47"/>
    <p:sldId id="343" r:id="rId48"/>
    <p:sldId id="344" r:id="rId49"/>
    <p:sldId id="256" r:id="rId50"/>
    <p:sldId id="345" r:id="rId51"/>
    <p:sldId id="346" r:id="rId52"/>
    <p:sldId id="347" r:id="rId53"/>
    <p:sldId id="348" r:id="rId54"/>
    <p:sldId id="349" r:id="rId55"/>
    <p:sldId id="350" r:id="rId56"/>
    <p:sldId id="351" r:id="rId57"/>
    <p:sldId id="352" r:id="rId58"/>
    <p:sldId id="353" r:id="rId59"/>
    <p:sldId id="354" r:id="rId60"/>
    <p:sldId id="355" r:id="rId61"/>
    <p:sldId id="356" r:id="rId62"/>
    <p:sldId id="257" r:id="rId63"/>
    <p:sldId id="357" r:id="rId64"/>
    <p:sldId id="358" r:id="rId65"/>
    <p:sldId id="359" r:id="rId66"/>
    <p:sldId id="360" r:id="rId67"/>
    <p:sldId id="271" r:id="rId68"/>
    <p:sldId id="361" r:id="rId69"/>
    <p:sldId id="362" r:id="rId70"/>
    <p:sldId id="363" r:id="rId71"/>
    <p:sldId id="272" r:id="rId72"/>
    <p:sldId id="273" r:id="rId73"/>
    <p:sldId id="364" r:id="rId74"/>
    <p:sldId id="365" r:id="rId75"/>
    <p:sldId id="366" r:id="rId76"/>
    <p:sldId id="367" r:id="rId77"/>
    <p:sldId id="274" r:id="rId78"/>
    <p:sldId id="368" r:id="rId79"/>
    <p:sldId id="369" r:id="rId80"/>
    <p:sldId id="370" r:id="rId81"/>
    <p:sldId id="275" r:id="rId82"/>
    <p:sldId id="371" r:id="rId83"/>
    <p:sldId id="372" r:id="rId84"/>
    <p:sldId id="373" r:id="rId85"/>
    <p:sldId id="276" r:id="rId86"/>
    <p:sldId id="277" r:id="rId87"/>
    <p:sldId id="278" r:id="rId88"/>
    <p:sldId id="374" r:id="rId89"/>
    <p:sldId id="375" r:id="rId90"/>
    <p:sldId id="376" r:id="rId91"/>
    <p:sldId id="377" r:id="rId92"/>
    <p:sldId id="378" r:id="rId93"/>
    <p:sldId id="379" r:id="rId94"/>
    <p:sldId id="380" r:id="rId95"/>
    <p:sldId id="381" r:id="rId96"/>
    <p:sldId id="382" r:id="rId97"/>
    <p:sldId id="383" r:id="rId98"/>
    <p:sldId id="384" r:id="rId99"/>
    <p:sldId id="385" r:id="rId100"/>
    <p:sldId id="279" r:id="rId101"/>
    <p:sldId id="386" r:id="rId102"/>
    <p:sldId id="387" r:id="rId103"/>
    <p:sldId id="388" r:id="rId104"/>
    <p:sldId id="389" r:id="rId105"/>
    <p:sldId id="390" r:id="rId106"/>
    <p:sldId id="392" r:id="rId107"/>
    <p:sldId id="393" r:id="rId108"/>
    <p:sldId id="394" r:id="rId109"/>
    <p:sldId id="395" r:id="rId110"/>
    <p:sldId id="396" r:id="rId111"/>
    <p:sldId id="397" r:id="rId112"/>
    <p:sldId id="398" r:id="rId113"/>
    <p:sldId id="399" r:id="rId114"/>
    <p:sldId id="400" r:id="rId115"/>
    <p:sldId id="280" r:id="rId116"/>
    <p:sldId id="401" r:id="rId117"/>
    <p:sldId id="402" r:id="rId118"/>
    <p:sldId id="403" r:id="rId119"/>
    <p:sldId id="281" r:id="rId120"/>
    <p:sldId id="404" r:id="rId121"/>
    <p:sldId id="405" r:id="rId122"/>
    <p:sldId id="406" r:id="rId123"/>
    <p:sldId id="407" r:id="rId124"/>
    <p:sldId id="408" r:id="rId125"/>
    <p:sldId id="409" r:id="rId126"/>
    <p:sldId id="282" r:id="rId127"/>
    <p:sldId id="410" r:id="rId128"/>
    <p:sldId id="411" r:id="rId129"/>
    <p:sldId id="412" r:id="rId130"/>
    <p:sldId id="413" r:id="rId131"/>
    <p:sldId id="414" r:id="rId132"/>
    <p:sldId id="283" r:id="rId133"/>
    <p:sldId id="415" r:id="rId134"/>
    <p:sldId id="416" r:id="rId135"/>
    <p:sldId id="417" r:id="rId136"/>
    <p:sldId id="418" r:id="rId137"/>
    <p:sldId id="419" r:id="rId138"/>
    <p:sldId id="420" r:id="rId139"/>
    <p:sldId id="421" r:id="rId140"/>
    <p:sldId id="422" r:id="rId141"/>
    <p:sldId id="258" r:id="rId142"/>
    <p:sldId id="284" r:id="rId143"/>
    <p:sldId id="423" r:id="rId144"/>
    <p:sldId id="424" r:id="rId145"/>
    <p:sldId id="285" r:id="rId146"/>
    <p:sldId id="425" r:id="rId147"/>
    <p:sldId id="426" r:id="rId148"/>
    <p:sldId id="286" r:id="rId149"/>
    <p:sldId id="427" r:id="rId150"/>
    <p:sldId id="428" r:id="rId151"/>
    <p:sldId id="429" r:id="rId152"/>
    <p:sldId id="430" r:id="rId153"/>
    <p:sldId id="431" r:id="rId154"/>
    <p:sldId id="432" r:id="rId155"/>
    <p:sldId id="287" r:id="rId156"/>
    <p:sldId id="288" r:id="rId157"/>
    <p:sldId id="433" r:id="rId158"/>
    <p:sldId id="289" r:id="rId159"/>
    <p:sldId id="434" r:id="rId160"/>
    <p:sldId id="435" r:id="rId161"/>
    <p:sldId id="436" r:id="rId162"/>
    <p:sldId id="437" r:id="rId163"/>
    <p:sldId id="438" r:id="rId164"/>
    <p:sldId id="439" r:id="rId165"/>
    <p:sldId id="440" r:id="rId166"/>
    <p:sldId id="441" r:id="rId167"/>
    <p:sldId id="442" r:id="rId168"/>
    <p:sldId id="290" r:id="rId169"/>
    <p:sldId id="291" r:id="rId170"/>
    <p:sldId id="292" r:id="rId171"/>
    <p:sldId id="501" r:id="rId172"/>
    <p:sldId id="293" r:id="rId173"/>
    <p:sldId id="502" r:id="rId174"/>
    <p:sldId id="503" r:id="rId175"/>
    <p:sldId id="504" r:id="rId176"/>
    <p:sldId id="506" r:id="rId177"/>
    <p:sldId id="507" r:id="rId178"/>
    <p:sldId id="508" r:id="rId179"/>
    <p:sldId id="509" r:id="rId180"/>
    <p:sldId id="510" r:id="rId181"/>
    <p:sldId id="511" r:id="rId182"/>
    <p:sldId id="512" r:id="rId183"/>
    <p:sldId id="294" r:id="rId184"/>
    <p:sldId id="513" r:id="rId185"/>
    <p:sldId id="514" r:id="rId186"/>
    <p:sldId id="515" r:id="rId187"/>
    <p:sldId id="516" r:id="rId188"/>
    <p:sldId id="517" r:id="rId189"/>
    <p:sldId id="518" r:id="rId190"/>
    <p:sldId id="295" r:id="rId191"/>
    <p:sldId id="296"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472" r:id="rId222"/>
    <p:sldId id="473" r:id="rId223"/>
    <p:sldId id="474" r:id="rId224"/>
    <p:sldId id="475" r:id="rId225"/>
    <p:sldId id="476" r:id="rId226"/>
    <p:sldId id="477" r:id="rId227"/>
    <p:sldId id="478" r:id="rId228"/>
    <p:sldId id="479" r:id="rId229"/>
    <p:sldId id="480" r:id="rId230"/>
    <p:sldId id="481" r:id="rId231"/>
    <p:sldId id="482" r:id="rId232"/>
    <p:sldId id="483" r:id="rId233"/>
    <p:sldId id="484" r:id="rId234"/>
    <p:sldId id="485" r:id="rId235"/>
    <p:sldId id="486" r:id="rId236"/>
    <p:sldId id="487" r:id="rId237"/>
    <p:sldId id="488" r:id="rId238"/>
    <p:sldId id="489" r:id="rId239"/>
    <p:sldId id="490" r:id="rId240"/>
    <p:sldId id="491" r:id="rId241"/>
    <p:sldId id="492" r:id="rId242"/>
    <p:sldId id="493" r:id="rId243"/>
    <p:sldId id="494" r:id="rId244"/>
    <p:sldId id="495" r:id="rId245"/>
    <p:sldId id="496" r:id="rId246"/>
    <p:sldId id="497" r:id="rId247"/>
    <p:sldId id="498" r:id="rId248"/>
    <p:sldId id="499" r:id="rId249"/>
    <p:sldId id="500" r:id="rId2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C0"/>
    <a:srgbClr val="0066FF"/>
    <a:srgbClr val="FF33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3" d="100"/>
          <a:sy n="103" d="100"/>
        </p:scale>
        <p:origin x="-1746" y="-96"/>
      </p:cViewPr>
      <p:guideLst>
        <p:guide orient="horz" pos="2064"/>
        <p:guide pos="2880"/>
      </p:guideLst>
    </p:cSldViewPr>
  </p:slideViewPr>
  <p:notesTextViewPr>
    <p:cViewPr>
      <p:scale>
        <a:sx n="100" d="100"/>
        <a:sy n="100" d="100"/>
      </p:scale>
      <p:origin x="0" y="0"/>
    </p:cViewPr>
  </p:notesTextViewPr>
  <p:sorterViewPr>
    <p:cViewPr>
      <p:scale>
        <a:sx n="150" d="100"/>
        <a:sy n="150"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theme" Target="theme/theme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tableStyles" Target="tableStyle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AD7CCE-5BAC-46BA-8E52-25BB168AD839}" type="datetimeFigureOut">
              <a:rPr lang="en-US" smtClean="0"/>
              <a:pPr/>
              <a:t>5/3/2013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AEAF9F-2872-403E-AC5D-4D525AAF52AC}" type="slidenum">
              <a:rPr lang="en-US" smtClean="0"/>
              <a:pPr/>
              <a:t>‹#›</a:t>
            </a:fld>
            <a:endParaRPr lang="en-US"/>
          </a:p>
        </p:txBody>
      </p:sp>
    </p:spTree>
    <p:extLst>
      <p:ext uri="{BB962C8B-B14F-4D97-AF65-F5344CB8AC3E}">
        <p14:creationId xmlns:p14="http://schemas.microsoft.com/office/powerpoint/2010/main" xmlns="" val="2863671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EAF9F-2872-403E-AC5D-4D525AAF52AC}" type="slidenum">
              <a:rPr lang="en-US" smtClean="0"/>
              <a:pPr/>
              <a:t>21</a:t>
            </a:fld>
            <a:endParaRPr lang="en-US"/>
          </a:p>
        </p:txBody>
      </p:sp>
    </p:spTree>
    <p:extLst>
      <p:ext uri="{BB962C8B-B14F-4D97-AF65-F5344CB8AC3E}">
        <p14:creationId xmlns:p14="http://schemas.microsoft.com/office/powerpoint/2010/main" xmlns="" val="297502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EAF9F-2872-403E-AC5D-4D525AAF52AC}" type="slidenum">
              <a:rPr lang="en-US" smtClean="0"/>
              <a:pPr/>
              <a:t>22</a:t>
            </a:fld>
            <a:endParaRPr lang="en-US"/>
          </a:p>
        </p:txBody>
      </p:sp>
    </p:spTree>
    <p:extLst>
      <p:ext uri="{BB962C8B-B14F-4D97-AF65-F5344CB8AC3E}">
        <p14:creationId xmlns:p14="http://schemas.microsoft.com/office/powerpoint/2010/main" xmlns="" val="297502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2454BC-35EC-4410-9A51-5299152CC34B}" type="datetime1">
              <a:rPr lang="en-US" smtClean="0"/>
              <a:pPr/>
              <a:t>5/3/2013</a:t>
            </a:fld>
            <a:endParaRPr lang="en-US"/>
          </a:p>
        </p:txBody>
      </p:sp>
      <p:sp>
        <p:nvSpPr>
          <p:cNvPr id="5" name="Footer Placeholder 4"/>
          <p:cNvSpPr>
            <a:spLocks noGrp="1"/>
          </p:cNvSpPr>
          <p:nvPr>
            <p:ph type="ftr" sz="quarter" idx="11"/>
          </p:nvPr>
        </p:nvSpPr>
        <p:spPr/>
        <p:txBody>
          <a:bodyPr/>
          <a:lstStyle/>
          <a:p>
            <a:r>
              <a:rPr lang="en-US" smtClean="0"/>
              <a:t>©Partners for Learning, Inc.</a:t>
            </a:r>
            <a:endParaRPr lang="en-US"/>
          </a:p>
        </p:txBody>
      </p:sp>
      <p:sp>
        <p:nvSpPr>
          <p:cNvPr id="6" name="Slide Number Placeholder 5"/>
          <p:cNvSpPr>
            <a:spLocks noGrp="1"/>
          </p:cNvSpPr>
          <p:nvPr>
            <p:ph type="sldNum" sz="quarter" idx="12"/>
          </p:nvPr>
        </p:nvSpPr>
        <p:spPr/>
        <p:txBody>
          <a:bodyPr/>
          <a:lstStyle/>
          <a:p>
            <a:fld id="{BACB6359-4078-4D9B-A339-BCAF6C949E4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EEEA22-CE06-46E3-8A66-30A76E0F00CE}" type="datetime1">
              <a:rPr lang="en-US" smtClean="0"/>
              <a:pPr/>
              <a:t>5/3/2013</a:t>
            </a:fld>
            <a:endParaRPr lang="en-US"/>
          </a:p>
        </p:txBody>
      </p:sp>
      <p:sp>
        <p:nvSpPr>
          <p:cNvPr id="5" name="Footer Placeholder 4"/>
          <p:cNvSpPr>
            <a:spLocks noGrp="1"/>
          </p:cNvSpPr>
          <p:nvPr>
            <p:ph type="ftr" sz="quarter" idx="11"/>
          </p:nvPr>
        </p:nvSpPr>
        <p:spPr/>
        <p:txBody>
          <a:bodyPr/>
          <a:lstStyle/>
          <a:p>
            <a:r>
              <a:rPr lang="en-US" smtClean="0"/>
              <a:t>©Partners for Learning, Inc.</a:t>
            </a:r>
            <a:endParaRPr lang="en-US"/>
          </a:p>
        </p:txBody>
      </p:sp>
      <p:sp>
        <p:nvSpPr>
          <p:cNvPr id="6" name="Slide Number Placeholder 5"/>
          <p:cNvSpPr>
            <a:spLocks noGrp="1"/>
          </p:cNvSpPr>
          <p:nvPr>
            <p:ph type="sldNum" sz="quarter" idx="12"/>
          </p:nvPr>
        </p:nvSpPr>
        <p:spPr/>
        <p:txBody>
          <a:bodyPr/>
          <a:lstStyle/>
          <a:p>
            <a:fld id="{BACB6359-4078-4D9B-A339-BCAF6C949E4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A53E0A-1732-4643-9185-25979BB1A7EF}" type="datetime1">
              <a:rPr lang="en-US" smtClean="0"/>
              <a:pPr/>
              <a:t>5/3/2013</a:t>
            </a:fld>
            <a:endParaRPr lang="en-US"/>
          </a:p>
        </p:txBody>
      </p:sp>
      <p:sp>
        <p:nvSpPr>
          <p:cNvPr id="5" name="Footer Placeholder 4"/>
          <p:cNvSpPr>
            <a:spLocks noGrp="1"/>
          </p:cNvSpPr>
          <p:nvPr>
            <p:ph type="ftr" sz="quarter" idx="11"/>
          </p:nvPr>
        </p:nvSpPr>
        <p:spPr/>
        <p:txBody>
          <a:bodyPr/>
          <a:lstStyle/>
          <a:p>
            <a:r>
              <a:rPr lang="en-US" smtClean="0"/>
              <a:t>©Partners for Learning, Inc.</a:t>
            </a:r>
            <a:endParaRPr lang="en-US"/>
          </a:p>
        </p:txBody>
      </p:sp>
      <p:sp>
        <p:nvSpPr>
          <p:cNvPr id="6" name="Slide Number Placeholder 5"/>
          <p:cNvSpPr>
            <a:spLocks noGrp="1"/>
          </p:cNvSpPr>
          <p:nvPr>
            <p:ph type="sldNum" sz="quarter" idx="12"/>
          </p:nvPr>
        </p:nvSpPr>
        <p:spPr/>
        <p:txBody>
          <a:bodyPr/>
          <a:lstStyle/>
          <a:p>
            <a:fld id="{BACB6359-4078-4D9B-A339-BCAF6C949E4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Text Placeholder 14"/>
          <p:cNvSpPr>
            <a:spLocks noGrp="1"/>
          </p:cNvSpPr>
          <p:nvPr>
            <p:ph type="body" sz="quarter" idx="12"/>
          </p:nvPr>
        </p:nvSpPr>
        <p:spPr>
          <a:xfrm>
            <a:off x="457200" y="838200"/>
            <a:ext cx="8229600" cy="838200"/>
          </a:xfrm>
          <a:prstGeom prst="rect">
            <a:avLst/>
          </a:prstGeom>
        </p:spPr>
        <p:txBody>
          <a:bodyPr anchor="ctr"/>
          <a:lstStyle>
            <a:lvl1pPr marL="0" indent="0" algn="ctr">
              <a:buNone/>
              <a:defRPr sz="2800" b="1"/>
            </a:lvl1pPr>
          </a:lstStyle>
          <a:p>
            <a:pPr lvl="0"/>
            <a:endParaRPr lang="en-US" dirty="0"/>
          </a:p>
        </p:txBody>
      </p:sp>
      <p:sp>
        <p:nvSpPr>
          <p:cNvPr id="17" name="Text Placeholder 16"/>
          <p:cNvSpPr>
            <a:spLocks noGrp="1"/>
          </p:cNvSpPr>
          <p:nvPr>
            <p:ph type="body" sz="quarter" idx="13"/>
          </p:nvPr>
        </p:nvSpPr>
        <p:spPr>
          <a:xfrm>
            <a:off x="457200" y="5486400"/>
            <a:ext cx="8229600" cy="762000"/>
          </a:xfrm>
          <a:prstGeom prst="rect">
            <a:avLst/>
          </a:prstGeom>
        </p:spPr>
        <p:txBody>
          <a:bodyPr anchor="ctr"/>
          <a:lstStyle>
            <a:lvl1pPr marL="0" indent="0">
              <a:buNone/>
              <a:defRPr sz="1800"/>
            </a:lvl1pPr>
          </a:lstStyle>
          <a:p>
            <a:pPr lvl="0"/>
            <a:endParaRPr lang="en-US" dirty="0"/>
          </a:p>
        </p:txBody>
      </p:sp>
      <p:sp>
        <p:nvSpPr>
          <p:cNvPr id="6" name="Title 3"/>
          <p:cNvSpPr txBox="1">
            <a:spLocks/>
          </p:cNvSpPr>
          <p:nvPr userDrawn="1"/>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userDrawn="1"/>
        </p:nvSpPr>
        <p:spPr>
          <a:xfrm>
            <a:off x="457200" y="1689553"/>
            <a:ext cx="8229600" cy="38100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userDrawn="1"/>
        </p:nvSpPr>
        <p:spPr>
          <a:xfrm>
            <a:off x="457200" y="5505449"/>
            <a:ext cx="8229600" cy="7620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2" name="Footer Placeholder 1"/>
          <p:cNvSpPr>
            <a:spLocks noGrp="1"/>
          </p:cNvSpPr>
          <p:nvPr>
            <p:ph type="ftr" sz="quarter" idx="14"/>
          </p:nvPr>
        </p:nvSpPr>
        <p:spPr/>
        <p:txBody>
          <a:bodyPr/>
          <a:lstStyle/>
          <a:p>
            <a:r>
              <a:rPr lang="en-US" smtClean="0"/>
              <a:t>©Partners for Learning, Inc.</a:t>
            </a:r>
            <a:endParaRPr lang="en-US" dirty="0"/>
          </a:p>
        </p:txBody>
      </p:sp>
    </p:spTree>
    <p:extLst>
      <p:ext uri="{BB962C8B-B14F-4D97-AF65-F5344CB8AC3E}">
        <p14:creationId xmlns:p14="http://schemas.microsoft.com/office/powerpoint/2010/main" xmlns="" val="91704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C3D916-CF90-49B0-A5C8-9F50BF8E4FC4}" type="datetime1">
              <a:rPr lang="en-US" smtClean="0"/>
              <a:pPr/>
              <a:t>5/3/2013</a:t>
            </a:fld>
            <a:endParaRPr lang="en-US"/>
          </a:p>
        </p:txBody>
      </p:sp>
      <p:sp>
        <p:nvSpPr>
          <p:cNvPr id="5" name="Footer Placeholder 4"/>
          <p:cNvSpPr>
            <a:spLocks noGrp="1"/>
          </p:cNvSpPr>
          <p:nvPr>
            <p:ph type="ftr" sz="quarter" idx="11"/>
          </p:nvPr>
        </p:nvSpPr>
        <p:spPr/>
        <p:txBody>
          <a:bodyPr/>
          <a:lstStyle/>
          <a:p>
            <a:r>
              <a:rPr lang="en-US" smtClean="0"/>
              <a:t>©Partners for Learning, Inc.</a:t>
            </a:r>
            <a:endParaRPr lang="en-US"/>
          </a:p>
        </p:txBody>
      </p:sp>
      <p:sp>
        <p:nvSpPr>
          <p:cNvPr id="6" name="Slide Number Placeholder 5"/>
          <p:cNvSpPr>
            <a:spLocks noGrp="1"/>
          </p:cNvSpPr>
          <p:nvPr>
            <p:ph type="sldNum" sz="quarter" idx="12"/>
          </p:nvPr>
        </p:nvSpPr>
        <p:spPr/>
        <p:txBody>
          <a:bodyPr/>
          <a:lstStyle/>
          <a:p>
            <a:fld id="{BACB6359-4078-4D9B-A339-BCAF6C949E4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D3560C-72B7-4866-A6B0-60B6B46A7711}" type="datetime1">
              <a:rPr lang="en-US" smtClean="0"/>
              <a:pPr/>
              <a:t>5/3/2013</a:t>
            </a:fld>
            <a:endParaRPr lang="en-US"/>
          </a:p>
        </p:txBody>
      </p:sp>
      <p:sp>
        <p:nvSpPr>
          <p:cNvPr id="5" name="Footer Placeholder 4"/>
          <p:cNvSpPr>
            <a:spLocks noGrp="1"/>
          </p:cNvSpPr>
          <p:nvPr>
            <p:ph type="ftr" sz="quarter" idx="11"/>
          </p:nvPr>
        </p:nvSpPr>
        <p:spPr/>
        <p:txBody>
          <a:bodyPr/>
          <a:lstStyle/>
          <a:p>
            <a:r>
              <a:rPr lang="en-US" smtClean="0"/>
              <a:t>©Partners for Learning, Inc.</a:t>
            </a:r>
            <a:endParaRPr lang="en-US"/>
          </a:p>
        </p:txBody>
      </p:sp>
      <p:sp>
        <p:nvSpPr>
          <p:cNvPr id="6" name="Slide Number Placeholder 5"/>
          <p:cNvSpPr>
            <a:spLocks noGrp="1"/>
          </p:cNvSpPr>
          <p:nvPr>
            <p:ph type="sldNum" sz="quarter" idx="12"/>
          </p:nvPr>
        </p:nvSpPr>
        <p:spPr/>
        <p:txBody>
          <a:bodyPr/>
          <a:lstStyle/>
          <a:p>
            <a:fld id="{BACB6359-4078-4D9B-A339-BCAF6C949E4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3E67B4-5F87-4D18-9156-6A573DE7C554}" type="datetime1">
              <a:rPr lang="en-US" smtClean="0"/>
              <a:pPr/>
              <a:t>5/3/2013</a:t>
            </a:fld>
            <a:endParaRPr lang="en-US"/>
          </a:p>
        </p:txBody>
      </p:sp>
      <p:sp>
        <p:nvSpPr>
          <p:cNvPr id="6" name="Footer Placeholder 5"/>
          <p:cNvSpPr>
            <a:spLocks noGrp="1"/>
          </p:cNvSpPr>
          <p:nvPr>
            <p:ph type="ftr" sz="quarter" idx="11"/>
          </p:nvPr>
        </p:nvSpPr>
        <p:spPr/>
        <p:txBody>
          <a:bodyPr/>
          <a:lstStyle/>
          <a:p>
            <a:r>
              <a:rPr lang="en-US" smtClean="0"/>
              <a:t>©Partners for Learning, Inc.</a:t>
            </a:r>
            <a:endParaRPr lang="en-US"/>
          </a:p>
        </p:txBody>
      </p:sp>
      <p:sp>
        <p:nvSpPr>
          <p:cNvPr id="7" name="Slide Number Placeholder 6"/>
          <p:cNvSpPr>
            <a:spLocks noGrp="1"/>
          </p:cNvSpPr>
          <p:nvPr>
            <p:ph type="sldNum" sz="quarter" idx="12"/>
          </p:nvPr>
        </p:nvSpPr>
        <p:spPr/>
        <p:txBody>
          <a:bodyPr/>
          <a:lstStyle/>
          <a:p>
            <a:fld id="{BACB6359-4078-4D9B-A339-BCAF6C949E4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11E1F0-D762-4278-A936-4AB0575F392C}" type="datetime1">
              <a:rPr lang="en-US" smtClean="0"/>
              <a:pPr/>
              <a:t>5/3/2013</a:t>
            </a:fld>
            <a:endParaRPr lang="en-US"/>
          </a:p>
        </p:txBody>
      </p:sp>
      <p:sp>
        <p:nvSpPr>
          <p:cNvPr id="8" name="Footer Placeholder 7"/>
          <p:cNvSpPr>
            <a:spLocks noGrp="1"/>
          </p:cNvSpPr>
          <p:nvPr>
            <p:ph type="ftr" sz="quarter" idx="11"/>
          </p:nvPr>
        </p:nvSpPr>
        <p:spPr/>
        <p:txBody>
          <a:bodyPr/>
          <a:lstStyle/>
          <a:p>
            <a:r>
              <a:rPr lang="en-US" smtClean="0"/>
              <a:t>©Partners for Learning, Inc.</a:t>
            </a:r>
            <a:endParaRPr lang="en-US"/>
          </a:p>
        </p:txBody>
      </p:sp>
      <p:sp>
        <p:nvSpPr>
          <p:cNvPr id="9" name="Slide Number Placeholder 8"/>
          <p:cNvSpPr>
            <a:spLocks noGrp="1"/>
          </p:cNvSpPr>
          <p:nvPr>
            <p:ph type="sldNum" sz="quarter" idx="12"/>
          </p:nvPr>
        </p:nvSpPr>
        <p:spPr/>
        <p:txBody>
          <a:bodyPr/>
          <a:lstStyle/>
          <a:p>
            <a:fld id="{BACB6359-4078-4D9B-A339-BCAF6C949E4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087BAE-1806-4F1D-9F6E-86E4879884D8}" type="datetime1">
              <a:rPr lang="en-US" smtClean="0"/>
              <a:pPr/>
              <a:t>5/3/2013</a:t>
            </a:fld>
            <a:endParaRPr lang="en-US"/>
          </a:p>
        </p:txBody>
      </p:sp>
      <p:sp>
        <p:nvSpPr>
          <p:cNvPr id="4" name="Footer Placeholder 3"/>
          <p:cNvSpPr>
            <a:spLocks noGrp="1"/>
          </p:cNvSpPr>
          <p:nvPr>
            <p:ph type="ftr" sz="quarter" idx="11"/>
          </p:nvPr>
        </p:nvSpPr>
        <p:spPr/>
        <p:txBody>
          <a:bodyPr/>
          <a:lstStyle/>
          <a:p>
            <a:r>
              <a:rPr lang="en-US" smtClean="0"/>
              <a:t>©Partners for Learning, Inc.</a:t>
            </a:r>
            <a:endParaRPr lang="en-US"/>
          </a:p>
        </p:txBody>
      </p:sp>
      <p:sp>
        <p:nvSpPr>
          <p:cNvPr id="5" name="Slide Number Placeholder 4"/>
          <p:cNvSpPr>
            <a:spLocks noGrp="1"/>
          </p:cNvSpPr>
          <p:nvPr>
            <p:ph type="sldNum" sz="quarter" idx="12"/>
          </p:nvPr>
        </p:nvSpPr>
        <p:spPr/>
        <p:txBody>
          <a:bodyPr/>
          <a:lstStyle/>
          <a:p>
            <a:fld id="{BACB6359-4078-4D9B-A339-BCAF6C949E4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63EDEC-B3E2-4C7F-A1A6-CE728CB7180D}" type="datetime1">
              <a:rPr lang="en-US" smtClean="0"/>
              <a:pPr/>
              <a:t>5/3/2013</a:t>
            </a:fld>
            <a:endParaRPr lang="en-US"/>
          </a:p>
        </p:txBody>
      </p:sp>
      <p:sp>
        <p:nvSpPr>
          <p:cNvPr id="3" name="Footer Placeholder 2"/>
          <p:cNvSpPr>
            <a:spLocks noGrp="1"/>
          </p:cNvSpPr>
          <p:nvPr>
            <p:ph type="ftr" sz="quarter" idx="11"/>
          </p:nvPr>
        </p:nvSpPr>
        <p:spPr/>
        <p:txBody>
          <a:bodyPr/>
          <a:lstStyle/>
          <a:p>
            <a:r>
              <a:rPr lang="en-US" smtClean="0"/>
              <a:t>©Partners for Learning, Inc.</a:t>
            </a:r>
            <a:endParaRPr lang="en-US"/>
          </a:p>
        </p:txBody>
      </p:sp>
      <p:sp>
        <p:nvSpPr>
          <p:cNvPr id="4" name="Slide Number Placeholder 3"/>
          <p:cNvSpPr>
            <a:spLocks noGrp="1"/>
          </p:cNvSpPr>
          <p:nvPr>
            <p:ph type="sldNum" sz="quarter" idx="12"/>
          </p:nvPr>
        </p:nvSpPr>
        <p:spPr/>
        <p:txBody>
          <a:bodyPr/>
          <a:lstStyle/>
          <a:p>
            <a:fld id="{BACB6359-4078-4D9B-A339-BCAF6C949E4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5ED70-ECA0-465C-A694-A2705FFFDB8A}" type="datetime1">
              <a:rPr lang="en-US" smtClean="0"/>
              <a:pPr/>
              <a:t>5/3/2013</a:t>
            </a:fld>
            <a:endParaRPr lang="en-US"/>
          </a:p>
        </p:txBody>
      </p:sp>
      <p:sp>
        <p:nvSpPr>
          <p:cNvPr id="6" name="Footer Placeholder 5"/>
          <p:cNvSpPr>
            <a:spLocks noGrp="1"/>
          </p:cNvSpPr>
          <p:nvPr>
            <p:ph type="ftr" sz="quarter" idx="11"/>
          </p:nvPr>
        </p:nvSpPr>
        <p:spPr/>
        <p:txBody>
          <a:bodyPr/>
          <a:lstStyle/>
          <a:p>
            <a:r>
              <a:rPr lang="en-US" smtClean="0"/>
              <a:t>©Partners for Learning, Inc.</a:t>
            </a:r>
            <a:endParaRPr lang="en-US"/>
          </a:p>
        </p:txBody>
      </p:sp>
      <p:sp>
        <p:nvSpPr>
          <p:cNvPr id="7" name="Slide Number Placeholder 6"/>
          <p:cNvSpPr>
            <a:spLocks noGrp="1"/>
          </p:cNvSpPr>
          <p:nvPr>
            <p:ph type="sldNum" sz="quarter" idx="12"/>
          </p:nvPr>
        </p:nvSpPr>
        <p:spPr/>
        <p:txBody>
          <a:bodyPr/>
          <a:lstStyle/>
          <a:p>
            <a:fld id="{BACB6359-4078-4D9B-A339-BCAF6C949E4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311E3-64C5-48D8-82F6-DEBCCA964F5E}" type="datetime1">
              <a:rPr lang="en-US" smtClean="0"/>
              <a:pPr/>
              <a:t>5/3/2013</a:t>
            </a:fld>
            <a:endParaRPr lang="en-US"/>
          </a:p>
        </p:txBody>
      </p:sp>
      <p:sp>
        <p:nvSpPr>
          <p:cNvPr id="6" name="Footer Placeholder 5"/>
          <p:cNvSpPr>
            <a:spLocks noGrp="1"/>
          </p:cNvSpPr>
          <p:nvPr>
            <p:ph type="ftr" sz="quarter" idx="11"/>
          </p:nvPr>
        </p:nvSpPr>
        <p:spPr/>
        <p:txBody>
          <a:bodyPr/>
          <a:lstStyle/>
          <a:p>
            <a:r>
              <a:rPr lang="en-US" smtClean="0"/>
              <a:t>©Partners for Learning, Inc.</a:t>
            </a:r>
            <a:endParaRPr lang="en-US"/>
          </a:p>
        </p:txBody>
      </p:sp>
      <p:sp>
        <p:nvSpPr>
          <p:cNvPr id="7" name="Slide Number Placeholder 6"/>
          <p:cNvSpPr>
            <a:spLocks noGrp="1"/>
          </p:cNvSpPr>
          <p:nvPr>
            <p:ph type="sldNum" sz="quarter" idx="12"/>
          </p:nvPr>
        </p:nvSpPr>
        <p:spPr/>
        <p:txBody>
          <a:bodyPr/>
          <a:lstStyle/>
          <a:p>
            <a:fld id="{BACB6359-4078-4D9B-A339-BCAF6C949E4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D25461-3BB4-4264-9CC0-618C174FD116}" type="datetime1">
              <a:rPr lang="en-US" smtClean="0"/>
              <a:pPr/>
              <a:t>5/3/2013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©Partners for Learning, Inc.</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B6359-4078-4D9B-A339-BCAF6C949E4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13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145.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69.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85.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57200" y="685800"/>
            <a:ext cx="8229600" cy="33528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dirty="0" smtClean="0">
                <a:ln w="11430"/>
                <a:solidFill>
                  <a:srgbClr val="C00000"/>
                </a:solidFill>
                <a:effectLst>
                  <a:outerShdw blurRad="50800" dist="39000" dir="5460000" algn="tl">
                    <a:srgbClr val="000000">
                      <a:alpha val="38000"/>
                    </a:srgbClr>
                  </a:outerShdw>
                </a:effectLst>
              </a:rPr>
              <a:t>Visual Vocabulary </a:t>
            </a:r>
            <a:r>
              <a:rPr lang="en-US" sz="4000" dirty="0" err="1" smtClean="0">
                <a:ln w="11430"/>
                <a:solidFill>
                  <a:srgbClr val="C00000"/>
                </a:solidFill>
                <a:effectLst>
                  <a:outerShdw blurRad="50800" dist="39000" dir="5460000" algn="tl">
                    <a:srgbClr val="000000">
                      <a:alpha val="38000"/>
                    </a:srgbClr>
                  </a:outerShdw>
                </a:effectLst>
              </a:rPr>
              <a:t>eSlides</a:t>
            </a:r>
            <a:endParaRPr lang="en-US" sz="4000" dirty="0" smtClean="0">
              <a:ln w="11430"/>
              <a:solidFill>
                <a:srgbClr val="C00000"/>
              </a:solidFill>
              <a:effectLst>
                <a:outerShdw blurRad="50800" dist="39000" dir="5460000" algn="tl">
                  <a:srgbClr val="000000">
                    <a:alpha val="38000"/>
                  </a:srgbClr>
                </a:outerShdw>
              </a:effectLst>
            </a:endParaRPr>
          </a:p>
          <a:p>
            <a:r>
              <a:rPr lang="en-US" sz="4000" dirty="0" smtClean="0">
                <a:ln w="11430"/>
                <a:solidFill>
                  <a:srgbClr val="C00000"/>
                </a:solidFill>
                <a:effectLst>
                  <a:outerShdw blurRad="50800" dist="39000" dir="5460000" algn="tl">
                    <a:srgbClr val="000000">
                      <a:alpha val="38000"/>
                    </a:srgbClr>
                  </a:outerShdw>
                </a:effectLst>
              </a:rPr>
              <a:t>English </a:t>
            </a:r>
            <a:r>
              <a:rPr lang="en-US" sz="4000" dirty="0" smtClean="0">
                <a:ln w="11430"/>
                <a:solidFill>
                  <a:srgbClr val="C00000"/>
                </a:solidFill>
                <a:effectLst>
                  <a:outerShdw blurRad="50800" dist="39000" dir="5460000" algn="tl">
                    <a:srgbClr val="000000">
                      <a:alpha val="38000"/>
                    </a:srgbClr>
                  </a:outerShdw>
                </a:effectLst>
              </a:rPr>
              <a:t>Language Arts (ELA)</a:t>
            </a:r>
          </a:p>
          <a:p>
            <a:r>
              <a:rPr lang="en-US" sz="4000" dirty="0" smtClean="0">
                <a:ln w="11430"/>
                <a:solidFill>
                  <a:srgbClr val="C00000"/>
                </a:solidFill>
                <a:effectLst>
                  <a:outerShdw blurRad="50800" dist="39000" dir="5460000" algn="tl">
                    <a:srgbClr val="000000">
                      <a:alpha val="38000"/>
                    </a:srgbClr>
                  </a:outerShdw>
                </a:effectLst>
              </a:rPr>
              <a:t>Grade 2</a:t>
            </a:r>
            <a:endParaRPr lang="en-US" sz="4000" dirty="0">
              <a:ln w="11430"/>
              <a:solidFill>
                <a:srgbClr val="C00000"/>
              </a:solidFill>
              <a:effectLst>
                <a:outerShdw blurRad="50800" dist="39000" dir="5460000" algn="tl">
                  <a:srgbClr val="000000">
                    <a:alpha val="38000"/>
                  </a:srgbClr>
                </a:outerShdw>
              </a:effectLst>
            </a:endParaRPr>
          </a:p>
        </p:txBody>
      </p:sp>
      <p:sp>
        <p:nvSpPr>
          <p:cNvPr id="6" name="TextBox 5"/>
          <p:cNvSpPr txBox="1"/>
          <p:nvPr/>
        </p:nvSpPr>
        <p:spPr>
          <a:xfrm>
            <a:off x="2819400" y="4667071"/>
            <a:ext cx="3505200" cy="1138773"/>
          </a:xfrm>
          <a:prstGeom prst="rect">
            <a:avLst/>
          </a:prstGeom>
          <a:noFill/>
        </p:spPr>
        <p:txBody>
          <a:bodyPr wrap="square" rtlCol="0">
            <a:spAutoFit/>
          </a:bodyPr>
          <a:lstStyle/>
          <a:p>
            <a:pPr algn="ctr"/>
            <a:r>
              <a:rPr lang="en-US" sz="2000" b="1" dirty="0" smtClean="0"/>
              <a:t>Partners for Learning, Inc.</a:t>
            </a:r>
          </a:p>
          <a:p>
            <a:pPr algn="ctr"/>
            <a:r>
              <a:rPr lang="en-US" sz="1600" dirty="0" smtClean="0"/>
              <a:t>(208) 322-5007</a:t>
            </a:r>
          </a:p>
          <a:p>
            <a:pPr algn="ctr"/>
            <a:r>
              <a:rPr lang="en-US" sz="1600" dirty="0" smtClean="0"/>
              <a:t>resources@partnersforlearning.org</a:t>
            </a:r>
          </a:p>
          <a:p>
            <a:pPr algn="ctr"/>
            <a:r>
              <a:rPr lang="en-US" sz="1600" dirty="0" smtClean="0"/>
              <a:t>www.partnersforlearning.org</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a:t>Reading/Language Arts Vocabulary - Grade </a:t>
            </a:r>
            <a:r>
              <a:rPr lang="en-US" sz="2000" dirty="0" smtClean="0"/>
              <a:t>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Answer</a:t>
            </a:r>
            <a:endParaRPr lang="en-US" sz="2400" b="1" u="sng" dirty="0">
              <a:solidFill>
                <a:srgbClr val="0066FF"/>
              </a:solidFill>
            </a:endParaRPr>
          </a:p>
        </p:txBody>
      </p:sp>
      <p:sp>
        <p:nvSpPr>
          <p:cNvPr id="12" name="TextBox 11"/>
          <p:cNvSpPr txBox="1"/>
          <p:nvPr/>
        </p:nvSpPr>
        <p:spPr>
          <a:xfrm>
            <a:off x="762000" y="5562600"/>
            <a:ext cx="7620000" cy="369332"/>
          </a:xfrm>
          <a:prstGeom prst="rect">
            <a:avLst/>
          </a:prstGeom>
          <a:noFill/>
        </p:spPr>
        <p:txBody>
          <a:bodyPr wrap="square" rtlCol="0">
            <a:spAutoFit/>
          </a:bodyPr>
          <a:lstStyle/>
          <a:p>
            <a:r>
              <a:rPr lang="en-US" dirty="0" smtClean="0"/>
              <a:t>What </a:t>
            </a:r>
            <a:r>
              <a:rPr lang="en-US" dirty="0"/>
              <a:t>you say or write after someone asks you a question</a:t>
            </a:r>
          </a:p>
        </p:txBody>
      </p:sp>
      <p:sp>
        <p:nvSpPr>
          <p:cNvPr id="14" name="Footer Placeholder 13"/>
          <p:cNvSpPr>
            <a:spLocks noGrp="1"/>
          </p:cNvSpPr>
          <p:nvPr>
            <p:ph type="ftr" sz="quarter" idx="11"/>
          </p:nvPr>
        </p:nvSpPr>
        <p:spPr/>
        <p:txBody>
          <a:bodyPr/>
          <a:lstStyle/>
          <a:p>
            <a:r>
              <a:rPr lang="en-US" smtClean="0"/>
              <a:t>©Partners for Learning, Inc.</a:t>
            </a:r>
            <a:endParaRPr lang="en-US"/>
          </a:p>
        </p:txBody>
      </p:sp>
      <p:sp>
        <p:nvSpPr>
          <p:cNvPr id="2" name="Rectangle 1"/>
          <p:cNvSpPr/>
          <p:nvPr/>
        </p:nvSpPr>
        <p:spPr>
          <a:xfrm>
            <a:off x="463671" y="1733284"/>
            <a:ext cx="1736565"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effectLst>
                  <a:outerShdw blurRad="50800" dist="39000" dir="5460000" algn="tl">
                    <a:srgbClr val="000000">
                      <a:alpha val="38000"/>
                    </a:srgbClr>
                  </a:outerShdw>
                </a:effectLst>
              </a:rPr>
              <a:t>Question</a:t>
            </a:r>
            <a:endParaRPr lang="en-US" sz="3200" b="1" cap="none" spc="0" dirty="0">
              <a:ln w="11430"/>
              <a:effectLst>
                <a:outerShdw blurRad="50800" dist="39000" dir="5460000" algn="tl">
                  <a:srgbClr val="000000">
                    <a:alpha val="38000"/>
                  </a:srgbClr>
                </a:outerShdw>
              </a:effectLst>
            </a:endParaRPr>
          </a:p>
        </p:txBody>
      </p:sp>
      <p:sp>
        <p:nvSpPr>
          <p:cNvPr id="15" name="Rectangle 14"/>
          <p:cNvSpPr/>
          <p:nvPr/>
        </p:nvSpPr>
        <p:spPr>
          <a:xfrm>
            <a:off x="1144035" y="2730863"/>
            <a:ext cx="691041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effectLst>
                  <a:outerShdw blurRad="50800" dist="39000" dir="5460000" algn="tl">
                    <a:srgbClr val="000000">
                      <a:alpha val="38000"/>
                    </a:srgbClr>
                  </a:outerShdw>
                </a:effectLst>
              </a:rPr>
              <a:t>W</a:t>
            </a:r>
            <a:r>
              <a:rPr lang="en-US" sz="4000" b="1" cap="none" spc="0" dirty="0" smtClean="0">
                <a:ln w="11430"/>
                <a:effectLst>
                  <a:outerShdw blurRad="50800" dist="39000" dir="5460000" algn="tl">
                    <a:srgbClr val="000000">
                      <a:alpha val="38000"/>
                    </a:srgbClr>
                  </a:outerShdw>
                </a:effectLst>
              </a:rPr>
              <a:t>ould you like another cookie?</a:t>
            </a:r>
            <a:endParaRPr lang="en-US" sz="4000" b="1" cap="none" spc="0" dirty="0">
              <a:ln w="11430"/>
              <a:effectLst>
                <a:outerShdw blurRad="50800" dist="39000" dir="5460000" algn="tl">
                  <a:srgbClr val="000000">
                    <a:alpha val="38000"/>
                  </a:srgbClr>
                </a:outerShdw>
              </a:effectLst>
            </a:endParaRPr>
          </a:p>
        </p:txBody>
      </p:sp>
      <p:cxnSp>
        <p:nvCxnSpPr>
          <p:cNvPr id="9" name="Straight Arrow Connector 8"/>
          <p:cNvCxnSpPr>
            <a:stCxn id="2" idx="2"/>
          </p:cNvCxnSpPr>
          <p:nvPr/>
        </p:nvCxnSpPr>
        <p:spPr>
          <a:xfrm>
            <a:off x="1331954" y="2318059"/>
            <a:ext cx="184241" cy="4128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97008" y="3576355"/>
            <a:ext cx="1469890"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Answer</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tangle 10"/>
          <p:cNvSpPr/>
          <p:nvPr/>
        </p:nvSpPr>
        <p:spPr>
          <a:xfrm>
            <a:off x="1109399" y="4549802"/>
            <a:ext cx="689227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Yes I would like another cookie.</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6" name="Straight Arrow Connector 15"/>
          <p:cNvCxnSpPr/>
          <p:nvPr/>
        </p:nvCxnSpPr>
        <p:spPr>
          <a:xfrm>
            <a:off x="1403143" y="4136998"/>
            <a:ext cx="184241" cy="4128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755764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G</a:t>
            </a:r>
            <a:r>
              <a:rPr lang="en-US" sz="2400" b="1" u="sng" dirty="0" smtClean="0">
                <a:solidFill>
                  <a:srgbClr val="0066FF"/>
                </a:solidFill>
              </a:rPr>
              <a:t>reeting</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A word or gesture of welcome</a:t>
            </a:r>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3074" name="Picture 2" descr="C:\Users\Owner\AppData\Local\Microsoft\Windows\Temporary Internet Files\Content.IE5\OSL0GL0W\MP90040259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91834" y="2078182"/>
            <a:ext cx="2346478" cy="293023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Historical</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Based upon history</a:t>
            </a:r>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33794" name="Picture 2" descr="C:\Users\Owner\AppData\Local\Microsoft\Windows\Temporary Internet Files\Content.IE5\KY48H4KP\MP90044643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39982" y="2332757"/>
            <a:ext cx="3676650" cy="2344886"/>
          </a:xfrm>
          <a:prstGeom prst="rect">
            <a:avLst/>
          </a:prstGeom>
          <a:noFill/>
          <a:extLst>
            <a:ext uri="{909E8E84-426E-40DD-AFC4-6F175D3DCCD1}">
              <a14:hiddenFill xmlns:a14="http://schemas.microsoft.com/office/drawing/2010/main" xmlns="">
                <a:solidFill>
                  <a:srgbClr val="FFFFFF"/>
                </a:solidFill>
              </a14:hiddenFill>
            </a:ext>
          </a:extLst>
        </p:spPr>
      </p:pic>
      <p:pic>
        <p:nvPicPr>
          <p:cNvPr id="33795" name="Picture 3" descr="C:\Users\Owner\AppData\Local\Microsoft\Windows\Temporary Internet Files\Content.IE5\SSH8EPH9\MP900446439[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55673" y="1943100"/>
            <a:ext cx="2080260" cy="3200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654267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Holiday</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 day to remember or celebrate </a:t>
            </a:r>
            <a:r>
              <a:rPr lang="en-US" dirty="0" smtClean="0"/>
              <a:t>something</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34819" name="Picture 3" descr="C:\Users\Owner\AppData\Local\Microsoft\Windows\Temporary Internet Files\Content.IE5\Q2MD93DE\MP90041008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0" y="2062014"/>
            <a:ext cx="3048000" cy="203120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3213582" y="2082796"/>
            <a:ext cx="2702984"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0070C0"/>
                  </a:solidFill>
                </a:ln>
                <a:gradFill>
                  <a:gsLst>
                    <a:gs pos="0">
                      <a:srgbClr val="FF0000"/>
                    </a:gs>
                    <a:gs pos="25000">
                      <a:srgbClr val="C00000"/>
                    </a:gs>
                    <a:gs pos="50000">
                      <a:schemeClr val="bg1"/>
                    </a:gs>
                    <a:gs pos="75000">
                      <a:srgbClr val="0070C0"/>
                    </a:gs>
                    <a:gs pos="100000">
                      <a:srgbClr val="0070C0"/>
                    </a:gs>
                  </a:gsLst>
                  <a:lin ang="5400000" scaled="0"/>
                </a:gradFill>
                <a:effectLst>
                  <a:outerShdw blurRad="50800" dist="39000" dir="5460000" algn="tl">
                    <a:srgbClr val="000000">
                      <a:alpha val="38000"/>
                    </a:srgbClr>
                  </a:outerShdw>
                </a:effectLst>
              </a:rPr>
              <a:t>Happy</a:t>
            </a:r>
          </a:p>
          <a:p>
            <a:pPr algn="ctr"/>
            <a:r>
              <a:rPr lang="en-US" sz="3200" b="1" cap="none" spc="0" dirty="0" smtClean="0">
                <a:ln w="11430">
                  <a:solidFill>
                    <a:srgbClr val="0070C0"/>
                  </a:solidFill>
                </a:ln>
                <a:gradFill>
                  <a:gsLst>
                    <a:gs pos="0">
                      <a:srgbClr val="FF0000"/>
                    </a:gs>
                    <a:gs pos="25000">
                      <a:srgbClr val="C00000"/>
                    </a:gs>
                    <a:gs pos="50000">
                      <a:schemeClr val="bg1"/>
                    </a:gs>
                    <a:gs pos="75000">
                      <a:srgbClr val="0070C0"/>
                    </a:gs>
                    <a:gs pos="100000">
                      <a:srgbClr val="0070C0"/>
                    </a:gs>
                  </a:gsLst>
                  <a:lin ang="5400000" scaled="0"/>
                </a:gradFill>
                <a:effectLst>
                  <a:outerShdw blurRad="50800" dist="39000" dir="5460000" algn="tl">
                    <a:srgbClr val="000000">
                      <a:alpha val="38000"/>
                    </a:srgbClr>
                  </a:outerShdw>
                </a:effectLst>
              </a:rPr>
              <a:t> Independence</a:t>
            </a:r>
          </a:p>
          <a:p>
            <a:pPr algn="ctr"/>
            <a:r>
              <a:rPr lang="en-US" sz="3200" b="1" dirty="0" smtClean="0">
                <a:ln w="11430">
                  <a:solidFill>
                    <a:srgbClr val="0070C0"/>
                  </a:solidFill>
                </a:ln>
                <a:gradFill>
                  <a:gsLst>
                    <a:gs pos="0">
                      <a:srgbClr val="FF0000"/>
                    </a:gs>
                    <a:gs pos="25000">
                      <a:srgbClr val="C00000"/>
                    </a:gs>
                    <a:gs pos="50000">
                      <a:schemeClr val="bg1"/>
                    </a:gs>
                    <a:gs pos="75000">
                      <a:srgbClr val="0070C0"/>
                    </a:gs>
                    <a:gs pos="100000">
                      <a:srgbClr val="0070C0"/>
                    </a:gs>
                  </a:gsLst>
                  <a:lin ang="5400000" scaled="0"/>
                </a:gradFill>
                <a:effectLst>
                  <a:outerShdw blurRad="50800" dist="39000" dir="5460000" algn="tl">
                    <a:srgbClr val="000000">
                      <a:alpha val="38000"/>
                    </a:srgbClr>
                  </a:outerShdw>
                </a:effectLst>
              </a:rPr>
              <a:t>Day!</a:t>
            </a:r>
            <a:endParaRPr lang="en-US" sz="3200" b="1" cap="none" spc="0" dirty="0">
              <a:ln w="11430">
                <a:solidFill>
                  <a:srgbClr val="0070C0"/>
                </a:solidFill>
              </a:ln>
              <a:gradFill>
                <a:gsLst>
                  <a:gs pos="0">
                    <a:srgbClr val="FF0000"/>
                  </a:gs>
                  <a:gs pos="25000">
                    <a:srgbClr val="C00000"/>
                  </a:gs>
                  <a:gs pos="50000">
                    <a:schemeClr val="bg1"/>
                  </a:gs>
                  <a:gs pos="75000">
                    <a:srgbClr val="0070C0"/>
                  </a:gs>
                  <a:gs pos="100000">
                    <a:srgbClr val="0070C0"/>
                  </a:gs>
                </a:gsLst>
                <a:lin ang="5400000" scaled="0"/>
              </a:gradFill>
              <a:effectLst>
                <a:outerShdw blurRad="50800" dist="39000" dir="5460000" algn="tl">
                  <a:srgbClr val="000000">
                    <a:alpha val="38000"/>
                  </a:srgbClr>
                </a:outerShdw>
              </a:effectLst>
            </a:endParaRPr>
          </a:p>
        </p:txBody>
      </p:sp>
      <p:sp>
        <p:nvSpPr>
          <p:cNvPr id="3" name="TextBox 2"/>
          <p:cNvSpPr txBox="1"/>
          <p:nvPr/>
        </p:nvSpPr>
        <p:spPr>
          <a:xfrm>
            <a:off x="2171700" y="4391569"/>
            <a:ext cx="4800600" cy="646331"/>
          </a:xfrm>
          <a:prstGeom prst="rect">
            <a:avLst/>
          </a:prstGeom>
          <a:noFill/>
        </p:spPr>
        <p:txBody>
          <a:bodyPr wrap="square" rtlCol="0">
            <a:spAutoFit/>
          </a:bodyPr>
          <a:lstStyle/>
          <a:p>
            <a:r>
              <a:rPr lang="en-US" dirty="0" smtClean="0"/>
              <a:t>Independence Day is on the 4</a:t>
            </a:r>
            <a:r>
              <a:rPr lang="en-US" baseline="30000" dirty="0" smtClean="0"/>
              <a:t>th</a:t>
            </a:r>
            <a:r>
              <a:rPr lang="en-US" dirty="0" smtClean="0"/>
              <a:t> of July and is a </a:t>
            </a:r>
            <a:r>
              <a:rPr lang="en-US" b="1" u="sng" dirty="0" smtClean="0"/>
              <a:t>holiday</a:t>
            </a:r>
            <a:r>
              <a:rPr lang="en-US" dirty="0" smtClean="0"/>
              <a:t> that celebrates America’s independence.</a:t>
            </a:r>
            <a:endParaRPr lang="en-US" dirty="0"/>
          </a:p>
        </p:txBody>
      </p:sp>
    </p:spTree>
    <p:extLst>
      <p:ext uri="{BB962C8B-B14F-4D97-AF65-F5344CB8AC3E}">
        <p14:creationId xmlns:p14="http://schemas.microsoft.com/office/powerpoint/2010/main" xmlns="" val="28631044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Icons</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 small picture on the screen of a computer</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09850" y="2843386"/>
            <a:ext cx="3924300" cy="13998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469635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a:t>
            </a:r>
            <a:r>
              <a:rPr lang="en-US" sz="2000" dirty="0"/>
              <a:t>2</a:t>
            </a:r>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914919" y="1026466"/>
            <a:ext cx="3352800" cy="830997"/>
          </a:xfrm>
          <a:prstGeom prst="rect">
            <a:avLst/>
          </a:prstGeom>
          <a:noFill/>
        </p:spPr>
        <p:txBody>
          <a:bodyPr wrap="square" rtlCol="0">
            <a:spAutoFit/>
          </a:bodyPr>
          <a:lstStyle/>
          <a:p>
            <a:pPr algn="ctr"/>
            <a:r>
              <a:rPr lang="en-US" sz="2400" b="1" u="sng" dirty="0" smtClean="0">
                <a:solidFill>
                  <a:srgbClr val="0066FF"/>
                </a:solidFill>
              </a:rPr>
              <a:t>Important</a:t>
            </a:r>
            <a:endParaRPr lang="en-US" sz="2400" b="1" u="sng" dirty="0">
              <a:solidFill>
                <a:srgbClr val="0066FF"/>
              </a:solidFill>
            </a:endParaRPr>
          </a:p>
          <a:p>
            <a:pPr algn="ctr"/>
            <a:endParaRPr lang="en-US" sz="2400" b="1" dirty="0">
              <a:solidFill>
                <a:srgbClr val="4F81BD"/>
              </a:solidFill>
            </a:endParaRP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sp>
        <p:nvSpPr>
          <p:cNvPr id="16" name="TextBox 15"/>
          <p:cNvSpPr txBox="1"/>
          <p:nvPr/>
        </p:nvSpPr>
        <p:spPr>
          <a:xfrm>
            <a:off x="762000" y="5628274"/>
            <a:ext cx="7620000" cy="369332"/>
          </a:xfrm>
          <a:prstGeom prst="rect">
            <a:avLst/>
          </a:prstGeom>
          <a:noFill/>
        </p:spPr>
        <p:txBody>
          <a:bodyPr wrap="square" rtlCol="0">
            <a:spAutoFit/>
          </a:bodyPr>
          <a:lstStyle/>
          <a:p>
            <a:r>
              <a:rPr lang="en-US" dirty="0" smtClean="0">
                <a:solidFill>
                  <a:prstClr val="black"/>
                </a:solidFill>
              </a:rPr>
              <a:t>Having </a:t>
            </a:r>
            <a:r>
              <a:rPr lang="en-US" dirty="0">
                <a:solidFill>
                  <a:prstClr val="black"/>
                </a:solidFill>
              </a:rPr>
              <a:t>great meaning or </a:t>
            </a:r>
            <a:r>
              <a:rPr lang="en-US" dirty="0" smtClean="0">
                <a:solidFill>
                  <a:prstClr val="black"/>
                </a:solidFill>
              </a:rPr>
              <a:t>value</a:t>
            </a:r>
            <a:endParaRPr lang="en-US" dirty="0">
              <a:solidFill>
                <a:prstClr val="black"/>
              </a:solidFill>
            </a:endParaRPr>
          </a:p>
        </p:txBody>
      </p:sp>
      <p:sp>
        <p:nvSpPr>
          <p:cNvPr id="2" name="TextBox 1"/>
          <p:cNvSpPr txBox="1"/>
          <p:nvPr/>
        </p:nvSpPr>
        <p:spPr>
          <a:xfrm>
            <a:off x="990600" y="3287331"/>
            <a:ext cx="7848600" cy="461665"/>
          </a:xfrm>
          <a:prstGeom prst="rect">
            <a:avLst/>
          </a:prstGeom>
          <a:noFill/>
        </p:spPr>
        <p:txBody>
          <a:bodyPr wrap="square" rtlCol="0">
            <a:spAutoFit/>
          </a:bodyPr>
          <a:lstStyle/>
          <a:p>
            <a:r>
              <a:rPr lang="en-US" sz="2400" dirty="0" smtClean="0">
                <a:solidFill>
                  <a:prstClr val="black"/>
                </a:solidFill>
              </a:rPr>
              <a:t>It is </a:t>
            </a:r>
            <a:r>
              <a:rPr lang="en-US" sz="2400" b="1" u="sng" dirty="0" smtClean="0">
                <a:solidFill>
                  <a:prstClr val="black"/>
                </a:solidFill>
              </a:rPr>
              <a:t>important</a:t>
            </a:r>
            <a:r>
              <a:rPr lang="en-US" sz="2400" dirty="0" smtClean="0">
                <a:solidFill>
                  <a:prstClr val="black"/>
                </a:solidFill>
              </a:rPr>
              <a:t> to remember to be nice to your classmates.</a:t>
            </a:r>
            <a:endParaRPr lang="en-US" sz="2400" dirty="0">
              <a:solidFill>
                <a:prstClr val="black"/>
              </a:solidFill>
            </a:endParaRPr>
          </a:p>
        </p:txBody>
      </p:sp>
    </p:spTree>
    <p:extLst>
      <p:ext uri="{BB962C8B-B14F-4D97-AF65-F5344CB8AC3E}">
        <p14:creationId xmlns:p14="http://schemas.microsoft.com/office/powerpoint/2010/main" xmlns="" val="520376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a:t>
            </a:r>
            <a:r>
              <a:rPr lang="en-US" sz="2000" smtClean="0"/>
              <a:t>Grade </a:t>
            </a:r>
            <a:r>
              <a:rPr lang="en-US" sz="2000" dirty="0"/>
              <a:t>2</a:t>
            </a:r>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914919" y="1026466"/>
            <a:ext cx="3352800" cy="830997"/>
          </a:xfrm>
          <a:prstGeom prst="rect">
            <a:avLst/>
          </a:prstGeom>
          <a:noFill/>
        </p:spPr>
        <p:txBody>
          <a:bodyPr wrap="square" rtlCol="0">
            <a:spAutoFit/>
          </a:bodyPr>
          <a:lstStyle/>
          <a:p>
            <a:pPr algn="ctr"/>
            <a:r>
              <a:rPr lang="en-US" sz="2400" b="1" u="sng" dirty="0" smtClean="0">
                <a:solidFill>
                  <a:srgbClr val="0066FF"/>
                </a:solidFill>
              </a:rPr>
              <a:t>Independently</a:t>
            </a:r>
            <a:endParaRPr lang="en-US" sz="2400" b="1" u="sng" dirty="0">
              <a:solidFill>
                <a:srgbClr val="0066FF"/>
              </a:solidFill>
            </a:endParaRPr>
          </a:p>
          <a:p>
            <a:pPr algn="ctr"/>
            <a:endParaRPr lang="en-US" sz="2400" b="1" dirty="0">
              <a:solidFill>
                <a:srgbClr val="4F81BD"/>
              </a:solidFill>
            </a:endParaRP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sp>
        <p:nvSpPr>
          <p:cNvPr id="16" name="TextBox 15"/>
          <p:cNvSpPr txBox="1"/>
          <p:nvPr/>
        </p:nvSpPr>
        <p:spPr>
          <a:xfrm>
            <a:off x="762000" y="5628274"/>
            <a:ext cx="7620000" cy="369332"/>
          </a:xfrm>
          <a:prstGeom prst="rect">
            <a:avLst/>
          </a:prstGeom>
          <a:noFill/>
        </p:spPr>
        <p:txBody>
          <a:bodyPr wrap="square" rtlCol="0">
            <a:spAutoFit/>
          </a:bodyPr>
          <a:lstStyle/>
          <a:p>
            <a:r>
              <a:rPr lang="en-US" dirty="0">
                <a:solidFill>
                  <a:prstClr val="black"/>
                </a:solidFill>
              </a:rPr>
              <a:t>Not needing the support or advice of another person</a:t>
            </a:r>
          </a:p>
        </p:txBody>
      </p:sp>
      <p:pic>
        <p:nvPicPr>
          <p:cNvPr id="36866" name="Picture 2" descr="C:\Users\Owner\AppData\Local\Microsoft\Windows\Temporary Internet Files\Content.IE5\Q2MD93DE\MP900442459[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29281" y="1857463"/>
            <a:ext cx="2124075" cy="28321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048000" y="4862360"/>
            <a:ext cx="4191000" cy="369332"/>
          </a:xfrm>
          <a:prstGeom prst="rect">
            <a:avLst/>
          </a:prstGeom>
          <a:noFill/>
        </p:spPr>
        <p:txBody>
          <a:bodyPr wrap="square" rtlCol="0">
            <a:spAutoFit/>
          </a:bodyPr>
          <a:lstStyle/>
          <a:p>
            <a:r>
              <a:rPr lang="en-US" dirty="0" smtClean="0"/>
              <a:t>Chris can now read </a:t>
            </a:r>
            <a:r>
              <a:rPr lang="en-US" b="1" u="sng" dirty="0" smtClean="0"/>
              <a:t>independently</a:t>
            </a:r>
            <a:r>
              <a:rPr lang="en-US" dirty="0" smtClean="0"/>
              <a:t>.</a:t>
            </a:r>
            <a:endParaRPr lang="en-US" dirty="0"/>
          </a:p>
        </p:txBody>
      </p:sp>
    </p:spTree>
    <p:extLst>
      <p:ext uri="{BB962C8B-B14F-4D97-AF65-F5344CB8AC3E}">
        <p14:creationId xmlns:p14="http://schemas.microsoft.com/office/powerpoint/2010/main" xmlns="" val="5031041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Index</a:t>
            </a:r>
            <a:endParaRPr lang="en-US" sz="2400" b="1" u="sng" dirty="0">
              <a:solidFill>
                <a:srgbClr val="0066FF"/>
              </a:solidFill>
            </a:endParaRPr>
          </a:p>
        </p:txBody>
      </p:sp>
      <p:sp>
        <p:nvSpPr>
          <p:cNvPr id="12" name="TextBox 11"/>
          <p:cNvSpPr txBox="1"/>
          <p:nvPr/>
        </p:nvSpPr>
        <p:spPr>
          <a:xfrm>
            <a:off x="762000" y="5506134"/>
            <a:ext cx="7620000" cy="646331"/>
          </a:xfrm>
          <a:prstGeom prst="rect">
            <a:avLst/>
          </a:prstGeom>
          <a:noFill/>
        </p:spPr>
        <p:txBody>
          <a:bodyPr wrap="square" rtlCol="0">
            <a:spAutoFit/>
          </a:bodyPr>
          <a:lstStyle/>
          <a:p>
            <a:r>
              <a:rPr lang="en-US" dirty="0"/>
              <a:t>A list of subjects, names, or other information in a book, with page numbers given for each thing on the list</a:t>
            </a:r>
          </a:p>
        </p:txBody>
      </p:sp>
      <p:sp>
        <p:nvSpPr>
          <p:cNvPr id="11" name="Footer Placeholder 10"/>
          <p:cNvSpPr>
            <a:spLocks noGrp="1"/>
          </p:cNvSpPr>
          <p:nvPr>
            <p:ph type="ftr" sz="quarter" idx="11"/>
          </p:nvPr>
        </p:nvSpPr>
        <p:spPr/>
        <p:txBody>
          <a:bodyPr/>
          <a:lstStyle/>
          <a:p>
            <a:r>
              <a:rPr lang="en-US" smtClean="0"/>
              <a:t>©Partners for Learning, Inc.</a:t>
            </a:r>
            <a:endParaRPr lang="en-US"/>
          </a:p>
        </p:txBody>
      </p:sp>
      <p:pic>
        <p:nvPicPr>
          <p:cNvPr id="82946" name="Picture 2"/>
          <p:cNvPicPr>
            <a:picLocks noChangeAspect="1" noChangeArrowheads="1"/>
          </p:cNvPicPr>
          <p:nvPr/>
        </p:nvPicPr>
        <p:blipFill>
          <a:blip r:embed="rId2" cstate="print"/>
          <a:srcRect/>
          <a:stretch>
            <a:fillRect/>
          </a:stretch>
        </p:blipFill>
        <p:spPr bwMode="auto">
          <a:xfrm>
            <a:off x="1676400" y="1772563"/>
            <a:ext cx="5724525" cy="3456662"/>
          </a:xfrm>
          <a:prstGeom prst="rect">
            <a:avLst/>
          </a:prstGeom>
          <a:noFill/>
          <a:ln w="9525">
            <a:noFill/>
            <a:miter lim="800000"/>
            <a:headEnd/>
            <a:tailEnd/>
          </a:ln>
        </p:spPr>
      </p:pic>
    </p:spTree>
    <p:extLst>
      <p:ext uri="{BB962C8B-B14F-4D97-AF65-F5344CB8AC3E}">
        <p14:creationId xmlns:p14="http://schemas.microsoft.com/office/powerpoint/2010/main" xmlns="" val="15363800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a:t>
            </a:r>
            <a:r>
              <a:rPr lang="en-US" sz="2000" dirty="0"/>
              <a:t>2</a:t>
            </a:r>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14919" y="1026466"/>
            <a:ext cx="3352800" cy="461665"/>
          </a:xfrm>
          <a:prstGeom prst="rect">
            <a:avLst/>
          </a:prstGeom>
          <a:noFill/>
        </p:spPr>
        <p:txBody>
          <a:bodyPr wrap="square" rtlCol="0">
            <a:spAutoFit/>
          </a:bodyPr>
          <a:lstStyle/>
          <a:p>
            <a:pPr algn="ctr"/>
            <a:r>
              <a:rPr lang="en-US" sz="2400" b="1" u="sng" dirty="0" smtClean="0">
                <a:solidFill>
                  <a:srgbClr val="0066FF"/>
                </a:solidFill>
              </a:rPr>
              <a:t>Inform</a:t>
            </a:r>
            <a:endParaRPr lang="en-US" sz="2400" b="1" u="sng" dirty="0">
              <a:solidFill>
                <a:srgbClr val="0066FF"/>
              </a:solidFill>
            </a:endParaRP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6" name="TextBox 15"/>
          <p:cNvSpPr txBox="1"/>
          <p:nvPr/>
        </p:nvSpPr>
        <p:spPr>
          <a:xfrm>
            <a:off x="762000" y="5628274"/>
            <a:ext cx="7620000" cy="369332"/>
          </a:xfrm>
          <a:prstGeom prst="rect">
            <a:avLst/>
          </a:prstGeom>
          <a:noFill/>
        </p:spPr>
        <p:txBody>
          <a:bodyPr wrap="square" rtlCol="0">
            <a:spAutoFit/>
          </a:bodyPr>
          <a:lstStyle/>
          <a:p>
            <a:r>
              <a:rPr lang="en-US" dirty="0" smtClean="0"/>
              <a:t>To </a:t>
            </a:r>
            <a:r>
              <a:rPr lang="en-US" dirty="0"/>
              <a:t>give knowledge to; tell.</a:t>
            </a:r>
          </a:p>
        </p:txBody>
      </p:sp>
      <p:pic>
        <p:nvPicPr>
          <p:cNvPr id="16386" name="Picture 2" descr="C:\Users\Owner\AppData\Local\Microsoft\Windows\Temporary Internet Files\Content.IE5\OSL0GL0W\MP90044848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9878" y="1786139"/>
            <a:ext cx="2342881" cy="35143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122532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a:t>
            </a:r>
            <a:r>
              <a:rPr lang="en-US" sz="2000" smtClean="0"/>
              <a:t>Grade </a:t>
            </a:r>
            <a:r>
              <a:rPr lang="en-US" sz="2000"/>
              <a:t>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14919" y="1026466"/>
            <a:ext cx="3352800" cy="461665"/>
          </a:xfrm>
          <a:prstGeom prst="rect">
            <a:avLst/>
          </a:prstGeom>
          <a:noFill/>
        </p:spPr>
        <p:txBody>
          <a:bodyPr wrap="square" rtlCol="0">
            <a:spAutoFit/>
          </a:bodyPr>
          <a:lstStyle/>
          <a:p>
            <a:pPr algn="ctr"/>
            <a:r>
              <a:rPr lang="en-US" sz="2400" b="1" u="sng" dirty="0" smtClean="0">
                <a:solidFill>
                  <a:srgbClr val="0066FF"/>
                </a:solidFill>
              </a:rPr>
              <a:t>Informal English</a:t>
            </a:r>
            <a:endParaRPr lang="en-US" sz="2400" b="1" u="sng" dirty="0">
              <a:solidFill>
                <a:srgbClr val="0066FF"/>
              </a:solidFill>
            </a:endParaRP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6" name="TextBox 15"/>
          <p:cNvSpPr txBox="1"/>
          <p:nvPr/>
        </p:nvSpPr>
        <p:spPr>
          <a:xfrm>
            <a:off x="762000" y="5628274"/>
            <a:ext cx="7620000" cy="369332"/>
          </a:xfrm>
          <a:prstGeom prst="rect">
            <a:avLst/>
          </a:prstGeom>
          <a:noFill/>
        </p:spPr>
        <p:txBody>
          <a:bodyPr wrap="square" rtlCol="0">
            <a:spAutoFit/>
          </a:bodyPr>
          <a:lstStyle/>
          <a:p>
            <a:r>
              <a:rPr lang="en-US" dirty="0"/>
              <a:t>A casual way of speaking or writing</a:t>
            </a:r>
          </a:p>
        </p:txBody>
      </p:sp>
      <p:pic>
        <p:nvPicPr>
          <p:cNvPr id="37890" name="Picture 2" descr="C:\Users\Owner\AppData\Local\Microsoft\Windows\Temporary Internet Files\Content.IE5\9971HXAX\MP900446469[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2969" y="1905000"/>
            <a:ext cx="4076700" cy="2717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438400" y="4574585"/>
            <a:ext cx="4724400" cy="830997"/>
          </a:xfrm>
          <a:prstGeom prst="rect">
            <a:avLst/>
          </a:prstGeom>
          <a:noFill/>
        </p:spPr>
        <p:txBody>
          <a:bodyPr wrap="square" rtlCol="0">
            <a:spAutoFit/>
          </a:bodyPr>
          <a:lstStyle/>
          <a:p>
            <a:r>
              <a:rPr lang="en-US" sz="2400" dirty="0" smtClean="0"/>
              <a:t>We can use </a:t>
            </a:r>
            <a:r>
              <a:rPr lang="en-US" sz="2400" b="1" u="sng" dirty="0" smtClean="0"/>
              <a:t>informal English </a:t>
            </a:r>
            <a:r>
              <a:rPr lang="en-US" sz="2400" dirty="0" smtClean="0"/>
              <a:t>when we talk or write to our friends.</a:t>
            </a:r>
            <a:endParaRPr lang="en-US" sz="2400" dirty="0"/>
          </a:p>
        </p:txBody>
      </p:sp>
    </p:spTree>
    <p:extLst>
      <p:ext uri="{BB962C8B-B14F-4D97-AF65-F5344CB8AC3E}">
        <p14:creationId xmlns:p14="http://schemas.microsoft.com/office/powerpoint/2010/main" xmlns="" val="39380977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14919" y="1026466"/>
            <a:ext cx="3352800" cy="461665"/>
          </a:xfrm>
          <a:prstGeom prst="rect">
            <a:avLst/>
          </a:prstGeom>
          <a:noFill/>
        </p:spPr>
        <p:txBody>
          <a:bodyPr wrap="square" rtlCol="0">
            <a:spAutoFit/>
          </a:bodyPr>
          <a:lstStyle/>
          <a:p>
            <a:pPr algn="ctr"/>
            <a:r>
              <a:rPr lang="en-US" sz="2400" b="1" u="sng" dirty="0" smtClean="0">
                <a:solidFill>
                  <a:srgbClr val="0066FF"/>
                </a:solidFill>
              </a:rPr>
              <a:t>Information</a:t>
            </a:r>
            <a:endParaRPr lang="en-US" sz="2400" b="1" u="sng" dirty="0">
              <a:solidFill>
                <a:srgbClr val="0066FF"/>
              </a:solidFill>
            </a:endParaRP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6" name="TextBox 15"/>
          <p:cNvSpPr txBox="1"/>
          <p:nvPr/>
        </p:nvSpPr>
        <p:spPr>
          <a:xfrm>
            <a:off x="762000" y="5628274"/>
            <a:ext cx="7620000" cy="369332"/>
          </a:xfrm>
          <a:prstGeom prst="rect">
            <a:avLst/>
          </a:prstGeom>
          <a:noFill/>
        </p:spPr>
        <p:txBody>
          <a:bodyPr wrap="square" rtlCol="0">
            <a:spAutoFit/>
          </a:bodyPr>
          <a:lstStyle/>
          <a:p>
            <a:r>
              <a:rPr lang="en-US" dirty="0" smtClean="0"/>
              <a:t>Knowledge </a:t>
            </a:r>
            <a:r>
              <a:rPr lang="en-US" dirty="0"/>
              <a:t>or facts about any thing or event.</a:t>
            </a:r>
          </a:p>
        </p:txBody>
      </p:sp>
      <p:pic>
        <p:nvPicPr>
          <p:cNvPr id="17410" name="Picture 2" descr="C:\Users\Owner\AppData\Local\Microsoft\Windows\Temporary Internet Files\Content.IE5\KY48H4KP\MP90040927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77119" y="2053763"/>
            <a:ext cx="1981200" cy="2979073"/>
          </a:xfrm>
          <a:prstGeom prst="rect">
            <a:avLst/>
          </a:prstGeom>
          <a:noFill/>
          <a:extLst>
            <a:ext uri="{909E8E84-426E-40DD-AFC4-6F175D3DCCD1}">
              <a14:hiddenFill xmlns:a14="http://schemas.microsoft.com/office/drawing/2010/main" xmlns="">
                <a:solidFill>
                  <a:srgbClr val="FFFFFF"/>
                </a:solidFill>
              </a14:hiddenFill>
            </a:ext>
          </a:extLst>
        </p:spPr>
      </p:pic>
      <p:pic>
        <p:nvPicPr>
          <p:cNvPr id="17411" name="Picture 3" descr="C:\Users\Owner\AppData\Local\Microsoft\Windows\Temporary Internet Files\Content.IE5\Q2MD93DE\MP900446464[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07852" y="2322576"/>
            <a:ext cx="3014134" cy="24414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56982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A</a:t>
            </a:r>
            <a:r>
              <a:rPr lang="en-US" sz="2400" b="1" u="sng" dirty="0" smtClean="0">
                <a:solidFill>
                  <a:srgbClr val="0066FF"/>
                </a:solidFill>
              </a:rPr>
              <a:t>postrophe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 mark ' used to show that letters or figures are </a:t>
            </a:r>
            <a:r>
              <a:rPr lang="en-US" dirty="0" smtClean="0"/>
              <a:t>missing</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9" name="Picture 1" descr="http://briannalouise.files.wordpress.com/2010/02/howtousetheapostrophe.jpg"/>
          <p:cNvPicPr>
            <a:picLocks noChangeAspect="1" noChangeArrowheads="1"/>
          </p:cNvPicPr>
          <p:nvPr/>
        </p:nvPicPr>
        <p:blipFill>
          <a:blip r:embed="rId2" cstate="print"/>
          <a:srcRect/>
          <a:stretch>
            <a:fillRect/>
          </a:stretch>
        </p:blipFill>
        <p:spPr bwMode="auto">
          <a:xfrm>
            <a:off x="1943100" y="1828800"/>
            <a:ext cx="5257800" cy="3505200"/>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14919" y="1026466"/>
            <a:ext cx="3352800" cy="461665"/>
          </a:xfrm>
          <a:prstGeom prst="rect">
            <a:avLst/>
          </a:prstGeom>
          <a:noFill/>
        </p:spPr>
        <p:txBody>
          <a:bodyPr wrap="square" rtlCol="0">
            <a:spAutoFit/>
          </a:bodyPr>
          <a:lstStyle/>
          <a:p>
            <a:pPr algn="ctr"/>
            <a:r>
              <a:rPr lang="en-US" sz="2400" b="1" u="sng" dirty="0" smtClean="0">
                <a:solidFill>
                  <a:srgbClr val="0066FF"/>
                </a:solidFill>
              </a:rPr>
              <a:t>Informational Text</a:t>
            </a:r>
            <a:endParaRPr lang="en-US" sz="2400" b="1" u="sng" dirty="0">
              <a:solidFill>
                <a:srgbClr val="0066FF"/>
              </a:solidFill>
            </a:endParaRP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6" name="TextBox 15"/>
          <p:cNvSpPr txBox="1"/>
          <p:nvPr/>
        </p:nvSpPr>
        <p:spPr>
          <a:xfrm>
            <a:off x="762000" y="5628274"/>
            <a:ext cx="7620000" cy="369332"/>
          </a:xfrm>
          <a:prstGeom prst="rect">
            <a:avLst/>
          </a:prstGeom>
          <a:noFill/>
        </p:spPr>
        <p:txBody>
          <a:bodyPr wrap="square" rtlCol="0">
            <a:spAutoFit/>
          </a:bodyPr>
          <a:lstStyle/>
          <a:p>
            <a:r>
              <a:rPr lang="en-US" dirty="0"/>
              <a:t>Knowledge or facts that come from printed work</a:t>
            </a:r>
          </a:p>
        </p:txBody>
      </p:sp>
      <p:pic>
        <p:nvPicPr>
          <p:cNvPr id="17410" name="Picture 2" descr="C:\Users\Owner\AppData\Local\Microsoft\Windows\Temporary Internet Files\Content.IE5\KY48H4KP\MP90040927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81400" y="2053763"/>
            <a:ext cx="1981200" cy="29790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10636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14919" y="1026466"/>
            <a:ext cx="3352800" cy="461665"/>
          </a:xfrm>
          <a:prstGeom prst="rect">
            <a:avLst/>
          </a:prstGeom>
          <a:noFill/>
        </p:spPr>
        <p:txBody>
          <a:bodyPr wrap="square" rtlCol="0">
            <a:spAutoFit/>
          </a:bodyPr>
          <a:lstStyle/>
          <a:p>
            <a:pPr algn="ctr"/>
            <a:r>
              <a:rPr lang="en-US" sz="2400" b="1" u="sng" dirty="0" smtClean="0">
                <a:solidFill>
                  <a:srgbClr val="0066FF"/>
                </a:solidFill>
              </a:rPr>
              <a:t>Interaction of Characters</a:t>
            </a:r>
            <a:endParaRPr lang="en-US" sz="2400" b="1" u="sng" dirty="0">
              <a:solidFill>
                <a:srgbClr val="0066FF"/>
              </a:solidFill>
            </a:endParaRP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6" name="TextBox 15"/>
          <p:cNvSpPr txBox="1"/>
          <p:nvPr/>
        </p:nvSpPr>
        <p:spPr>
          <a:xfrm>
            <a:off x="762000" y="5628274"/>
            <a:ext cx="7620000" cy="369332"/>
          </a:xfrm>
          <a:prstGeom prst="rect">
            <a:avLst/>
          </a:prstGeom>
          <a:noFill/>
        </p:spPr>
        <p:txBody>
          <a:bodyPr wrap="square" rtlCol="0">
            <a:spAutoFit/>
          </a:bodyPr>
          <a:lstStyle/>
          <a:p>
            <a:r>
              <a:rPr lang="en-US" dirty="0"/>
              <a:t> Action of one upon another in a story, play or movie</a:t>
            </a:r>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33919" y="1828800"/>
            <a:ext cx="4114800" cy="27389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286000" y="4648200"/>
            <a:ext cx="4648200" cy="707886"/>
          </a:xfrm>
          <a:prstGeom prst="rect">
            <a:avLst/>
          </a:prstGeom>
          <a:noFill/>
        </p:spPr>
        <p:txBody>
          <a:bodyPr wrap="square" rtlCol="0">
            <a:spAutoFit/>
          </a:bodyPr>
          <a:lstStyle/>
          <a:p>
            <a:r>
              <a:rPr lang="en-US" sz="2000" dirty="0" smtClean="0"/>
              <a:t>In this movie scene, there is an </a:t>
            </a:r>
            <a:r>
              <a:rPr lang="en-US" sz="2000" b="1" u="sng" dirty="0" smtClean="0"/>
              <a:t>interaction of characters </a:t>
            </a:r>
            <a:r>
              <a:rPr lang="en-US" sz="2000" dirty="0" smtClean="0"/>
              <a:t>at a meeting.</a:t>
            </a:r>
            <a:endParaRPr lang="en-US" sz="2000" dirty="0"/>
          </a:p>
        </p:txBody>
      </p:sp>
    </p:spTree>
    <p:extLst>
      <p:ext uri="{BB962C8B-B14F-4D97-AF65-F5344CB8AC3E}">
        <p14:creationId xmlns:p14="http://schemas.microsoft.com/office/powerpoint/2010/main" xmlns="" val="22911190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14919" y="1026466"/>
            <a:ext cx="3352800" cy="461665"/>
          </a:xfrm>
          <a:prstGeom prst="rect">
            <a:avLst/>
          </a:prstGeom>
          <a:noFill/>
        </p:spPr>
        <p:txBody>
          <a:bodyPr wrap="square" rtlCol="0">
            <a:spAutoFit/>
          </a:bodyPr>
          <a:lstStyle/>
          <a:p>
            <a:pPr algn="ctr"/>
            <a:r>
              <a:rPr lang="en-US" sz="2400" b="1" u="sng" dirty="0" smtClean="0">
                <a:solidFill>
                  <a:srgbClr val="0066FF"/>
                </a:solidFill>
              </a:rPr>
              <a:t>Internet Search</a:t>
            </a:r>
            <a:endParaRPr lang="en-US" sz="2400" b="1" u="sng" dirty="0">
              <a:solidFill>
                <a:srgbClr val="0066FF"/>
              </a:solidFill>
            </a:endParaRP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6" name="TextBox 15"/>
          <p:cNvSpPr txBox="1"/>
          <p:nvPr/>
        </p:nvSpPr>
        <p:spPr>
          <a:xfrm>
            <a:off x="762000" y="5506134"/>
            <a:ext cx="7620000" cy="646331"/>
          </a:xfrm>
          <a:prstGeom prst="rect">
            <a:avLst/>
          </a:prstGeom>
          <a:noFill/>
        </p:spPr>
        <p:txBody>
          <a:bodyPr wrap="square" rtlCol="0">
            <a:spAutoFit/>
          </a:bodyPr>
          <a:lstStyle/>
          <a:p>
            <a:r>
              <a:rPr lang="en-US" dirty="0"/>
              <a:t>To find something in the world's largest computer network, which is made of millions of computers that are linked together</a:t>
            </a:r>
          </a:p>
        </p:txBody>
      </p:sp>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0963" y="1828800"/>
            <a:ext cx="3902075" cy="282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2620963" y="4657725"/>
            <a:ext cx="4313237" cy="369332"/>
          </a:xfrm>
          <a:prstGeom prst="rect">
            <a:avLst/>
          </a:prstGeom>
          <a:noFill/>
        </p:spPr>
        <p:txBody>
          <a:bodyPr wrap="square" rtlCol="0">
            <a:spAutoFit/>
          </a:bodyPr>
          <a:lstStyle/>
          <a:p>
            <a:r>
              <a:rPr lang="en-US" dirty="0" smtClean="0"/>
              <a:t>You can use Google for an </a:t>
            </a:r>
            <a:r>
              <a:rPr lang="en-US" b="1" u="sng" dirty="0" smtClean="0"/>
              <a:t>internet search</a:t>
            </a:r>
            <a:r>
              <a:rPr lang="en-US" dirty="0" smtClean="0"/>
              <a:t>.</a:t>
            </a:r>
            <a:endParaRPr lang="en-US" dirty="0"/>
          </a:p>
        </p:txBody>
      </p:sp>
    </p:spTree>
    <p:extLst>
      <p:ext uri="{BB962C8B-B14F-4D97-AF65-F5344CB8AC3E}">
        <p14:creationId xmlns:p14="http://schemas.microsoft.com/office/powerpoint/2010/main" xmlns="" val="39646040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14919" y="1026466"/>
            <a:ext cx="3352800" cy="461665"/>
          </a:xfrm>
          <a:prstGeom prst="rect">
            <a:avLst/>
          </a:prstGeom>
          <a:noFill/>
        </p:spPr>
        <p:txBody>
          <a:bodyPr wrap="square" rtlCol="0">
            <a:spAutoFit/>
          </a:bodyPr>
          <a:lstStyle/>
          <a:p>
            <a:pPr algn="ctr"/>
            <a:r>
              <a:rPr lang="en-US" sz="2400" b="1" u="sng" dirty="0" smtClean="0">
                <a:solidFill>
                  <a:srgbClr val="0066FF"/>
                </a:solidFill>
              </a:rPr>
              <a:t>Irregular</a:t>
            </a:r>
            <a:endParaRPr lang="en-US" sz="2400" b="1" u="sng" dirty="0">
              <a:solidFill>
                <a:srgbClr val="0066FF"/>
              </a:solidFill>
            </a:endParaRP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6" name="TextBox 15"/>
          <p:cNvSpPr txBox="1"/>
          <p:nvPr/>
        </p:nvSpPr>
        <p:spPr>
          <a:xfrm>
            <a:off x="762000" y="5506134"/>
            <a:ext cx="7620000" cy="369332"/>
          </a:xfrm>
          <a:prstGeom prst="rect">
            <a:avLst/>
          </a:prstGeom>
          <a:noFill/>
        </p:spPr>
        <p:txBody>
          <a:bodyPr wrap="square" rtlCol="0">
            <a:spAutoFit/>
          </a:bodyPr>
          <a:lstStyle/>
          <a:p>
            <a:r>
              <a:rPr lang="en-US" dirty="0"/>
              <a:t>Being an exception to the general rules of grammar or spelling</a:t>
            </a:r>
          </a:p>
        </p:txBody>
      </p:sp>
      <p:pic>
        <p:nvPicPr>
          <p:cNvPr id="4096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6604"/>
          <a:stretch/>
        </p:blipFill>
        <p:spPr bwMode="auto">
          <a:xfrm>
            <a:off x="3083719" y="2549235"/>
            <a:ext cx="2976562" cy="24823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2905967" y="1858970"/>
            <a:ext cx="3332066" cy="707886"/>
          </a:xfrm>
          <a:prstGeom prst="rect">
            <a:avLst/>
          </a:prstGeom>
          <a:noFill/>
        </p:spPr>
        <p:txBody>
          <a:bodyPr wrap="none" lIns="91440" tIns="45720" rIns="91440" bIns="45720">
            <a:spAutoFit/>
          </a:bodyPr>
          <a:lstStyle/>
          <a:p>
            <a:pPr algn="ctr"/>
            <a:r>
              <a:rPr lang="en-US"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Irregular Verbs</a:t>
            </a:r>
            <a:endParaRPr lang="en-US"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xmlns="" val="19187151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14919" y="1026466"/>
            <a:ext cx="3352800" cy="461665"/>
          </a:xfrm>
          <a:prstGeom prst="rect">
            <a:avLst/>
          </a:prstGeom>
          <a:noFill/>
        </p:spPr>
        <p:txBody>
          <a:bodyPr wrap="square" rtlCol="0">
            <a:spAutoFit/>
          </a:bodyPr>
          <a:lstStyle/>
          <a:p>
            <a:pPr algn="ctr"/>
            <a:r>
              <a:rPr lang="en-US" sz="2400" b="1" u="sng" dirty="0" smtClean="0">
                <a:solidFill>
                  <a:srgbClr val="0066FF"/>
                </a:solidFill>
              </a:rPr>
              <a:t>Irregular Verbs</a:t>
            </a:r>
            <a:endParaRPr lang="en-US" sz="2400" b="1" u="sng" dirty="0">
              <a:solidFill>
                <a:srgbClr val="0066FF"/>
              </a:solidFill>
            </a:endParaRP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6" name="TextBox 15"/>
          <p:cNvSpPr txBox="1"/>
          <p:nvPr/>
        </p:nvSpPr>
        <p:spPr>
          <a:xfrm>
            <a:off x="762000" y="5506134"/>
            <a:ext cx="7620000" cy="369332"/>
          </a:xfrm>
          <a:prstGeom prst="rect">
            <a:avLst/>
          </a:prstGeom>
          <a:noFill/>
        </p:spPr>
        <p:txBody>
          <a:bodyPr wrap="square" rtlCol="0">
            <a:spAutoFit/>
          </a:bodyPr>
          <a:lstStyle/>
          <a:p>
            <a:r>
              <a:rPr lang="en-US" dirty="0"/>
              <a:t>Live by their own set of rules and are the exception to the grammar rules</a:t>
            </a:r>
          </a:p>
        </p:txBody>
      </p:sp>
      <p:pic>
        <p:nvPicPr>
          <p:cNvPr id="4096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6604"/>
          <a:stretch/>
        </p:blipFill>
        <p:spPr bwMode="auto">
          <a:xfrm>
            <a:off x="3083719" y="2549235"/>
            <a:ext cx="2976562" cy="24823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2905967" y="1858970"/>
            <a:ext cx="3332066" cy="707886"/>
          </a:xfrm>
          <a:prstGeom prst="rect">
            <a:avLst/>
          </a:prstGeom>
          <a:noFill/>
        </p:spPr>
        <p:txBody>
          <a:bodyPr wrap="none" lIns="91440" tIns="45720" rIns="91440" bIns="45720">
            <a:spAutoFit/>
          </a:bodyPr>
          <a:lstStyle/>
          <a:p>
            <a:pPr algn="ctr"/>
            <a:r>
              <a:rPr lang="en-US"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Irregular Verbs</a:t>
            </a:r>
            <a:endParaRPr lang="en-US"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xmlns="" val="27501828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J</a:t>
            </a:r>
            <a:r>
              <a:rPr lang="en-US" sz="2400" b="1" dirty="0" smtClean="0"/>
              <a:t>ournal</a:t>
            </a:r>
            <a:endParaRPr lang="en-US" sz="2400" b="1" dirty="0"/>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smtClean="0"/>
              <a:t>A daily record of events and the writer’s thoughts and feelings about those events</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133600" y="2209800"/>
            <a:ext cx="5257800" cy="2031325"/>
          </a:xfrm>
          <a:prstGeom prst="rect">
            <a:avLst/>
          </a:prstGeom>
          <a:noFill/>
        </p:spPr>
        <p:txBody>
          <a:bodyPr wrap="square" rtlCol="0">
            <a:spAutoFit/>
          </a:bodyPr>
          <a:lstStyle/>
          <a:p>
            <a:r>
              <a:rPr lang="en-US" dirty="0" smtClean="0"/>
              <a:t>September 3, 2012</a:t>
            </a:r>
          </a:p>
          <a:p>
            <a:endParaRPr lang="en-US" dirty="0"/>
          </a:p>
          <a:p>
            <a:r>
              <a:rPr lang="en-US" dirty="0" smtClean="0"/>
              <a:t>Today was the first day of school. I was nervous at first but I actually had a really fun day. My teacher is very nice and I made two new friends. One of my new friends is named Sam. Sam lives just down the street from me. I am excited to go back to school tomorrow!</a:t>
            </a: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Justify</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To show good reasons or cause for</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3" name="TextBox 2"/>
          <p:cNvSpPr txBox="1"/>
          <p:nvPr/>
        </p:nvSpPr>
        <p:spPr>
          <a:xfrm>
            <a:off x="2324100" y="4114800"/>
            <a:ext cx="4495800" cy="1015663"/>
          </a:xfrm>
          <a:prstGeom prst="rect">
            <a:avLst/>
          </a:prstGeom>
          <a:noFill/>
        </p:spPr>
        <p:txBody>
          <a:bodyPr wrap="square" rtlCol="0">
            <a:spAutoFit/>
          </a:bodyPr>
          <a:lstStyle/>
          <a:p>
            <a:r>
              <a:rPr lang="en-US" sz="2000" dirty="0" smtClean="0"/>
              <a:t>Brandy didn’t have any good reasons to </a:t>
            </a:r>
            <a:r>
              <a:rPr lang="en-US" sz="2000" b="1" u="sng" dirty="0" smtClean="0"/>
              <a:t>justify</a:t>
            </a:r>
            <a:r>
              <a:rPr lang="en-US" sz="2000" dirty="0" smtClean="0"/>
              <a:t> her need for the new video game so her parents would not buy it for her.</a:t>
            </a:r>
            <a:endParaRPr lang="en-US" sz="2000" dirty="0"/>
          </a:p>
        </p:txBody>
      </p:sp>
      <p:pic>
        <p:nvPicPr>
          <p:cNvPr id="41987" name="Picture 3" descr="C:\Users\Owner\AppData\Local\Microsoft\Windows\Temporary Internet Files\Content.IE5\SSH8EPH9\MP90031692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1524" y="1827654"/>
            <a:ext cx="1520952" cy="22871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692184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a:t>
            </a:r>
            <a:r>
              <a:rPr lang="en-US" sz="2000" dirty="0"/>
              <a:t>2</a:t>
            </a:r>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914919" y="1026466"/>
            <a:ext cx="3352800" cy="461665"/>
          </a:xfrm>
          <a:prstGeom prst="rect">
            <a:avLst/>
          </a:prstGeom>
          <a:noFill/>
        </p:spPr>
        <p:txBody>
          <a:bodyPr wrap="square" rtlCol="0">
            <a:spAutoFit/>
          </a:bodyPr>
          <a:lstStyle/>
          <a:p>
            <a:pPr algn="ctr"/>
            <a:r>
              <a:rPr lang="en-US" sz="2400" b="1" u="sng" dirty="0" smtClean="0">
                <a:solidFill>
                  <a:srgbClr val="0066FF"/>
                </a:solidFill>
              </a:rPr>
              <a:t>Key Details</a:t>
            </a:r>
            <a:endParaRPr lang="en-US" sz="2400" b="1" u="sng" dirty="0">
              <a:solidFill>
                <a:srgbClr val="0066FF"/>
              </a:solidFill>
            </a:endParaRP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sp>
        <p:nvSpPr>
          <p:cNvPr id="16" name="TextBox 15"/>
          <p:cNvSpPr txBox="1"/>
          <p:nvPr/>
        </p:nvSpPr>
        <p:spPr>
          <a:xfrm>
            <a:off x="762000" y="5628274"/>
            <a:ext cx="7620000" cy="369332"/>
          </a:xfrm>
          <a:prstGeom prst="rect">
            <a:avLst/>
          </a:prstGeom>
          <a:noFill/>
        </p:spPr>
        <p:txBody>
          <a:bodyPr wrap="square" rtlCol="0">
            <a:spAutoFit/>
          </a:bodyPr>
          <a:lstStyle/>
          <a:p>
            <a:r>
              <a:rPr lang="en-US" dirty="0" smtClean="0">
                <a:solidFill>
                  <a:prstClr val="black"/>
                </a:solidFill>
              </a:rPr>
              <a:t>The important points of information.</a:t>
            </a:r>
            <a:endParaRPr lang="en-US" dirty="0">
              <a:solidFill>
                <a:prstClr val="black"/>
              </a:solidFill>
            </a:endParaRPr>
          </a:p>
        </p:txBody>
      </p:sp>
      <p:sp>
        <p:nvSpPr>
          <p:cNvPr id="9" name="Rectangle 8"/>
          <p:cNvSpPr/>
          <p:nvPr/>
        </p:nvSpPr>
        <p:spPr>
          <a:xfrm>
            <a:off x="3068831" y="1562395"/>
            <a:ext cx="2848771" cy="646331"/>
          </a:xfrm>
          <a:prstGeom prst="rect">
            <a:avLst/>
          </a:prstGeom>
          <a:noFill/>
        </p:spPr>
        <p:txBody>
          <a:bodyPr wrap="square" lIns="91440" tIns="45720" rIns="91440" bIns="45720">
            <a:spAutoFit/>
          </a:bodyPr>
          <a:lstStyle/>
          <a:p>
            <a:pPr algn="ctr"/>
            <a: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Main Idea:</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1" name="TextBox 10"/>
          <p:cNvSpPr txBox="1"/>
          <p:nvPr/>
        </p:nvSpPr>
        <p:spPr>
          <a:xfrm>
            <a:off x="2569971" y="2034531"/>
            <a:ext cx="4067788" cy="830997"/>
          </a:xfrm>
          <a:prstGeom prst="rect">
            <a:avLst/>
          </a:prstGeom>
          <a:noFill/>
        </p:spPr>
        <p:txBody>
          <a:bodyPr wrap="square" rtlCol="0">
            <a:spAutoFit/>
          </a:bodyPr>
          <a:lstStyle/>
          <a:p>
            <a:pPr algn="ctr"/>
            <a:r>
              <a:rPr lang="en-US" sz="2400" dirty="0" smtClean="0"/>
              <a:t>What the story or passage is mostly talking about</a:t>
            </a:r>
            <a:endParaRPr lang="en-US" sz="2400" dirty="0"/>
          </a:p>
        </p:txBody>
      </p:sp>
      <p:sp>
        <p:nvSpPr>
          <p:cNvPr id="12" name="Rectangle 11"/>
          <p:cNvSpPr/>
          <p:nvPr/>
        </p:nvSpPr>
        <p:spPr>
          <a:xfrm>
            <a:off x="3287016" y="3419211"/>
            <a:ext cx="2569968"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Key Details</a:t>
            </a:r>
            <a:endParaRPr lang="en-US" sz="3600" b="1" u="sng"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p:txBody>
      </p:sp>
      <p:sp>
        <p:nvSpPr>
          <p:cNvPr id="14" name="TextBox 13"/>
          <p:cNvSpPr txBox="1"/>
          <p:nvPr/>
        </p:nvSpPr>
        <p:spPr>
          <a:xfrm>
            <a:off x="2914919" y="4065542"/>
            <a:ext cx="3240020" cy="1200329"/>
          </a:xfrm>
          <a:prstGeom prst="rect">
            <a:avLst/>
          </a:prstGeom>
          <a:noFill/>
        </p:spPr>
        <p:txBody>
          <a:bodyPr wrap="square" rtlCol="0">
            <a:spAutoFit/>
          </a:bodyPr>
          <a:lstStyle/>
          <a:p>
            <a:pPr algn="ctr"/>
            <a:r>
              <a:rPr lang="en-US" sz="2400" dirty="0"/>
              <a:t>I</a:t>
            </a:r>
            <a:r>
              <a:rPr lang="en-US" sz="2400" dirty="0" smtClean="0"/>
              <a:t>mportant information that tell more about the main idea</a:t>
            </a:r>
            <a:endParaRPr lang="en-US" sz="2400" dirty="0"/>
          </a:p>
        </p:txBody>
      </p:sp>
      <p:cxnSp>
        <p:nvCxnSpPr>
          <p:cNvPr id="15" name="Straight Arrow Connector 14"/>
          <p:cNvCxnSpPr/>
          <p:nvPr/>
        </p:nvCxnSpPr>
        <p:spPr>
          <a:xfrm>
            <a:off x="4493216" y="2865528"/>
            <a:ext cx="0" cy="68085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1107337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a:t>
            </a:r>
            <a:r>
              <a:rPr lang="en-US" sz="2000" smtClean="0"/>
              <a:t>Grade </a:t>
            </a:r>
            <a:r>
              <a:rPr lang="en-US" sz="2000"/>
              <a:t>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914919" y="1026466"/>
            <a:ext cx="3352800" cy="461665"/>
          </a:xfrm>
          <a:prstGeom prst="rect">
            <a:avLst/>
          </a:prstGeom>
          <a:noFill/>
        </p:spPr>
        <p:txBody>
          <a:bodyPr wrap="square" rtlCol="0">
            <a:spAutoFit/>
          </a:bodyPr>
          <a:lstStyle/>
          <a:p>
            <a:pPr algn="ctr"/>
            <a:r>
              <a:rPr lang="en-US" sz="2400" b="1" u="sng" dirty="0" smtClean="0">
                <a:solidFill>
                  <a:srgbClr val="0066FF"/>
                </a:solidFill>
              </a:rPr>
              <a:t>Key Words</a:t>
            </a:r>
            <a:endParaRPr lang="en-US" sz="2400" b="1" u="sng" dirty="0">
              <a:solidFill>
                <a:srgbClr val="0066FF"/>
              </a:solidFill>
            </a:endParaRP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sp>
        <p:nvSpPr>
          <p:cNvPr id="16" name="TextBox 15"/>
          <p:cNvSpPr txBox="1"/>
          <p:nvPr/>
        </p:nvSpPr>
        <p:spPr>
          <a:xfrm>
            <a:off x="762000" y="5628274"/>
            <a:ext cx="7620000" cy="369332"/>
          </a:xfrm>
          <a:prstGeom prst="rect">
            <a:avLst/>
          </a:prstGeom>
          <a:noFill/>
        </p:spPr>
        <p:txBody>
          <a:bodyPr wrap="square" rtlCol="0">
            <a:spAutoFit/>
          </a:bodyPr>
          <a:lstStyle/>
          <a:p>
            <a:r>
              <a:rPr lang="en-US" dirty="0">
                <a:solidFill>
                  <a:prstClr val="black"/>
                </a:solidFill>
              </a:rPr>
              <a:t>A word or concept of great significance</a:t>
            </a:r>
          </a:p>
        </p:txBody>
      </p:sp>
      <p:pic>
        <p:nvPicPr>
          <p:cNvPr id="430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923" r="9008" b="3305"/>
          <a:stretch/>
        </p:blipFill>
        <p:spPr bwMode="auto">
          <a:xfrm>
            <a:off x="3186545" y="2266950"/>
            <a:ext cx="2673928" cy="30393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429000" y="1828800"/>
            <a:ext cx="2714625" cy="400110"/>
          </a:xfrm>
          <a:prstGeom prst="rect">
            <a:avLst/>
          </a:prstGeom>
          <a:noFill/>
        </p:spPr>
        <p:txBody>
          <a:bodyPr wrap="square" rtlCol="0">
            <a:spAutoFit/>
          </a:bodyPr>
          <a:lstStyle/>
          <a:p>
            <a:r>
              <a:rPr lang="en-US" sz="2000" b="1" u="sng" dirty="0" smtClean="0"/>
              <a:t>Key Words </a:t>
            </a:r>
            <a:r>
              <a:rPr lang="en-US" sz="2000" dirty="0" smtClean="0"/>
              <a:t>for Math</a:t>
            </a:r>
            <a:endParaRPr lang="en-US" sz="2000" dirty="0"/>
          </a:p>
        </p:txBody>
      </p:sp>
    </p:spTree>
    <p:extLst>
      <p:ext uri="{BB962C8B-B14F-4D97-AF65-F5344CB8AC3E}">
        <p14:creationId xmlns:p14="http://schemas.microsoft.com/office/powerpoint/2010/main" xmlns="" val="35043967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L</a:t>
            </a:r>
            <a:r>
              <a:rPr lang="en-US" sz="2400" b="1" dirty="0" smtClean="0"/>
              <a:t>abel</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Identifying or classifying an item or group</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5122" name="Picture 2" descr="C:\Users\Owner\AppData\Local\Microsoft\Windows\Temporary Internet Files\Content.IE5\9971HXAX\MP900439499[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45855" y="1911722"/>
            <a:ext cx="1868424" cy="279863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Appropriate</a:t>
            </a:r>
            <a:endParaRPr lang="en-US" sz="2400" b="1" u="sng" dirty="0">
              <a:solidFill>
                <a:srgbClr val="0066FF"/>
              </a:solidFill>
            </a:endParaRPr>
          </a:p>
        </p:txBody>
      </p:sp>
      <p:sp>
        <p:nvSpPr>
          <p:cNvPr id="12" name="TextBox 11"/>
          <p:cNvSpPr txBox="1"/>
          <p:nvPr/>
        </p:nvSpPr>
        <p:spPr>
          <a:xfrm>
            <a:off x="762000" y="5644634"/>
            <a:ext cx="7620000" cy="369332"/>
          </a:xfrm>
          <a:prstGeom prst="rect">
            <a:avLst/>
          </a:prstGeom>
          <a:noFill/>
        </p:spPr>
        <p:txBody>
          <a:bodyPr wrap="square" rtlCol="0">
            <a:spAutoFit/>
          </a:bodyPr>
          <a:lstStyle/>
          <a:p>
            <a:r>
              <a:rPr lang="en-US" dirty="0"/>
              <a:t>Right for the purpose; proper</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057400" y="2667000"/>
            <a:ext cx="5029200" cy="1569660"/>
          </a:xfrm>
          <a:prstGeom prst="rect">
            <a:avLst/>
          </a:prstGeom>
          <a:noFill/>
        </p:spPr>
        <p:txBody>
          <a:bodyPr wrap="square" rtlCol="0">
            <a:spAutoFit/>
          </a:bodyPr>
          <a:lstStyle/>
          <a:p>
            <a:r>
              <a:rPr lang="en-US" sz="3200" dirty="0" smtClean="0"/>
              <a:t>It is </a:t>
            </a:r>
            <a:r>
              <a:rPr lang="en-US" sz="3200" b="1" u="sng" dirty="0" smtClean="0"/>
              <a:t>appropriate</a:t>
            </a:r>
            <a:r>
              <a:rPr lang="en-US" sz="3200" dirty="0" smtClean="0"/>
              <a:t> to raise your hand when you have a question in class.</a:t>
            </a:r>
            <a:endParaRPr lang="en-US" sz="3200" dirty="0"/>
          </a:p>
        </p:txBody>
      </p:sp>
    </p:spTree>
    <p:extLst>
      <p:ext uri="{BB962C8B-B14F-4D97-AF65-F5344CB8AC3E}">
        <p14:creationId xmlns:p14="http://schemas.microsoft.com/office/powerpoint/2010/main" xmlns="" val="16286419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Legible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Able to be understood or read</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1676400" y="3004691"/>
            <a:ext cx="5791200" cy="1077218"/>
          </a:xfrm>
          <a:prstGeom prst="rect">
            <a:avLst/>
          </a:prstGeom>
          <a:noFill/>
        </p:spPr>
        <p:txBody>
          <a:bodyPr wrap="square" rtlCol="0">
            <a:spAutoFit/>
          </a:bodyPr>
          <a:lstStyle/>
          <a:p>
            <a:r>
              <a:rPr lang="en-US" sz="3200" dirty="0" smtClean="0"/>
              <a:t>If you use nice handwriting, your assignments will be </a:t>
            </a:r>
            <a:r>
              <a:rPr lang="en-US" sz="3200" b="1" u="sng" dirty="0" smtClean="0"/>
              <a:t>legible</a:t>
            </a:r>
            <a:r>
              <a:rPr lang="en-US" sz="3200" dirty="0" smtClean="0"/>
              <a:t>.</a:t>
            </a:r>
            <a:endParaRPr lang="en-US" sz="3200" dirty="0"/>
          </a:p>
        </p:txBody>
      </p:sp>
    </p:spTree>
    <p:extLst>
      <p:ext uri="{BB962C8B-B14F-4D97-AF65-F5344CB8AC3E}">
        <p14:creationId xmlns:p14="http://schemas.microsoft.com/office/powerpoint/2010/main" xmlns="" val="20445987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a:t>
            </a:r>
            <a:r>
              <a:rPr lang="en-US" sz="2000" dirty="0"/>
              <a:t>2</a:t>
            </a:r>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L</a:t>
            </a:r>
            <a:r>
              <a:rPr lang="en-US" sz="2400" b="1" u="sng" dirty="0" smtClean="0">
                <a:solidFill>
                  <a:srgbClr val="0066FF"/>
                </a:solidFill>
              </a:rPr>
              <a:t>etter</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The written form of a sound</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026" name="Picture 2" descr="C:\Users\Owner\AppData\Local\Microsoft\Windows\Temporary Internet Files\Content.IE5\OSL0GL0W\MP90044249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67991" y="1945341"/>
            <a:ext cx="4808018" cy="31959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045192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a:t>
            </a:r>
            <a:r>
              <a:rPr lang="en-US" sz="2000" smtClean="0"/>
              <a:t>Grade </a:t>
            </a:r>
            <a:r>
              <a:rPr lang="en-US" sz="2000"/>
              <a:t>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Library Sources</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 place that provides information in books, records, and other materials </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44036" name="Picture 4" descr="C:\Users\Owner\AppData\Local\Microsoft\Windows\Temporary Internet Files\Content.IE5\Q2MD93DE\MP90042778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03253" y="1791034"/>
            <a:ext cx="2337494" cy="35045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699654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1</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L</a:t>
            </a:r>
            <a:r>
              <a:rPr lang="en-US" sz="2400" b="1" u="sng" dirty="0" smtClean="0">
                <a:solidFill>
                  <a:srgbClr val="0066FF"/>
                </a:solidFill>
              </a:rPr>
              <a:t>ist</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Names or items written one after another.</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28676" name="Picture 4" descr="http://blog.healthkismet.com/wp-content/uploads/2012/07/grocery_list.jpg"/>
          <p:cNvPicPr>
            <a:picLocks noChangeAspect="1" noChangeArrowheads="1"/>
          </p:cNvPicPr>
          <p:nvPr/>
        </p:nvPicPr>
        <p:blipFill>
          <a:blip r:embed="rId2" cstate="print"/>
          <a:srcRect/>
          <a:stretch>
            <a:fillRect/>
          </a:stretch>
        </p:blipFill>
        <p:spPr bwMode="auto">
          <a:xfrm>
            <a:off x="2905125" y="1828800"/>
            <a:ext cx="3333750" cy="3333750"/>
          </a:xfrm>
          <a:prstGeom prst="rect">
            <a:avLst/>
          </a:prstGeom>
          <a:noFill/>
        </p:spPr>
      </p:pic>
    </p:spTree>
    <p:extLst>
      <p:ext uri="{BB962C8B-B14F-4D97-AF65-F5344CB8AC3E}">
        <p14:creationId xmlns:p14="http://schemas.microsoft.com/office/powerpoint/2010/main" xmlns="" val="30682754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1</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Literal Meaning</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 In accordance with the ordinary, exact, or primary meaning of a word or words</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514600" y="2514600"/>
            <a:ext cx="4267200" cy="1384995"/>
          </a:xfrm>
          <a:prstGeom prst="rect">
            <a:avLst/>
          </a:prstGeom>
          <a:noFill/>
        </p:spPr>
        <p:txBody>
          <a:bodyPr wrap="square" rtlCol="0">
            <a:spAutoFit/>
          </a:bodyPr>
          <a:lstStyle/>
          <a:p>
            <a:pPr algn="ctr"/>
            <a:r>
              <a:rPr lang="en-US" sz="2800" dirty="0" smtClean="0"/>
              <a:t>The </a:t>
            </a:r>
            <a:r>
              <a:rPr lang="en-US" sz="2800" b="1" u="sng" dirty="0" smtClean="0"/>
              <a:t>literal meaning </a:t>
            </a:r>
            <a:r>
              <a:rPr lang="en-US" sz="2800" dirty="0" smtClean="0"/>
              <a:t>of a word or phrase means exactly what it says. </a:t>
            </a:r>
            <a:endParaRPr lang="en-US" sz="2800" dirty="0"/>
          </a:p>
        </p:txBody>
      </p:sp>
    </p:spTree>
    <p:extLst>
      <p:ext uri="{BB962C8B-B14F-4D97-AF65-F5344CB8AC3E}">
        <p14:creationId xmlns:p14="http://schemas.microsoft.com/office/powerpoint/2010/main" xmlns="" val="17109011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1</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Literature</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Stories, poems, plays, and other written work that people consider to have value in a culture</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43263" y="1802606"/>
            <a:ext cx="2657475" cy="3481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612626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Main character</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The most important character in a story, poem, or play</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4" name="Picture 1" descr="http://3.bp.blogspot.com/_j3c9ZtcZwv8/TIRvqGikqdI/AAAAAAAABFM/fAotdIReCx4/s1600/Goldilocks+%26+the+3+Bears+puzzle.jpg+2.jpg"/>
          <p:cNvPicPr>
            <a:picLocks noChangeAspect="1" noChangeArrowheads="1"/>
          </p:cNvPicPr>
          <p:nvPr/>
        </p:nvPicPr>
        <p:blipFill>
          <a:blip r:embed="rId2" cstate="print"/>
          <a:srcRect/>
          <a:stretch>
            <a:fillRect/>
          </a:stretch>
        </p:blipFill>
        <p:spPr bwMode="auto">
          <a:xfrm>
            <a:off x="3072384" y="1775886"/>
            <a:ext cx="2999232" cy="3613532"/>
          </a:xfrm>
          <a:prstGeom prst="rect">
            <a:avLst/>
          </a:prstGeom>
          <a:noFill/>
        </p:spPr>
      </p:pic>
      <p:cxnSp>
        <p:nvCxnSpPr>
          <p:cNvPr id="3" name="Straight Arrow Connector 2"/>
          <p:cNvCxnSpPr/>
          <p:nvPr/>
        </p:nvCxnSpPr>
        <p:spPr>
          <a:xfrm flipH="1">
            <a:off x="5029200" y="2514600"/>
            <a:ext cx="1371600" cy="4953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73091" y="2102064"/>
            <a:ext cx="1371600" cy="646331"/>
          </a:xfrm>
          <a:prstGeom prst="rect">
            <a:avLst/>
          </a:prstGeom>
          <a:noFill/>
        </p:spPr>
        <p:txBody>
          <a:bodyPr wrap="square" rtlCol="0">
            <a:spAutoFit/>
          </a:bodyPr>
          <a:lstStyle/>
          <a:p>
            <a:r>
              <a:rPr lang="en-US" dirty="0" smtClean="0"/>
              <a:t>Main character</a:t>
            </a:r>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Main Idea</a:t>
            </a:r>
            <a:endParaRPr lang="en-US" sz="2400" b="1" u="sng" dirty="0">
              <a:solidFill>
                <a:srgbClr val="0066FF"/>
              </a:solidFill>
            </a:endParaRPr>
          </a:p>
        </p:txBody>
      </p:sp>
      <p:sp>
        <p:nvSpPr>
          <p:cNvPr id="12" name="TextBox 11"/>
          <p:cNvSpPr txBox="1"/>
          <p:nvPr/>
        </p:nvSpPr>
        <p:spPr>
          <a:xfrm>
            <a:off x="762000" y="5562600"/>
            <a:ext cx="7620000" cy="369332"/>
          </a:xfrm>
          <a:prstGeom prst="rect">
            <a:avLst/>
          </a:prstGeom>
          <a:noFill/>
        </p:spPr>
        <p:txBody>
          <a:bodyPr wrap="square" rtlCol="0">
            <a:spAutoFit/>
          </a:bodyPr>
          <a:lstStyle/>
          <a:p>
            <a:r>
              <a:rPr lang="en-US" dirty="0" smtClean="0"/>
              <a:t>The most important idea expressed in a piece of writing.</a:t>
            </a:r>
            <a:endParaRPr lang="en-US" dirty="0"/>
          </a:p>
        </p:txBody>
      </p:sp>
      <p:sp>
        <p:nvSpPr>
          <p:cNvPr id="11" name="Footer Placeholder 10"/>
          <p:cNvSpPr>
            <a:spLocks noGrp="1"/>
          </p:cNvSpPr>
          <p:nvPr>
            <p:ph type="ftr" sz="quarter" idx="11"/>
          </p:nvPr>
        </p:nvSpPr>
        <p:spPr/>
        <p:txBody>
          <a:bodyPr/>
          <a:lstStyle/>
          <a:p>
            <a:r>
              <a:rPr lang="en-US" smtClean="0"/>
              <a:t>©Partners for Learning, Inc.</a:t>
            </a:r>
            <a:endParaRPr lang="en-US"/>
          </a:p>
        </p:txBody>
      </p:sp>
      <p:sp>
        <p:nvSpPr>
          <p:cNvPr id="2" name="Oval 1"/>
          <p:cNvSpPr/>
          <p:nvPr/>
        </p:nvSpPr>
        <p:spPr>
          <a:xfrm>
            <a:off x="3144982" y="2639291"/>
            <a:ext cx="2663537" cy="18288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TextBox 2"/>
          <p:cNvSpPr txBox="1"/>
          <p:nvPr/>
        </p:nvSpPr>
        <p:spPr>
          <a:xfrm>
            <a:off x="3352800" y="2958524"/>
            <a:ext cx="2438400" cy="523220"/>
          </a:xfrm>
          <a:prstGeom prst="rect">
            <a:avLst/>
          </a:prstGeom>
          <a:noFill/>
        </p:spPr>
        <p:txBody>
          <a:bodyPr wrap="square" rtlCol="0">
            <a:spAutoFit/>
          </a:bodyPr>
          <a:lstStyle/>
          <a:p>
            <a:pPr algn="ctr"/>
            <a:r>
              <a:rPr lang="en-US" sz="2800" b="1" u="sng" dirty="0" smtClean="0"/>
              <a:t>Main Idea</a:t>
            </a:r>
            <a:endParaRPr lang="en-US" sz="2800" b="1" u="sng" dirty="0"/>
          </a:p>
        </p:txBody>
      </p:sp>
      <p:cxnSp>
        <p:nvCxnSpPr>
          <p:cNvPr id="9" name="Straight Connector 8"/>
          <p:cNvCxnSpPr/>
          <p:nvPr/>
        </p:nvCxnSpPr>
        <p:spPr>
          <a:xfrm flipV="1">
            <a:off x="5081155" y="2372591"/>
            <a:ext cx="644236"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117273" y="2462646"/>
            <a:ext cx="7620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 idx="5"/>
          </p:cNvCxnSpPr>
          <p:nvPr/>
        </p:nvCxnSpPr>
        <p:spPr>
          <a:xfrm>
            <a:off x="5418453" y="4200269"/>
            <a:ext cx="511294" cy="267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352800" y="4334180"/>
            <a:ext cx="526474" cy="248928"/>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531427" y="1804693"/>
            <a:ext cx="2545773" cy="10597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1" name="TextBox 20"/>
          <p:cNvSpPr txBox="1"/>
          <p:nvPr/>
        </p:nvSpPr>
        <p:spPr>
          <a:xfrm>
            <a:off x="6141027" y="1867783"/>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22" name="Oval 21"/>
          <p:cNvSpPr/>
          <p:nvPr/>
        </p:nvSpPr>
        <p:spPr>
          <a:xfrm>
            <a:off x="1272886" y="4263752"/>
            <a:ext cx="2306783" cy="1054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3" name="Oval 22"/>
          <p:cNvSpPr/>
          <p:nvPr/>
        </p:nvSpPr>
        <p:spPr>
          <a:xfrm>
            <a:off x="1371600" y="1844188"/>
            <a:ext cx="2208069" cy="9752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4" name="Oval 23"/>
          <p:cNvSpPr/>
          <p:nvPr/>
        </p:nvSpPr>
        <p:spPr>
          <a:xfrm>
            <a:off x="5808519" y="4200269"/>
            <a:ext cx="2268681" cy="105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5" name="TextBox 24"/>
          <p:cNvSpPr txBox="1"/>
          <p:nvPr/>
        </p:nvSpPr>
        <p:spPr>
          <a:xfrm>
            <a:off x="1850446" y="1867783"/>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26" name="TextBox 25"/>
          <p:cNvSpPr txBox="1"/>
          <p:nvPr/>
        </p:nvSpPr>
        <p:spPr>
          <a:xfrm>
            <a:off x="1850445" y="4263752"/>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27" name="TextBox 26"/>
          <p:cNvSpPr txBox="1"/>
          <p:nvPr/>
        </p:nvSpPr>
        <p:spPr>
          <a:xfrm>
            <a:off x="6179126" y="4244554"/>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28" name="TextBox 27"/>
          <p:cNvSpPr txBox="1"/>
          <p:nvPr/>
        </p:nvSpPr>
        <p:spPr>
          <a:xfrm>
            <a:off x="3484418" y="3481744"/>
            <a:ext cx="2175164" cy="461665"/>
          </a:xfrm>
          <a:prstGeom prst="rect">
            <a:avLst/>
          </a:prstGeom>
          <a:noFill/>
        </p:spPr>
        <p:txBody>
          <a:bodyPr wrap="square" rtlCol="0">
            <a:spAutoFit/>
          </a:bodyPr>
          <a:lstStyle/>
          <a:p>
            <a:pPr algn="ctr"/>
            <a:r>
              <a:rPr lang="en-US" sz="2400" dirty="0" smtClean="0"/>
              <a:t>I like cats.</a:t>
            </a:r>
            <a:endParaRPr lang="en-US" sz="2400" dirty="0"/>
          </a:p>
        </p:txBody>
      </p:sp>
      <p:sp>
        <p:nvSpPr>
          <p:cNvPr id="29" name="TextBox 28"/>
          <p:cNvSpPr txBox="1"/>
          <p:nvPr/>
        </p:nvSpPr>
        <p:spPr>
          <a:xfrm>
            <a:off x="5725392" y="2173069"/>
            <a:ext cx="2351808" cy="369332"/>
          </a:xfrm>
          <a:prstGeom prst="rect">
            <a:avLst/>
          </a:prstGeom>
          <a:noFill/>
        </p:spPr>
        <p:txBody>
          <a:bodyPr wrap="square" rtlCol="0">
            <a:spAutoFit/>
          </a:bodyPr>
          <a:lstStyle/>
          <a:p>
            <a:pPr algn="ctr"/>
            <a:r>
              <a:rPr lang="en-US" dirty="0" smtClean="0"/>
              <a:t>They like to cuddle.</a:t>
            </a:r>
            <a:endParaRPr lang="en-US" dirty="0"/>
          </a:p>
        </p:txBody>
      </p:sp>
      <p:sp>
        <p:nvSpPr>
          <p:cNvPr id="30" name="TextBox 29"/>
          <p:cNvSpPr txBox="1"/>
          <p:nvPr/>
        </p:nvSpPr>
        <p:spPr>
          <a:xfrm>
            <a:off x="1435676" y="2173069"/>
            <a:ext cx="2079915" cy="369332"/>
          </a:xfrm>
          <a:prstGeom prst="rect">
            <a:avLst/>
          </a:prstGeom>
          <a:noFill/>
        </p:spPr>
        <p:txBody>
          <a:bodyPr wrap="square" rtlCol="0">
            <a:spAutoFit/>
          </a:bodyPr>
          <a:lstStyle/>
          <a:p>
            <a:pPr algn="ctr"/>
            <a:r>
              <a:rPr lang="en-US" dirty="0" smtClean="0"/>
              <a:t>They are playful. </a:t>
            </a:r>
            <a:endParaRPr lang="en-US" dirty="0"/>
          </a:p>
        </p:txBody>
      </p:sp>
      <p:sp>
        <p:nvSpPr>
          <p:cNvPr id="32" name="TextBox 31"/>
          <p:cNvSpPr txBox="1"/>
          <p:nvPr/>
        </p:nvSpPr>
        <p:spPr>
          <a:xfrm>
            <a:off x="1517072" y="4594220"/>
            <a:ext cx="2142259" cy="369332"/>
          </a:xfrm>
          <a:prstGeom prst="rect">
            <a:avLst/>
          </a:prstGeom>
          <a:noFill/>
        </p:spPr>
        <p:txBody>
          <a:bodyPr wrap="square" rtlCol="0">
            <a:spAutoFit/>
          </a:bodyPr>
          <a:lstStyle/>
          <a:p>
            <a:pPr algn="ctr"/>
            <a:r>
              <a:rPr lang="en-US" dirty="0" smtClean="0"/>
              <a:t>My cat is friendly.</a:t>
            </a:r>
            <a:endParaRPr lang="en-US" dirty="0"/>
          </a:p>
        </p:txBody>
      </p:sp>
      <p:sp>
        <p:nvSpPr>
          <p:cNvPr id="38" name="TextBox 37"/>
          <p:cNvSpPr txBox="1"/>
          <p:nvPr/>
        </p:nvSpPr>
        <p:spPr>
          <a:xfrm>
            <a:off x="6248400" y="4619436"/>
            <a:ext cx="1447800" cy="377725"/>
          </a:xfrm>
          <a:prstGeom prst="rect">
            <a:avLst/>
          </a:prstGeom>
          <a:noFill/>
        </p:spPr>
        <p:txBody>
          <a:bodyPr wrap="square" rtlCol="0">
            <a:spAutoFit/>
          </a:bodyPr>
          <a:lstStyle/>
          <a:p>
            <a:r>
              <a:rPr lang="en-US" dirty="0" smtClean="0"/>
              <a:t>Cats are cute.</a:t>
            </a:r>
            <a:endParaRPr lang="en-US" dirty="0"/>
          </a:p>
        </p:txBody>
      </p:sp>
    </p:spTree>
    <p:extLst>
      <p:ext uri="{BB962C8B-B14F-4D97-AF65-F5344CB8AC3E}">
        <p14:creationId xmlns:p14="http://schemas.microsoft.com/office/powerpoint/2010/main" xmlns="" val="21563230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Main Purpose</a:t>
            </a:r>
            <a:endParaRPr lang="en-US" sz="2400" b="1" u="sng" dirty="0">
              <a:solidFill>
                <a:srgbClr val="0066FF"/>
              </a:solidFill>
            </a:endParaRPr>
          </a:p>
        </p:txBody>
      </p:sp>
      <p:sp>
        <p:nvSpPr>
          <p:cNvPr id="12" name="TextBox 11"/>
          <p:cNvSpPr txBox="1"/>
          <p:nvPr/>
        </p:nvSpPr>
        <p:spPr>
          <a:xfrm>
            <a:off x="762000" y="5562600"/>
            <a:ext cx="7620000" cy="369332"/>
          </a:xfrm>
          <a:prstGeom prst="rect">
            <a:avLst/>
          </a:prstGeom>
          <a:noFill/>
        </p:spPr>
        <p:txBody>
          <a:bodyPr wrap="square" rtlCol="0">
            <a:spAutoFit/>
          </a:bodyPr>
          <a:lstStyle/>
          <a:p>
            <a:r>
              <a:rPr lang="en-US" dirty="0"/>
              <a:t>The most important reason or plan that guides an action</a:t>
            </a:r>
          </a:p>
        </p:txBody>
      </p:sp>
      <p:sp>
        <p:nvSpPr>
          <p:cNvPr id="11" name="Footer Placeholder 10"/>
          <p:cNvSpPr>
            <a:spLocks noGrp="1"/>
          </p:cNvSpPr>
          <p:nvPr>
            <p:ph type="ftr" sz="quarter" idx="11"/>
          </p:nvPr>
        </p:nvSpPr>
        <p:spPr/>
        <p:txBody>
          <a:bodyPr/>
          <a:lstStyle/>
          <a:p>
            <a:r>
              <a:rPr lang="en-US" smtClean="0"/>
              <a:t>©Partners for Learning, Inc.</a:t>
            </a:r>
            <a:endParaRPr lang="en-US"/>
          </a:p>
        </p:txBody>
      </p:sp>
      <p:sp>
        <p:nvSpPr>
          <p:cNvPr id="5" name="TextBox 4"/>
          <p:cNvSpPr txBox="1"/>
          <p:nvPr/>
        </p:nvSpPr>
        <p:spPr>
          <a:xfrm>
            <a:off x="1828800" y="3004691"/>
            <a:ext cx="5486400" cy="107721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dirty="0" smtClean="0"/>
              <a:t>The </a:t>
            </a:r>
            <a:r>
              <a:rPr lang="en-US" sz="3200" b="1" u="sng" dirty="0" smtClean="0"/>
              <a:t>main purpose </a:t>
            </a:r>
            <a:r>
              <a:rPr lang="en-US" sz="3200" dirty="0" smtClean="0"/>
              <a:t>of this assembly is to stop bullying.</a:t>
            </a:r>
            <a:endParaRPr lang="en-US" sz="3200" dirty="0"/>
          </a:p>
        </p:txBody>
      </p:sp>
    </p:spTree>
    <p:extLst>
      <p:ext uri="{BB962C8B-B14F-4D97-AF65-F5344CB8AC3E}">
        <p14:creationId xmlns:p14="http://schemas.microsoft.com/office/powerpoint/2010/main" xmlns="" val="18956342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Main Topic</a:t>
            </a:r>
            <a:endParaRPr lang="en-US" sz="2400" b="1" u="sng" dirty="0">
              <a:solidFill>
                <a:srgbClr val="0066FF"/>
              </a:solidFill>
            </a:endParaRPr>
          </a:p>
        </p:txBody>
      </p:sp>
      <p:sp>
        <p:nvSpPr>
          <p:cNvPr id="12" name="TextBox 11"/>
          <p:cNvSpPr txBox="1"/>
          <p:nvPr/>
        </p:nvSpPr>
        <p:spPr>
          <a:xfrm>
            <a:off x="762000" y="5562600"/>
            <a:ext cx="7620000" cy="369332"/>
          </a:xfrm>
          <a:prstGeom prst="rect">
            <a:avLst/>
          </a:prstGeom>
          <a:noFill/>
        </p:spPr>
        <p:txBody>
          <a:bodyPr wrap="square" rtlCol="0">
            <a:spAutoFit/>
          </a:bodyPr>
          <a:lstStyle/>
          <a:p>
            <a:r>
              <a:rPr lang="en-US" dirty="0"/>
              <a:t>A sentence that states or suggests the main idea</a:t>
            </a:r>
          </a:p>
        </p:txBody>
      </p:sp>
      <p:sp>
        <p:nvSpPr>
          <p:cNvPr id="11" name="Footer Placeholder 10"/>
          <p:cNvSpPr>
            <a:spLocks noGrp="1"/>
          </p:cNvSpPr>
          <p:nvPr>
            <p:ph type="ftr" sz="quarter" idx="11"/>
          </p:nvPr>
        </p:nvSpPr>
        <p:spPr/>
        <p:txBody>
          <a:bodyPr/>
          <a:lstStyle/>
          <a:p>
            <a:r>
              <a:rPr lang="en-US" smtClean="0"/>
              <a:t>©Partners for Learning, Inc.</a:t>
            </a:r>
            <a:endParaRPr lang="en-US"/>
          </a:p>
        </p:txBody>
      </p:sp>
      <p:sp>
        <p:nvSpPr>
          <p:cNvPr id="2" name="Oval 1"/>
          <p:cNvSpPr/>
          <p:nvPr/>
        </p:nvSpPr>
        <p:spPr>
          <a:xfrm>
            <a:off x="3144982" y="2639291"/>
            <a:ext cx="2663537" cy="18288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TextBox 2"/>
          <p:cNvSpPr txBox="1"/>
          <p:nvPr/>
        </p:nvSpPr>
        <p:spPr>
          <a:xfrm>
            <a:off x="3352800" y="2958524"/>
            <a:ext cx="2438400" cy="523220"/>
          </a:xfrm>
          <a:prstGeom prst="rect">
            <a:avLst/>
          </a:prstGeom>
          <a:noFill/>
        </p:spPr>
        <p:txBody>
          <a:bodyPr wrap="square" rtlCol="0">
            <a:spAutoFit/>
          </a:bodyPr>
          <a:lstStyle/>
          <a:p>
            <a:pPr algn="ctr"/>
            <a:r>
              <a:rPr lang="en-US" sz="2800" b="1" u="sng" dirty="0" smtClean="0"/>
              <a:t>Main Topic</a:t>
            </a:r>
            <a:endParaRPr lang="en-US" sz="2800" b="1" u="sng" dirty="0"/>
          </a:p>
        </p:txBody>
      </p:sp>
      <p:cxnSp>
        <p:nvCxnSpPr>
          <p:cNvPr id="9" name="Straight Connector 8"/>
          <p:cNvCxnSpPr/>
          <p:nvPr/>
        </p:nvCxnSpPr>
        <p:spPr>
          <a:xfrm flipV="1">
            <a:off x="5081155" y="2372591"/>
            <a:ext cx="644236"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117273" y="2462646"/>
            <a:ext cx="7620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 idx="5"/>
          </p:cNvCxnSpPr>
          <p:nvPr/>
        </p:nvCxnSpPr>
        <p:spPr>
          <a:xfrm>
            <a:off x="5418453" y="4200269"/>
            <a:ext cx="511294" cy="267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352800" y="4334180"/>
            <a:ext cx="526474" cy="248928"/>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531427" y="1804693"/>
            <a:ext cx="2545773" cy="10597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1" name="TextBox 20"/>
          <p:cNvSpPr txBox="1"/>
          <p:nvPr/>
        </p:nvSpPr>
        <p:spPr>
          <a:xfrm>
            <a:off x="6141027" y="1867783"/>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22" name="Oval 21"/>
          <p:cNvSpPr/>
          <p:nvPr/>
        </p:nvSpPr>
        <p:spPr>
          <a:xfrm>
            <a:off x="1272886" y="4263752"/>
            <a:ext cx="2306783" cy="1054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3" name="Oval 22"/>
          <p:cNvSpPr/>
          <p:nvPr/>
        </p:nvSpPr>
        <p:spPr>
          <a:xfrm>
            <a:off x="1371600" y="1844188"/>
            <a:ext cx="2208069" cy="9752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4" name="Oval 23"/>
          <p:cNvSpPr/>
          <p:nvPr/>
        </p:nvSpPr>
        <p:spPr>
          <a:xfrm>
            <a:off x="5808519" y="4200269"/>
            <a:ext cx="2268681" cy="105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5" name="TextBox 24"/>
          <p:cNvSpPr txBox="1"/>
          <p:nvPr/>
        </p:nvSpPr>
        <p:spPr>
          <a:xfrm>
            <a:off x="1850446" y="1867783"/>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26" name="TextBox 25"/>
          <p:cNvSpPr txBox="1"/>
          <p:nvPr/>
        </p:nvSpPr>
        <p:spPr>
          <a:xfrm>
            <a:off x="1850445" y="4263752"/>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27" name="TextBox 26"/>
          <p:cNvSpPr txBox="1"/>
          <p:nvPr/>
        </p:nvSpPr>
        <p:spPr>
          <a:xfrm>
            <a:off x="6179126" y="4244554"/>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28" name="TextBox 27"/>
          <p:cNvSpPr txBox="1"/>
          <p:nvPr/>
        </p:nvSpPr>
        <p:spPr>
          <a:xfrm>
            <a:off x="3484418" y="3481744"/>
            <a:ext cx="2175164" cy="461665"/>
          </a:xfrm>
          <a:prstGeom prst="rect">
            <a:avLst/>
          </a:prstGeom>
          <a:noFill/>
        </p:spPr>
        <p:txBody>
          <a:bodyPr wrap="square" rtlCol="0">
            <a:spAutoFit/>
          </a:bodyPr>
          <a:lstStyle/>
          <a:p>
            <a:pPr algn="ctr"/>
            <a:r>
              <a:rPr lang="en-US" sz="2400" dirty="0" smtClean="0"/>
              <a:t>I like cats.</a:t>
            </a:r>
            <a:endParaRPr lang="en-US" sz="2400" dirty="0"/>
          </a:p>
        </p:txBody>
      </p:sp>
      <p:sp>
        <p:nvSpPr>
          <p:cNvPr id="29" name="TextBox 28"/>
          <p:cNvSpPr txBox="1"/>
          <p:nvPr/>
        </p:nvSpPr>
        <p:spPr>
          <a:xfrm>
            <a:off x="5725392" y="2173069"/>
            <a:ext cx="2351808" cy="369332"/>
          </a:xfrm>
          <a:prstGeom prst="rect">
            <a:avLst/>
          </a:prstGeom>
          <a:noFill/>
        </p:spPr>
        <p:txBody>
          <a:bodyPr wrap="square" rtlCol="0">
            <a:spAutoFit/>
          </a:bodyPr>
          <a:lstStyle/>
          <a:p>
            <a:pPr algn="ctr"/>
            <a:r>
              <a:rPr lang="en-US" dirty="0" smtClean="0"/>
              <a:t>They like to cuddle.</a:t>
            </a:r>
            <a:endParaRPr lang="en-US" dirty="0"/>
          </a:p>
        </p:txBody>
      </p:sp>
      <p:sp>
        <p:nvSpPr>
          <p:cNvPr id="30" name="TextBox 29"/>
          <p:cNvSpPr txBox="1"/>
          <p:nvPr/>
        </p:nvSpPr>
        <p:spPr>
          <a:xfrm>
            <a:off x="1435676" y="2173069"/>
            <a:ext cx="2079915" cy="369332"/>
          </a:xfrm>
          <a:prstGeom prst="rect">
            <a:avLst/>
          </a:prstGeom>
          <a:noFill/>
        </p:spPr>
        <p:txBody>
          <a:bodyPr wrap="square" rtlCol="0">
            <a:spAutoFit/>
          </a:bodyPr>
          <a:lstStyle/>
          <a:p>
            <a:pPr algn="ctr"/>
            <a:r>
              <a:rPr lang="en-US" dirty="0" smtClean="0"/>
              <a:t>They are playful. </a:t>
            </a:r>
            <a:endParaRPr lang="en-US" dirty="0"/>
          </a:p>
        </p:txBody>
      </p:sp>
      <p:sp>
        <p:nvSpPr>
          <p:cNvPr id="32" name="TextBox 31"/>
          <p:cNvSpPr txBox="1"/>
          <p:nvPr/>
        </p:nvSpPr>
        <p:spPr>
          <a:xfrm>
            <a:off x="1517072" y="4594220"/>
            <a:ext cx="2142259" cy="369332"/>
          </a:xfrm>
          <a:prstGeom prst="rect">
            <a:avLst/>
          </a:prstGeom>
          <a:noFill/>
        </p:spPr>
        <p:txBody>
          <a:bodyPr wrap="square" rtlCol="0">
            <a:spAutoFit/>
          </a:bodyPr>
          <a:lstStyle/>
          <a:p>
            <a:pPr algn="ctr"/>
            <a:r>
              <a:rPr lang="en-US" dirty="0" smtClean="0"/>
              <a:t>My cat is friendly.</a:t>
            </a:r>
            <a:endParaRPr lang="en-US" dirty="0"/>
          </a:p>
        </p:txBody>
      </p:sp>
      <p:sp>
        <p:nvSpPr>
          <p:cNvPr id="38" name="TextBox 37"/>
          <p:cNvSpPr txBox="1"/>
          <p:nvPr/>
        </p:nvSpPr>
        <p:spPr>
          <a:xfrm>
            <a:off x="6248400" y="4619436"/>
            <a:ext cx="1447800" cy="377725"/>
          </a:xfrm>
          <a:prstGeom prst="rect">
            <a:avLst/>
          </a:prstGeom>
          <a:noFill/>
        </p:spPr>
        <p:txBody>
          <a:bodyPr wrap="square" rtlCol="0">
            <a:spAutoFit/>
          </a:bodyPr>
          <a:lstStyle/>
          <a:p>
            <a:r>
              <a:rPr lang="en-US" dirty="0" smtClean="0"/>
              <a:t>Cats are cute.</a:t>
            </a:r>
            <a:endParaRPr lang="en-US" dirty="0"/>
          </a:p>
        </p:txBody>
      </p:sp>
      <p:cxnSp>
        <p:nvCxnSpPr>
          <p:cNvPr id="13" name="Straight Arrow Connector 12"/>
          <p:cNvCxnSpPr/>
          <p:nvPr/>
        </p:nvCxnSpPr>
        <p:spPr>
          <a:xfrm flipH="1">
            <a:off x="5257800" y="3712576"/>
            <a:ext cx="1905000" cy="4871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xmlns="" val="1615692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A</a:t>
            </a:r>
            <a:r>
              <a:rPr lang="en-US" sz="2400" b="1" dirty="0" smtClean="0"/>
              <a:t>rticle</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written piece often found in a newspaper or magazine</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1" name="Picture 4" descr="thumbnail"/>
          <p:cNvPicPr>
            <a:picLocks noChangeAspect="1" noChangeArrowheads="1"/>
          </p:cNvPicPr>
          <p:nvPr/>
        </p:nvPicPr>
        <p:blipFill>
          <a:blip r:embed="rId2" cstate="print"/>
          <a:srcRect/>
          <a:stretch>
            <a:fillRect/>
          </a:stretch>
        </p:blipFill>
        <p:spPr bwMode="auto">
          <a:xfrm>
            <a:off x="2448859" y="2362200"/>
            <a:ext cx="4332941" cy="2209800"/>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Major Character</a:t>
            </a:r>
            <a:endParaRPr lang="en-US" sz="2400" b="1" u="sng" dirty="0">
              <a:solidFill>
                <a:srgbClr val="0066FF"/>
              </a:solidFill>
            </a:endParaRPr>
          </a:p>
        </p:txBody>
      </p:sp>
      <p:sp>
        <p:nvSpPr>
          <p:cNvPr id="12" name="TextBox 11"/>
          <p:cNvSpPr txBox="1"/>
          <p:nvPr/>
        </p:nvSpPr>
        <p:spPr>
          <a:xfrm>
            <a:off x="762000" y="5562600"/>
            <a:ext cx="7620000" cy="369332"/>
          </a:xfrm>
          <a:prstGeom prst="rect">
            <a:avLst/>
          </a:prstGeom>
          <a:noFill/>
        </p:spPr>
        <p:txBody>
          <a:bodyPr wrap="square" rtlCol="0">
            <a:spAutoFit/>
          </a:bodyPr>
          <a:lstStyle/>
          <a:p>
            <a:r>
              <a:rPr lang="en-US" dirty="0"/>
              <a:t>The one the story is about</a:t>
            </a:r>
          </a:p>
        </p:txBody>
      </p:sp>
      <p:sp>
        <p:nvSpPr>
          <p:cNvPr id="11" name="Footer Placeholder 10"/>
          <p:cNvSpPr>
            <a:spLocks noGrp="1"/>
          </p:cNvSpPr>
          <p:nvPr>
            <p:ph type="ftr" sz="quarter" idx="11"/>
          </p:nvPr>
        </p:nvSpPr>
        <p:spPr/>
        <p:txBody>
          <a:bodyPr/>
          <a:lstStyle/>
          <a:p>
            <a:r>
              <a:rPr lang="en-US" smtClean="0"/>
              <a:t>©Partners for Learning, Inc.</a:t>
            </a:r>
            <a:endParaRPr lang="en-US"/>
          </a:p>
        </p:txBody>
      </p:sp>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64731" y="1828800"/>
            <a:ext cx="2014537" cy="3027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2590800" y="4953000"/>
            <a:ext cx="3962400" cy="369332"/>
          </a:xfrm>
          <a:prstGeom prst="rect">
            <a:avLst/>
          </a:prstGeom>
          <a:noFill/>
        </p:spPr>
        <p:txBody>
          <a:bodyPr wrap="square" rtlCol="0">
            <a:spAutoFit/>
          </a:bodyPr>
          <a:lstStyle/>
          <a:p>
            <a:r>
              <a:rPr lang="en-US" dirty="0" smtClean="0"/>
              <a:t>Woody is a </a:t>
            </a:r>
            <a:r>
              <a:rPr lang="en-US" b="1" u="sng" dirty="0" smtClean="0"/>
              <a:t>major character </a:t>
            </a:r>
            <a:r>
              <a:rPr lang="en-US" dirty="0" smtClean="0"/>
              <a:t>in Toy Story.</a:t>
            </a:r>
            <a:endParaRPr lang="en-US" dirty="0"/>
          </a:p>
        </p:txBody>
      </p:sp>
    </p:spTree>
    <p:extLst>
      <p:ext uri="{BB962C8B-B14F-4D97-AF65-F5344CB8AC3E}">
        <p14:creationId xmlns:p14="http://schemas.microsoft.com/office/powerpoint/2010/main" xmlns="" val="14746783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Major Event</a:t>
            </a:r>
            <a:endParaRPr lang="en-US" sz="2400" b="1" u="sng" dirty="0">
              <a:solidFill>
                <a:srgbClr val="0066FF"/>
              </a:solidFill>
            </a:endParaRPr>
          </a:p>
        </p:txBody>
      </p:sp>
      <p:sp>
        <p:nvSpPr>
          <p:cNvPr id="12" name="TextBox 11"/>
          <p:cNvSpPr txBox="1"/>
          <p:nvPr/>
        </p:nvSpPr>
        <p:spPr>
          <a:xfrm>
            <a:off x="762000" y="5562600"/>
            <a:ext cx="7620000" cy="369332"/>
          </a:xfrm>
          <a:prstGeom prst="rect">
            <a:avLst/>
          </a:prstGeom>
          <a:noFill/>
        </p:spPr>
        <p:txBody>
          <a:bodyPr wrap="square" rtlCol="0">
            <a:spAutoFit/>
          </a:bodyPr>
          <a:lstStyle/>
          <a:p>
            <a:r>
              <a:rPr lang="en-US" dirty="0"/>
              <a:t>A special or important happening</a:t>
            </a:r>
          </a:p>
        </p:txBody>
      </p:sp>
      <p:sp>
        <p:nvSpPr>
          <p:cNvPr id="11" name="Footer Placeholder 10"/>
          <p:cNvSpPr>
            <a:spLocks noGrp="1"/>
          </p:cNvSpPr>
          <p:nvPr>
            <p:ph type="ftr" sz="quarter" idx="11"/>
          </p:nvPr>
        </p:nvSpPr>
        <p:spPr/>
        <p:txBody>
          <a:bodyPr/>
          <a:lstStyle/>
          <a:p>
            <a:r>
              <a:rPr lang="en-US" smtClean="0"/>
              <a:t>©Partners for Learning, Inc.</a:t>
            </a:r>
            <a:endParaRPr lang="en-US"/>
          </a:p>
        </p:txBody>
      </p:sp>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29624" y="1826383"/>
            <a:ext cx="2643187" cy="31860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714500" y="4862715"/>
            <a:ext cx="5715000" cy="369332"/>
          </a:xfrm>
          <a:prstGeom prst="rect">
            <a:avLst/>
          </a:prstGeom>
          <a:noFill/>
        </p:spPr>
        <p:txBody>
          <a:bodyPr wrap="square" rtlCol="0">
            <a:spAutoFit/>
          </a:bodyPr>
          <a:lstStyle/>
          <a:p>
            <a:r>
              <a:rPr lang="en-US" dirty="0" smtClean="0"/>
              <a:t>A </a:t>
            </a:r>
            <a:r>
              <a:rPr lang="en-US" b="1" u="sng" dirty="0" smtClean="0"/>
              <a:t>major event </a:t>
            </a:r>
            <a:r>
              <a:rPr lang="en-US" dirty="0" smtClean="0"/>
              <a:t>in this story is when the bears come home.</a:t>
            </a:r>
            <a:endParaRPr lang="en-US" dirty="0"/>
          </a:p>
        </p:txBody>
      </p:sp>
    </p:spTree>
    <p:extLst>
      <p:ext uri="{BB962C8B-B14F-4D97-AF65-F5344CB8AC3E}">
        <p14:creationId xmlns:p14="http://schemas.microsoft.com/office/powerpoint/2010/main" xmlns="" val="26004291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Make-believe</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To pretend, imagine</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7170" name="Picture 2" descr="C:\Users\Owner\AppData\Local\Microsoft\Windows\Temporary Internet Files\Content.IE5\Q2MD93DE\MP90043178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500" y="1828800"/>
            <a:ext cx="3429000" cy="3429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K</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Media</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smtClean="0"/>
              <a:t>The </a:t>
            </a:r>
            <a:r>
              <a:rPr lang="en-US" dirty="0"/>
              <a:t>means of bringing information to large numbers of people through newspapers, magazines, radio, computers, and television.</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31748" name="Picture 4" descr="C:\Users\Owner\AppData\Local\Microsoft\Windows\Temporary Internet Files\Content.IE5\RK3FD3QT\MP90028940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7400" y="2316845"/>
            <a:ext cx="1865503" cy="2819400"/>
          </a:xfrm>
          <a:prstGeom prst="rect">
            <a:avLst/>
          </a:prstGeom>
          <a:noFill/>
          <a:extLst>
            <a:ext uri="{909E8E84-426E-40DD-AFC4-6F175D3DCCD1}">
              <a14:hiddenFill xmlns:a14="http://schemas.microsoft.com/office/drawing/2010/main" xmlns="">
                <a:solidFill>
                  <a:srgbClr val="FFFFFF"/>
                </a:solidFill>
              </a14:hiddenFill>
            </a:ext>
          </a:extLst>
        </p:spPr>
      </p:pic>
      <p:pic>
        <p:nvPicPr>
          <p:cNvPr id="31749" name="Picture 5" descr="C:\Users\Owner\AppData\Local\Microsoft\Windows\Temporary Internet Files\Content.IE5\SSH8EPH9\MP90038615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62172" y="1981200"/>
            <a:ext cx="1819656" cy="2743200"/>
          </a:xfrm>
          <a:prstGeom prst="rect">
            <a:avLst/>
          </a:prstGeom>
          <a:noFill/>
          <a:extLst>
            <a:ext uri="{909E8E84-426E-40DD-AFC4-6F175D3DCCD1}">
              <a14:hiddenFill xmlns:a14="http://schemas.microsoft.com/office/drawing/2010/main" xmlns="">
                <a:solidFill>
                  <a:srgbClr val="FFFFFF"/>
                </a:solidFill>
              </a14:hiddenFill>
            </a:ext>
          </a:extLst>
        </p:spPr>
      </p:pic>
      <p:pic>
        <p:nvPicPr>
          <p:cNvPr id="31753" name="Picture 9" descr="C:\Users\Owner\AppData\Local\Microsoft\Windows\Temporary Internet Files\Content.IE5\OSL0GL0W\MP900446463[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95400" y="2400300"/>
            <a:ext cx="1823963" cy="27359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132282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K</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Minor Character</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They support the main character in the story without major growth or change</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12269" y="2209800"/>
            <a:ext cx="3319462" cy="2132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133600" y="4525696"/>
            <a:ext cx="5181600" cy="369332"/>
          </a:xfrm>
          <a:prstGeom prst="rect">
            <a:avLst/>
          </a:prstGeom>
          <a:noFill/>
        </p:spPr>
        <p:txBody>
          <a:bodyPr wrap="square" rtlCol="0">
            <a:spAutoFit/>
          </a:bodyPr>
          <a:lstStyle/>
          <a:p>
            <a:r>
              <a:rPr lang="en-US" dirty="0" smtClean="0"/>
              <a:t>Mr. and Mrs. Potato Head are both </a:t>
            </a:r>
            <a:r>
              <a:rPr lang="en-US" b="1" u="sng" dirty="0" smtClean="0"/>
              <a:t>minor characters</a:t>
            </a:r>
            <a:r>
              <a:rPr lang="en-US" dirty="0" smtClean="0"/>
              <a:t>.</a:t>
            </a:r>
            <a:endParaRPr lang="en-US" dirty="0"/>
          </a:p>
        </p:txBody>
      </p:sp>
    </p:spTree>
    <p:extLst>
      <p:ext uri="{BB962C8B-B14F-4D97-AF65-F5344CB8AC3E}">
        <p14:creationId xmlns:p14="http://schemas.microsoft.com/office/powerpoint/2010/main" xmlns="" val="25493084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K</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Minor Event</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Not as important as major events</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29624" y="1826383"/>
            <a:ext cx="2643187" cy="31860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3"/>
          <p:cNvSpPr txBox="1"/>
          <p:nvPr/>
        </p:nvSpPr>
        <p:spPr>
          <a:xfrm>
            <a:off x="1390650" y="4843889"/>
            <a:ext cx="6362700" cy="369332"/>
          </a:xfrm>
          <a:prstGeom prst="rect">
            <a:avLst/>
          </a:prstGeom>
          <a:noFill/>
        </p:spPr>
        <p:txBody>
          <a:bodyPr wrap="square" rtlCol="0">
            <a:spAutoFit/>
          </a:bodyPr>
          <a:lstStyle/>
          <a:p>
            <a:r>
              <a:rPr lang="en-US" dirty="0" smtClean="0"/>
              <a:t>A </a:t>
            </a:r>
            <a:r>
              <a:rPr lang="en-US" b="1" u="sng" dirty="0" smtClean="0"/>
              <a:t>minor event </a:t>
            </a:r>
            <a:r>
              <a:rPr lang="en-US" dirty="0" smtClean="0"/>
              <a:t>in this story is when Goldilocks tries the porridge.</a:t>
            </a:r>
            <a:endParaRPr lang="en-US" dirty="0"/>
          </a:p>
        </p:txBody>
      </p:sp>
    </p:spTree>
    <p:extLst>
      <p:ext uri="{BB962C8B-B14F-4D97-AF65-F5344CB8AC3E}">
        <p14:creationId xmlns:p14="http://schemas.microsoft.com/office/powerpoint/2010/main" xmlns="" val="11068451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M</a:t>
            </a:r>
            <a:r>
              <a:rPr lang="en-US" sz="2400" b="1" u="sng" dirty="0" smtClean="0">
                <a:solidFill>
                  <a:srgbClr val="0066FF"/>
                </a:solidFill>
              </a:rPr>
              <a:t>oral</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solidFill>
                  <a:prstClr val="black"/>
                </a:solidFill>
              </a:rPr>
              <a:t>A story that teaches a lesson</a:t>
            </a:r>
            <a:endParaRPr lang="en-US" dirty="0">
              <a:solidFill>
                <a:prstClr val="black"/>
              </a:solidFill>
            </a:endParaRP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9" name="Picture 2" descr="http://educatingourselves.blogs.deseretnews.com/files/2012/05/tort-hare1.gif"/>
          <p:cNvPicPr>
            <a:picLocks noChangeAspect="1" noChangeArrowheads="1"/>
          </p:cNvPicPr>
          <p:nvPr/>
        </p:nvPicPr>
        <p:blipFill>
          <a:blip r:embed="rId2" cstate="print"/>
          <a:srcRect/>
          <a:stretch>
            <a:fillRect/>
          </a:stretch>
        </p:blipFill>
        <p:spPr bwMode="auto">
          <a:xfrm>
            <a:off x="3189898" y="1828800"/>
            <a:ext cx="2764204" cy="2493948"/>
          </a:xfrm>
          <a:prstGeom prst="rect">
            <a:avLst/>
          </a:prstGeom>
          <a:noFill/>
        </p:spPr>
      </p:pic>
      <p:sp>
        <p:nvSpPr>
          <p:cNvPr id="2" name="TextBox 1"/>
          <p:cNvSpPr txBox="1"/>
          <p:nvPr/>
        </p:nvSpPr>
        <p:spPr>
          <a:xfrm>
            <a:off x="2743200" y="4648200"/>
            <a:ext cx="3962400" cy="646331"/>
          </a:xfrm>
          <a:prstGeom prst="rect">
            <a:avLst/>
          </a:prstGeom>
          <a:noFill/>
        </p:spPr>
        <p:txBody>
          <a:bodyPr wrap="square" rtlCol="0">
            <a:spAutoFit/>
          </a:bodyPr>
          <a:lstStyle/>
          <a:p>
            <a:r>
              <a:rPr lang="en-US" dirty="0" smtClean="0">
                <a:solidFill>
                  <a:prstClr val="black"/>
                </a:solidFill>
              </a:rPr>
              <a:t>The moral of this story is that slow and steady wins the race.</a:t>
            </a:r>
            <a:endParaRPr lang="en-US" dirty="0">
              <a:solidFill>
                <a:prstClr val="black"/>
              </a:solidFill>
            </a:endParaRPr>
          </a:p>
        </p:txBody>
      </p:sp>
    </p:spTree>
    <p:extLst>
      <p:ext uri="{BB962C8B-B14F-4D97-AF65-F5344CB8AC3E}">
        <p14:creationId xmlns:p14="http://schemas.microsoft.com/office/powerpoint/2010/main" xmlns="" val="210031687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Multi-paragraph</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solidFill>
                  <a:prstClr val="black"/>
                </a:solidFill>
              </a:rPr>
              <a:t>More than one paragraph in an essay or story</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97024" y="1894331"/>
            <a:ext cx="2549951" cy="3297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 name="Straight Arrow Connector 4"/>
          <p:cNvCxnSpPr/>
          <p:nvPr/>
        </p:nvCxnSpPr>
        <p:spPr>
          <a:xfrm>
            <a:off x="2514600" y="2362200"/>
            <a:ext cx="990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514600" y="3048000"/>
            <a:ext cx="990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743200" y="3886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832498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Multiple Meaning</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solidFill>
                  <a:prstClr val="black"/>
                </a:solidFill>
              </a:rPr>
              <a:t>Words that can have multiple meanings depending on how they are used in a sentence</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50178" name="Picture 2"/>
          <p:cNvPicPr>
            <a:picLocks noChangeAspect="1" noChangeArrowheads="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xmlns="" val="0"/>
              </a:ext>
            </a:extLst>
          </a:blip>
          <a:srcRect/>
          <a:stretch>
            <a:fillRect/>
          </a:stretch>
        </p:blipFill>
        <p:spPr bwMode="auto">
          <a:xfrm>
            <a:off x="2895600" y="2275767"/>
            <a:ext cx="3367087" cy="25350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4520353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Multi-syllable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solidFill>
                  <a:prstClr val="black"/>
                </a:solidFill>
              </a:rPr>
              <a:t>More than one single vowel sound with or without surrounding consonants</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5120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97113" y="2071688"/>
            <a:ext cx="4548187" cy="2713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4719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Atlas</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collection of maps in book form</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028" name="Picture 4" descr="http://www.wired.com/geekmom/wp-content/uploads/2010/10/Atlas9_OpenBook.jpg"/>
          <p:cNvPicPr>
            <a:picLocks noChangeAspect="1" noChangeArrowheads="1"/>
          </p:cNvPicPr>
          <p:nvPr/>
        </p:nvPicPr>
        <p:blipFill>
          <a:blip r:embed="rId2" cstate="print"/>
          <a:srcRect/>
          <a:stretch>
            <a:fillRect/>
          </a:stretch>
        </p:blipFill>
        <p:spPr bwMode="auto">
          <a:xfrm>
            <a:off x="1676400" y="2057400"/>
            <a:ext cx="5867400" cy="2990482"/>
          </a:xfrm>
          <a:prstGeom prst="rect">
            <a:avLst/>
          </a:prstGeom>
          <a:noFill/>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a:t>
            </a:r>
            <a:r>
              <a:rPr lang="en-US" sz="2000" dirty="0"/>
              <a:t>2</a:t>
            </a:r>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Narrative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story or tale</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2065"/>
          <a:stretch/>
        </p:blipFill>
        <p:spPr bwMode="auto">
          <a:xfrm>
            <a:off x="2286000" y="1885950"/>
            <a:ext cx="4495800" cy="32022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479716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N</a:t>
            </a:r>
            <a:r>
              <a:rPr lang="en-US" sz="2400" b="1" dirty="0" smtClean="0"/>
              <a:t>ewspaper</a:t>
            </a:r>
            <a:endParaRPr lang="en-US" sz="2400" b="1" dirty="0"/>
          </a:p>
        </p:txBody>
      </p:sp>
      <p:sp>
        <p:nvSpPr>
          <p:cNvPr id="12" name="TextBox 11"/>
          <p:cNvSpPr txBox="1"/>
          <p:nvPr/>
        </p:nvSpPr>
        <p:spPr>
          <a:xfrm>
            <a:off x="762000" y="5562600"/>
            <a:ext cx="7620000" cy="369332"/>
          </a:xfrm>
          <a:prstGeom prst="rect">
            <a:avLst/>
          </a:prstGeom>
          <a:noFill/>
        </p:spPr>
        <p:txBody>
          <a:bodyPr wrap="square" rtlCol="0">
            <a:spAutoFit/>
          </a:bodyPr>
          <a:lstStyle/>
          <a:p>
            <a:r>
              <a:rPr lang="en-US" dirty="0" smtClean="0"/>
              <a:t>A daily or weekly publication of current events (news)</a:t>
            </a:r>
            <a:endParaRPr lang="en-US" dirty="0"/>
          </a:p>
        </p:txBody>
      </p:sp>
      <p:sp>
        <p:nvSpPr>
          <p:cNvPr id="14" name="Footer Placeholder 13"/>
          <p:cNvSpPr>
            <a:spLocks noGrp="1"/>
          </p:cNvSpPr>
          <p:nvPr>
            <p:ph type="ftr" sz="quarter" idx="11"/>
          </p:nvPr>
        </p:nvSpPr>
        <p:spPr/>
        <p:txBody>
          <a:bodyPr/>
          <a:lstStyle/>
          <a:p>
            <a:r>
              <a:rPr lang="en-US" smtClean="0"/>
              <a:t>©Partners for Learning, Inc.</a:t>
            </a:r>
            <a:endParaRPr lang="en-US"/>
          </a:p>
        </p:txBody>
      </p:sp>
      <p:pic>
        <p:nvPicPr>
          <p:cNvPr id="11" name="Picture 4" descr="MP900314269[1]"/>
          <p:cNvPicPr>
            <a:picLocks noChangeAspect="1" noChangeArrowheads="1"/>
          </p:cNvPicPr>
          <p:nvPr/>
        </p:nvPicPr>
        <p:blipFill>
          <a:blip r:embed="rId2" cstate="print"/>
          <a:srcRect/>
          <a:stretch>
            <a:fillRect/>
          </a:stretch>
        </p:blipFill>
        <p:spPr bwMode="auto">
          <a:xfrm>
            <a:off x="2743200" y="2286000"/>
            <a:ext cx="3646621" cy="2460625"/>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N</a:t>
            </a:r>
            <a:r>
              <a:rPr lang="en-US" sz="2400" b="1" dirty="0" smtClean="0"/>
              <a:t>onfiction</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Writing that tells about real people, places, and events</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8196" name="Picture 4" descr="C:\Users\Owner\AppData\Local\Microsoft\Windows\Temporary Internet Files\Content.IE5\Q2MD93DE\MP90044237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4552" y="1887694"/>
            <a:ext cx="2142096" cy="331121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419600" y="3066245"/>
            <a:ext cx="3713018" cy="954107"/>
          </a:xfrm>
          <a:prstGeom prst="rect">
            <a:avLst/>
          </a:prstGeom>
          <a:noFill/>
        </p:spPr>
        <p:txBody>
          <a:bodyPr wrap="square" rtlCol="0">
            <a:spAutoFit/>
          </a:bodyPr>
          <a:lstStyle/>
          <a:p>
            <a:r>
              <a:rPr lang="en-US" sz="2800" dirty="0" smtClean="0"/>
              <a:t>The kids are getting on the bus to go to school.</a:t>
            </a:r>
            <a:endParaRPr lang="en-US" sz="2800"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Note-taking</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The practice of writing down pieces of information in a systematic way</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52226" name="Picture 2" descr="C:\Users\Owner\AppData\Local\Microsoft\Windows\Temporary Internet Files\Content.IE5\KY48H4KP\MP90040898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0400" y="2171700"/>
            <a:ext cx="2743200" cy="2743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493142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Online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Connected to or reached through a computer or computer network</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53250" name="Picture 2" descr="C:\Users\Owner\AppData\Local\Microsoft\Windows\Temporary Internet Files\Content.IE5\KY48H4KP\MP90040974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24563" y="1918855"/>
            <a:ext cx="1899419" cy="2856101"/>
          </a:xfrm>
          <a:prstGeom prst="rect">
            <a:avLst/>
          </a:prstGeom>
          <a:noFill/>
          <a:extLst>
            <a:ext uri="{909E8E84-426E-40DD-AFC4-6F175D3DCCD1}">
              <a14:hiddenFill xmlns:a14="http://schemas.microsoft.com/office/drawing/2010/main" xmlns="">
                <a:solidFill>
                  <a:srgbClr val="FFFFFF"/>
                </a:solidFill>
              </a14:hiddenFill>
            </a:ext>
          </a:extLst>
        </p:spPr>
      </p:pic>
      <p:pic>
        <p:nvPicPr>
          <p:cNvPr id="53251" name="Picture 3" descr="C:\Users\Owner\AppData\Local\Microsoft\Windows\Temporary Internet Files\Content.IE5\SSH8EPH9\MP900408949[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11091" y="2171700"/>
            <a:ext cx="2743200" cy="2743200"/>
          </a:xfrm>
          <a:prstGeom prst="rect">
            <a:avLst/>
          </a:prstGeom>
          <a:noFill/>
          <a:extLst>
            <a:ext uri="{909E8E84-426E-40DD-AFC4-6F175D3DCCD1}">
              <a14:hiddenFill xmlns:a14="http://schemas.microsoft.com/office/drawing/2010/main" xmlns="">
                <a:solidFill>
                  <a:srgbClr val="FFFFFF"/>
                </a:solidFill>
              </a14:hiddenFill>
            </a:ext>
          </a:extLst>
        </p:spPr>
      </p:pic>
      <p:pic>
        <p:nvPicPr>
          <p:cNvPr id="53252" name="Picture 4" descr="C:\Users\Owner\AppData\Local\Microsoft\Windows\Temporary Internet Files\Content.IE5\OSL0GL0W\MP900402244[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76600" y="2702844"/>
            <a:ext cx="2026920" cy="13507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4185774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O</a:t>
            </a:r>
            <a:r>
              <a:rPr lang="en-US" sz="2400" b="1" u="sng" dirty="0" smtClean="0">
                <a:solidFill>
                  <a:srgbClr val="0066FF"/>
                </a:solidFill>
              </a:rPr>
              <a:t>pinion</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personal judgment that someone thinks is true, but that may be true or false </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26625" name="Picture 1" descr="http://languageartsgames.4you4free.com/fact_or_opinion.gif"/>
          <p:cNvPicPr>
            <a:picLocks noChangeAspect="1" noChangeArrowheads="1"/>
          </p:cNvPicPr>
          <p:nvPr/>
        </p:nvPicPr>
        <p:blipFill>
          <a:blip r:embed="rId2" cstate="print"/>
          <a:srcRect/>
          <a:stretch>
            <a:fillRect/>
          </a:stretch>
        </p:blipFill>
        <p:spPr bwMode="auto">
          <a:xfrm>
            <a:off x="2133600" y="1676400"/>
            <a:ext cx="4867275" cy="3543300"/>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Oral</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Spoken, rather than written; carried out by speaking</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54274" name="Picture 2" descr="C:\Users\Owner\AppData\Local\Microsoft\Windows\Temporary Internet Files\Content.IE5\OSL0GL0W\MP90044233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38400" y="1943100"/>
            <a:ext cx="4267200" cy="3200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561959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Organize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To set in order; arrange in an orderly way</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55298" name="Picture 2" descr="C:\Users\Owner\AppData\Local\Microsoft\Windows\Temporary Internet Files\Content.IE5\F51QQ6HQ\MP90043120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81400" y="2058125"/>
            <a:ext cx="1981200" cy="2970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09181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O</a:t>
            </a:r>
            <a:r>
              <a:rPr lang="en-US" sz="2400" b="1" u="sng" dirty="0" smtClean="0">
                <a:solidFill>
                  <a:srgbClr val="0066FF"/>
                </a:solidFill>
              </a:rPr>
              <a:t>utline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special form to plan and organize writing</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3650672" y="1905000"/>
            <a:ext cx="1842655" cy="3046988"/>
          </a:xfrm>
          <a:prstGeom prst="rect">
            <a:avLst/>
          </a:prstGeom>
          <a:noFill/>
        </p:spPr>
        <p:txBody>
          <a:bodyPr wrap="square" rtlCol="0">
            <a:spAutoFit/>
          </a:bodyPr>
          <a:lstStyle/>
          <a:p>
            <a:pPr marL="400050" indent="-400050">
              <a:buFont typeface="+mj-lt"/>
              <a:buAutoNum type="romanUcPeriod"/>
            </a:pPr>
            <a:r>
              <a:rPr lang="en-US" sz="2400" dirty="0" smtClean="0"/>
              <a:t>Topic</a:t>
            </a:r>
          </a:p>
          <a:p>
            <a:pPr marL="800100" lvl="1" indent="-342900">
              <a:buFont typeface="+mj-lt"/>
              <a:buAutoNum type="alphaUcPeriod"/>
            </a:pPr>
            <a:r>
              <a:rPr lang="en-US" sz="2400" dirty="0" smtClean="0"/>
              <a:t>Detail</a:t>
            </a:r>
          </a:p>
          <a:p>
            <a:pPr marL="800100" lvl="1" indent="-342900">
              <a:buFont typeface="+mj-lt"/>
              <a:buAutoNum type="alphaUcPeriod"/>
            </a:pPr>
            <a:r>
              <a:rPr lang="en-US" sz="2400" dirty="0" smtClean="0"/>
              <a:t>Detail</a:t>
            </a:r>
          </a:p>
          <a:p>
            <a:pPr marL="800100" lvl="1" indent="-342900">
              <a:buFont typeface="+mj-lt"/>
              <a:buAutoNum type="alphaUcPeriod"/>
            </a:pPr>
            <a:r>
              <a:rPr lang="en-US" sz="2400" dirty="0" smtClean="0"/>
              <a:t>Detail</a:t>
            </a:r>
          </a:p>
          <a:p>
            <a:pPr marL="342900" indent="-342900">
              <a:buFont typeface="+mj-lt"/>
              <a:buAutoNum type="romanUcPeriod"/>
            </a:pPr>
            <a:r>
              <a:rPr lang="en-US" sz="2400" dirty="0" smtClean="0"/>
              <a:t>Topic</a:t>
            </a:r>
          </a:p>
          <a:p>
            <a:pPr marL="800100" lvl="1" indent="-342900">
              <a:buFont typeface="+mj-lt"/>
              <a:buAutoNum type="alphaUcPeriod"/>
            </a:pPr>
            <a:r>
              <a:rPr lang="en-US" sz="2400" dirty="0" smtClean="0"/>
              <a:t>Detail</a:t>
            </a:r>
          </a:p>
          <a:p>
            <a:pPr marL="800100" lvl="1" indent="-342900">
              <a:buFont typeface="+mj-lt"/>
              <a:buAutoNum type="alphaUcPeriod"/>
            </a:pPr>
            <a:r>
              <a:rPr lang="en-US" sz="2400" dirty="0" smtClean="0"/>
              <a:t>Detail</a:t>
            </a:r>
          </a:p>
          <a:p>
            <a:pPr marL="800100" lvl="1" indent="-342900">
              <a:buFont typeface="+mj-lt"/>
              <a:buAutoNum type="alphaUcPeriod"/>
            </a:pPr>
            <a:r>
              <a:rPr lang="en-US" sz="2400" dirty="0" smtClean="0"/>
              <a:t>Detail</a:t>
            </a:r>
            <a:endParaRPr lang="en-US" sz="2400"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Pace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Rate of movement; how fast something moves</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3" name="TextBox 2"/>
          <p:cNvSpPr txBox="1"/>
          <p:nvPr/>
        </p:nvSpPr>
        <p:spPr>
          <a:xfrm>
            <a:off x="1485900" y="3962400"/>
            <a:ext cx="6172200" cy="954107"/>
          </a:xfrm>
          <a:prstGeom prst="rect">
            <a:avLst/>
          </a:prstGeom>
          <a:noFill/>
        </p:spPr>
        <p:txBody>
          <a:bodyPr wrap="square" rtlCol="0">
            <a:spAutoFit/>
          </a:bodyPr>
          <a:lstStyle/>
          <a:p>
            <a:r>
              <a:rPr lang="en-US" sz="2800" dirty="0" smtClean="0"/>
              <a:t>She worked at a fast </a:t>
            </a:r>
            <a:r>
              <a:rPr lang="en-US" sz="2800" b="1" u="sng" dirty="0" smtClean="0"/>
              <a:t>pace</a:t>
            </a:r>
            <a:r>
              <a:rPr lang="en-US" sz="2800" dirty="0" smtClean="0"/>
              <a:t> and was finished with her homework in one hour.</a:t>
            </a:r>
            <a:endParaRPr lang="en-US" sz="2800" dirty="0"/>
          </a:p>
        </p:txBody>
      </p:sp>
      <p:pic>
        <p:nvPicPr>
          <p:cNvPr id="56322" name="Picture 2" descr="C:\Users\Owner\AppData\Local\Microsoft\Windows\Temporary Internet Files\Content.IE5\KY48H4KP\MP900442219[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20291" y="1893455"/>
            <a:ext cx="3103418" cy="20689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19603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a:t>Reading/Language Arts Vocabulary - Grade K</a:t>
            </a:r>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Audience</a:t>
            </a:r>
            <a:endParaRPr lang="en-US" sz="2400" b="1" u="sng" dirty="0">
              <a:solidFill>
                <a:srgbClr val="0066FF"/>
              </a:solidFill>
            </a:endParaRPr>
          </a:p>
        </p:txBody>
      </p:sp>
      <p:sp>
        <p:nvSpPr>
          <p:cNvPr id="12" name="TextBox 11"/>
          <p:cNvSpPr txBox="1"/>
          <p:nvPr/>
        </p:nvSpPr>
        <p:spPr>
          <a:xfrm>
            <a:off x="762000" y="5562600"/>
            <a:ext cx="7620000" cy="369332"/>
          </a:xfrm>
          <a:prstGeom prst="rect">
            <a:avLst/>
          </a:prstGeom>
          <a:noFill/>
        </p:spPr>
        <p:txBody>
          <a:bodyPr wrap="square" rtlCol="0">
            <a:spAutoFit/>
          </a:bodyPr>
          <a:lstStyle/>
          <a:p>
            <a:r>
              <a:rPr lang="en-US" dirty="0" smtClean="0"/>
              <a:t>A </a:t>
            </a:r>
            <a:r>
              <a:rPr lang="en-US" dirty="0"/>
              <a:t>group of people gathered to see or hear something</a:t>
            </a:r>
          </a:p>
        </p:txBody>
      </p:sp>
      <p:sp>
        <p:nvSpPr>
          <p:cNvPr id="14" name="Footer Placeholder 13"/>
          <p:cNvSpPr>
            <a:spLocks noGrp="1"/>
          </p:cNvSpPr>
          <p:nvPr>
            <p:ph type="ftr" sz="quarter" idx="11"/>
          </p:nvPr>
        </p:nvSpPr>
        <p:spPr/>
        <p:txBody>
          <a:bodyPr/>
          <a:lstStyle/>
          <a:p>
            <a:r>
              <a:rPr lang="en-US" smtClean="0"/>
              <a:t>©Partners for Learning, Inc.</a:t>
            </a:r>
            <a:endParaRPr lang="en-US"/>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66798" y="1849582"/>
            <a:ext cx="2610403" cy="3389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5076063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a:t>
            </a:r>
            <a:r>
              <a:rPr lang="en-US" sz="2000" dirty="0"/>
              <a:t>2</a:t>
            </a:r>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Paragraph</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group of sentences about the same topic</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Rectangle 1"/>
          <p:cNvSpPr/>
          <p:nvPr/>
        </p:nvSpPr>
        <p:spPr>
          <a:xfrm>
            <a:off x="1066800" y="2590800"/>
            <a:ext cx="7010400" cy="1754326"/>
          </a:xfrm>
          <a:prstGeom prst="rect">
            <a:avLst/>
          </a:prstGeom>
          <a:solidFill>
            <a:schemeClr val="accent1">
              <a:lumMod val="20000"/>
              <a:lumOff val="80000"/>
            </a:schemeClr>
          </a:solidFill>
        </p:spPr>
        <p:txBody>
          <a:bodyPr wrap="square">
            <a:spAutoFit/>
          </a:bodyPr>
          <a:lstStyle/>
          <a:p>
            <a:r>
              <a:rPr lang="en-US" dirty="0"/>
              <a:t>Sunday is Father’s Day, </a:t>
            </a:r>
            <a:r>
              <a:rPr lang="en-US" dirty="0" smtClean="0"/>
              <a:t>and Maria </a:t>
            </a:r>
            <a:r>
              <a:rPr lang="en-US" dirty="0"/>
              <a:t>wants to buy a special gift for </a:t>
            </a:r>
            <a:r>
              <a:rPr lang="en-US" dirty="0" smtClean="0"/>
              <a:t>her father</a:t>
            </a:r>
            <a:r>
              <a:rPr lang="en-US" dirty="0"/>
              <a:t>. </a:t>
            </a:r>
            <a:r>
              <a:rPr lang="en-US" dirty="0" smtClean="0"/>
              <a:t> She </a:t>
            </a:r>
            <a:r>
              <a:rPr lang="en-US" dirty="0"/>
              <a:t>looked at the Father’s </a:t>
            </a:r>
            <a:r>
              <a:rPr lang="en-US" dirty="0" smtClean="0"/>
              <a:t>Day ads </a:t>
            </a:r>
            <a:r>
              <a:rPr lang="en-US" dirty="0"/>
              <a:t>in the newspaper, but they </a:t>
            </a:r>
            <a:r>
              <a:rPr lang="en-US" dirty="0" smtClean="0"/>
              <a:t>mostly had </a:t>
            </a:r>
            <a:r>
              <a:rPr lang="en-US" dirty="0"/>
              <a:t>sales on ties and bottles of cologne</a:t>
            </a:r>
            <a:r>
              <a:rPr lang="en-US" dirty="0" smtClean="0"/>
              <a:t>.  Her </a:t>
            </a:r>
            <a:r>
              <a:rPr lang="en-US" dirty="0"/>
              <a:t>father doesn’t like to wear ties, </a:t>
            </a:r>
            <a:r>
              <a:rPr lang="en-US" dirty="0" smtClean="0"/>
              <a:t>and he </a:t>
            </a:r>
            <a:r>
              <a:rPr lang="en-US" dirty="0"/>
              <a:t>never wears cologne. He used to </a:t>
            </a:r>
            <a:r>
              <a:rPr lang="en-US" dirty="0" smtClean="0"/>
              <a:t>go fishing </a:t>
            </a:r>
            <a:r>
              <a:rPr lang="en-US" dirty="0"/>
              <a:t>or bowling on the weekends, </a:t>
            </a:r>
            <a:r>
              <a:rPr lang="en-US" dirty="0" smtClean="0"/>
              <a:t>but lately </a:t>
            </a:r>
            <a:r>
              <a:rPr lang="en-US" dirty="0"/>
              <a:t>he’s been staying home </a:t>
            </a:r>
            <a:r>
              <a:rPr lang="en-US" dirty="0" smtClean="0"/>
              <a:t>and working </a:t>
            </a:r>
            <a:r>
              <a:rPr lang="en-US" dirty="0"/>
              <a:t>in the garden.</a:t>
            </a:r>
          </a:p>
        </p:txBody>
      </p:sp>
      <p:sp>
        <p:nvSpPr>
          <p:cNvPr id="3" name="TextBox 2"/>
          <p:cNvSpPr txBox="1"/>
          <p:nvPr/>
        </p:nvSpPr>
        <p:spPr>
          <a:xfrm>
            <a:off x="1066800" y="2209800"/>
            <a:ext cx="2438400" cy="381000"/>
          </a:xfrm>
          <a:prstGeom prst="rect">
            <a:avLst/>
          </a:prstGeom>
          <a:noFill/>
        </p:spPr>
        <p:txBody>
          <a:bodyPr wrap="square" rtlCol="0">
            <a:spAutoFit/>
          </a:bodyPr>
          <a:lstStyle/>
          <a:p>
            <a:r>
              <a:rPr lang="en-US" b="1" dirty="0" smtClean="0"/>
              <a:t>Sample paragraph</a:t>
            </a:r>
            <a:endParaRPr lang="en-US" b="1" dirty="0"/>
          </a:p>
        </p:txBody>
      </p:sp>
    </p:spTree>
    <p:extLst>
      <p:ext uri="{BB962C8B-B14F-4D97-AF65-F5344CB8AC3E}">
        <p14:creationId xmlns:p14="http://schemas.microsoft.com/office/powerpoint/2010/main" xmlns="" val="126809779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Paraphrase</a:t>
            </a:r>
            <a:endParaRPr lang="en-US" sz="2400" b="1" u="sng" dirty="0">
              <a:solidFill>
                <a:srgbClr val="0066FF"/>
              </a:solidFill>
            </a:endParaRPr>
          </a:p>
        </p:txBody>
      </p:sp>
      <p:sp>
        <p:nvSpPr>
          <p:cNvPr id="11" name="Footer Placeholder 10"/>
          <p:cNvSpPr>
            <a:spLocks noGrp="1"/>
          </p:cNvSpPr>
          <p:nvPr>
            <p:ph type="ftr" sz="quarter" idx="11"/>
          </p:nvPr>
        </p:nvSpPr>
        <p:spPr/>
        <p:txBody>
          <a:bodyPr/>
          <a:lstStyle/>
          <a:p>
            <a:r>
              <a:rPr lang="en-US" smtClean="0"/>
              <a:t>©Partners for Learning, Inc.</a:t>
            </a:r>
            <a:endParaRPr lang="en-US"/>
          </a:p>
        </p:txBody>
      </p:sp>
      <p:sp>
        <p:nvSpPr>
          <p:cNvPr id="13" name="TextBox 12"/>
          <p:cNvSpPr txBox="1"/>
          <p:nvPr/>
        </p:nvSpPr>
        <p:spPr>
          <a:xfrm>
            <a:off x="762000" y="5486400"/>
            <a:ext cx="7543800" cy="369332"/>
          </a:xfrm>
          <a:prstGeom prst="rect">
            <a:avLst/>
          </a:prstGeom>
          <a:noFill/>
        </p:spPr>
        <p:txBody>
          <a:bodyPr wrap="square" rtlCol="0">
            <a:spAutoFit/>
          </a:bodyPr>
          <a:lstStyle/>
          <a:p>
            <a:r>
              <a:rPr lang="en-US" dirty="0"/>
              <a:t>To restate in somewhat different word</a:t>
            </a:r>
          </a:p>
        </p:txBody>
      </p:sp>
      <p:graphicFrame>
        <p:nvGraphicFramePr>
          <p:cNvPr id="2" name="Table 1"/>
          <p:cNvGraphicFramePr>
            <a:graphicFrameLocks noGrp="1"/>
          </p:cNvGraphicFramePr>
          <p:nvPr>
            <p:extLst>
              <p:ext uri="{D42A27DB-BD31-4B8C-83A1-F6EECF244321}">
                <p14:modId xmlns:p14="http://schemas.microsoft.com/office/powerpoint/2010/main" xmlns="" val="3499187068"/>
              </p:ext>
            </p:extLst>
          </p:nvPr>
        </p:nvGraphicFramePr>
        <p:xfrm>
          <a:off x="1485900" y="1849120"/>
          <a:ext cx="6096000" cy="33883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en-US" dirty="0" smtClean="0"/>
                        <a:t>Quote</a:t>
                      </a:r>
                      <a:endParaRPr lang="en-US" dirty="0"/>
                    </a:p>
                  </a:txBody>
                  <a:tcPr>
                    <a:solidFill>
                      <a:schemeClr val="accent1">
                        <a:lumMod val="60000"/>
                        <a:lumOff val="40000"/>
                      </a:schemeClr>
                    </a:solidFill>
                  </a:tcPr>
                </a:tc>
                <a:tc>
                  <a:txBody>
                    <a:bodyPr/>
                    <a:lstStyle/>
                    <a:p>
                      <a:r>
                        <a:rPr lang="en-US" dirty="0" smtClean="0"/>
                        <a:t>Paraphrase</a:t>
                      </a:r>
                      <a:endParaRPr lang="en-US" dirty="0"/>
                    </a:p>
                  </a:txBody>
                  <a:tcPr>
                    <a:solidFill>
                      <a:schemeClr val="accent6"/>
                    </a:solidFill>
                  </a:tcPr>
                </a:tc>
                <a:tc>
                  <a:txBody>
                    <a:bodyPr/>
                    <a:lstStyle/>
                    <a:p>
                      <a:r>
                        <a:rPr lang="en-US" dirty="0" smtClean="0"/>
                        <a:t>Summarize</a:t>
                      </a:r>
                      <a:endParaRPr lang="en-US" dirty="0"/>
                    </a:p>
                  </a:txBody>
                  <a:tcPr>
                    <a:solidFill>
                      <a:schemeClr val="tx2">
                        <a:lumMod val="40000"/>
                        <a:lumOff val="60000"/>
                      </a:schemeClr>
                    </a:solidFill>
                  </a:tcPr>
                </a:tc>
              </a:tr>
              <a:tr h="370840">
                <a:tc>
                  <a:txBody>
                    <a:bodyPr/>
                    <a:lstStyle/>
                    <a:p>
                      <a:r>
                        <a:rPr lang="en-US" dirty="0" smtClean="0"/>
                        <a:t>Use an exact copy of the author’s words</a:t>
                      </a:r>
                      <a:endParaRPr lang="en-US" dirty="0"/>
                    </a:p>
                  </a:txBody>
                  <a:tcPr>
                    <a:solidFill>
                      <a:schemeClr val="accent1">
                        <a:lumMod val="60000"/>
                        <a:lumOff val="40000"/>
                      </a:schemeClr>
                    </a:solidFill>
                  </a:tcPr>
                </a:tc>
                <a:tc>
                  <a:txBody>
                    <a:bodyPr/>
                    <a:lstStyle/>
                    <a:p>
                      <a:r>
                        <a:rPr lang="en-US" dirty="0" smtClean="0"/>
                        <a:t>Use the</a:t>
                      </a:r>
                      <a:r>
                        <a:rPr lang="en-US" baseline="0" dirty="0" smtClean="0"/>
                        <a:t> authors ideas in your own words</a:t>
                      </a:r>
                      <a:endParaRPr lang="en-US" dirty="0"/>
                    </a:p>
                  </a:txBody>
                  <a:tcPr>
                    <a:solidFill>
                      <a:schemeClr val="accent6"/>
                    </a:solidFill>
                  </a:tcPr>
                </a:tc>
                <a:tc>
                  <a:txBody>
                    <a:bodyPr/>
                    <a:lstStyle/>
                    <a:p>
                      <a:r>
                        <a:rPr lang="en-US" dirty="0" smtClean="0"/>
                        <a:t>Putting main ideas into your own words</a:t>
                      </a:r>
                      <a:endParaRPr lang="en-US" dirty="0"/>
                    </a:p>
                  </a:txBody>
                  <a:tcPr>
                    <a:solidFill>
                      <a:schemeClr val="tx2">
                        <a:lumMod val="40000"/>
                        <a:lumOff val="60000"/>
                      </a:schemeClr>
                    </a:solidFill>
                  </a:tcPr>
                </a:tc>
              </a:tr>
              <a:tr h="370840">
                <a:tc>
                  <a:txBody>
                    <a:bodyPr/>
                    <a:lstStyle/>
                    <a:p>
                      <a:r>
                        <a:rPr lang="en-US" dirty="0" smtClean="0"/>
                        <a:t>Author’s words and ideas</a:t>
                      </a:r>
                      <a:endParaRPr lang="en-US" dirty="0"/>
                    </a:p>
                  </a:txBody>
                  <a:tcPr>
                    <a:solidFill>
                      <a:schemeClr val="accent1">
                        <a:lumMod val="60000"/>
                        <a:lumOff val="40000"/>
                      </a:schemeClr>
                    </a:solidFill>
                  </a:tcPr>
                </a:tc>
                <a:tc>
                  <a:txBody>
                    <a:bodyPr/>
                    <a:lstStyle/>
                    <a:p>
                      <a:r>
                        <a:rPr lang="en-US" dirty="0" smtClean="0"/>
                        <a:t>Author’s ideas in your words</a:t>
                      </a:r>
                      <a:endParaRPr lang="en-US" dirty="0"/>
                    </a:p>
                  </a:txBody>
                  <a:tcPr>
                    <a:solidFill>
                      <a:schemeClr val="accent6"/>
                    </a:solidFill>
                  </a:tcPr>
                </a:tc>
                <a:tc>
                  <a:txBody>
                    <a:bodyPr/>
                    <a:lstStyle/>
                    <a:p>
                      <a:r>
                        <a:rPr lang="en-US" dirty="0" smtClean="0"/>
                        <a:t>Present onl</a:t>
                      </a:r>
                      <a:r>
                        <a:rPr lang="en-US" baseline="0" dirty="0" smtClean="0"/>
                        <a:t>y the most important ideas of the author</a:t>
                      </a:r>
                      <a:endParaRPr lang="en-US" dirty="0"/>
                    </a:p>
                  </a:txBody>
                  <a:tcPr>
                    <a:solidFill>
                      <a:schemeClr val="tx2">
                        <a:lumMod val="40000"/>
                        <a:lumOff val="60000"/>
                      </a:schemeClr>
                    </a:solidFill>
                  </a:tcPr>
                </a:tc>
              </a:tr>
              <a:tr h="370840">
                <a:tc>
                  <a:txBody>
                    <a:bodyPr/>
                    <a:lstStyle/>
                    <a:p>
                      <a:r>
                        <a:rPr lang="en-US" dirty="0" smtClean="0"/>
                        <a:t>Must</a:t>
                      </a:r>
                      <a:r>
                        <a:rPr lang="en-US" baseline="0" dirty="0" smtClean="0"/>
                        <a:t> use “quotation marks” and cite your source</a:t>
                      </a:r>
                      <a:endParaRPr lang="en-US" dirty="0"/>
                    </a:p>
                  </a:txBody>
                  <a:tcPr>
                    <a:solidFill>
                      <a:schemeClr val="accent1">
                        <a:lumMod val="60000"/>
                        <a:lumOff val="40000"/>
                      </a:schemeClr>
                    </a:solidFill>
                  </a:tcPr>
                </a:tc>
                <a:tc>
                  <a:txBody>
                    <a:bodyPr/>
                    <a:lstStyle/>
                    <a:p>
                      <a:r>
                        <a:rPr lang="en-US" dirty="0" smtClean="0"/>
                        <a:t>Must site your source</a:t>
                      </a:r>
                      <a:endParaRPr lang="en-US" dirty="0"/>
                    </a:p>
                  </a:txBody>
                  <a:tcPr>
                    <a:solidFill>
                      <a:schemeClr val="accent6"/>
                    </a:solidFill>
                  </a:tcPr>
                </a:tc>
                <a:tc>
                  <a:txBody>
                    <a:bodyPr/>
                    <a:lstStyle/>
                    <a:p>
                      <a:r>
                        <a:rPr lang="en-US" dirty="0" smtClean="0"/>
                        <a:t>Must site your source</a:t>
                      </a:r>
                      <a:endParaRPr lang="en-US" dirty="0"/>
                    </a:p>
                  </a:txBody>
                  <a:tcPr>
                    <a:solidFill>
                      <a:schemeClr val="tx2">
                        <a:lumMod val="40000"/>
                        <a:lumOff val="60000"/>
                      </a:schemeClr>
                    </a:solidFill>
                  </a:tcPr>
                </a:tc>
              </a:tr>
            </a:tbl>
          </a:graphicData>
        </a:graphic>
      </p:graphicFrame>
    </p:spTree>
    <p:extLst>
      <p:ext uri="{BB962C8B-B14F-4D97-AF65-F5344CB8AC3E}">
        <p14:creationId xmlns:p14="http://schemas.microsoft.com/office/powerpoint/2010/main" xmlns="" val="34647438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a:t>
            </a:r>
            <a:r>
              <a:rPr lang="en-US" sz="2000" dirty="0"/>
              <a:t>2</a:t>
            </a:r>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P</a:t>
            </a:r>
            <a:r>
              <a:rPr lang="en-US" sz="2400" b="1" u="sng" dirty="0" smtClean="0">
                <a:solidFill>
                  <a:srgbClr val="0066FF"/>
                </a:solidFill>
              </a:rPr>
              <a:t>assage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 part of a written or musical work</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Rectangle 1"/>
          <p:cNvSpPr/>
          <p:nvPr/>
        </p:nvSpPr>
        <p:spPr>
          <a:xfrm>
            <a:off x="762000" y="2057400"/>
            <a:ext cx="1698607" cy="369332"/>
          </a:xfrm>
          <a:prstGeom prst="rect">
            <a:avLst/>
          </a:prstGeom>
        </p:spPr>
        <p:txBody>
          <a:bodyPr wrap="none">
            <a:spAutoFit/>
          </a:bodyPr>
          <a:lstStyle/>
          <a:p>
            <a:pPr lvl="0"/>
            <a:r>
              <a:rPr lang="en-US" b="1" dirty="0">
                <a:solidFill>
                  <a:prstClr val="black"/>
                </a:solidFill>
              </a:rPr>
              <a:t>Sample </a:t>
            </a:r>
            <a:r>
              <a:rPr lang="en-US" b="1" dirty="0" smtClean="0">
                <a:solidFill>
                  <a:prstClr val="black"/>
                </a:solidFill>
              </a:rPr>
              <a:t>passage</a:t>
            </a:r>
            <a:endParaRPr lang="en-US" b="1" dirty="0">
              <a:solidFill>
                <a:prstClr val="black"/>
              </a:solidFill>
            </a:endParaRPr>
          </a:p>
        </p:txBody>
      </p:sp>
      <p:sp>
        <p:nvSpPr>
          <p:cNvPr id="11" name="Rectangle 10"/>
          <p:cNvSpPr/>
          <p:nvPr/>
        </p:nvSpPr>
        <p:spPr>
          <a:xfrm>
            <a:off x="1066800" y="2590800"/>
            <a:ext cx="7010400" cy="923330"/>
          </a:xfrm>
          <a:prstGeom prst="rect">
            <a:avLst/>
          </a:prstGeom>
          <a:solidFill>
            <a:schemeClr val="accent1">
              <a:lumMod val="20000"/>
              <a:lumOff val="80000"/>
            </a:schemeClr>
          </a:solidFill>
        </p:spPr>
        <p:txBody>
          <a:bodyPr wrap="square">
            <a:spAutoFit/>
          </a:bodyPr>
          <a:lstStyle/>
          <a:p>
            <a:r>
              <a:rPr lang="en-US" dirty="0" smtClean="0"/>
              <a:t>Yesterday we went to the zoo. We saw all kinds of animals. My favorite animals were the monkeys. The monkeys swung around the trees and ropes in their enclosure. </a:t>
            </a:r>
            <a:endParaRPr lang="en-US" dirty="0"/>
          </a:p>
        </p:txBody>
      </p:sp>
    </p:spTree>
    <p:extLst>
      <p:ext uri="{BB962C8B-B14F-4D97-AF65-F5344CB8AC3E}">
        <p14:creationId xmlns:p14="http://schemas.microsoft.com/office/powerpoint/2010/main" xmlns="" val="268296928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Past Tense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Shows an action or state happened in the past</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1" name="Rectangle 10"/>
          <p:cNvSpPr/>
          <p:nvPr/>
        </p:nvSpPr>
        <p:spPr>
          <a:xfrm>
            <a:off x="1485900" y="2133600"/>
            <a:ext cx="6172200" cy="255454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200" dirty="0" smtClean="0"/>
              <a:t>She walk</a:t>
            </a:r>
            <a:r>
              <a:rPr lang="en-US" sz="3200" b="1" u="sng" dirty="0" smtClean="0"/>
              <a:t>ed</a:t>
            </a:r>
            <a:r>
              <a:rPr lang="en-US" sz="3200" dirty="0" smtClean="0"/>
              <a:t> to school yesterday.</a:t>
            </a:r>
          </a:p>
          <a:p>
            <a:endParaRPr lang="en-US" sz="3200" dirty="0" smtClean="0"/>
          </a:p>
          <a:p>
            <a:r>
              <a:rPr lang="en-US" sz="3200" dirty="0" smtClean="0"/>
              <a:t>He </a:t>
            </a:r>
            <a:r>
              <a:rPr lang="en-US" sz="3200" b="1" u="sng" dirty="0" smtClean="0"/>
              <a:t>ate</a:t>
            </a:r>
            <a:r>
              <a:rPr lang="en-US" sz="3200" dirty="0" smtClean="0"/>
              <a:t> pizza for dinner.</a:t>
            </a:r>
          </a:p>
          <a:p>
            <a:endParaRPr lang="en-US" sz="3200" dirty="0" smtClean="0"/>
          </a:p>
          <a:p>
            <a:r>
              <a:rPr lang="en-US" sz="3200" dirty="0" smtClean="0"/>
              <a:t>We talk</a:t>
            </a:r>
            <a:r>
              <a:rPr lang="en-US" sz="3200" b="1" u="sng" dirty="0" smtClean="0"/>
              <a:t>ed</a:t>
            </a:r>
            <a:r>
              <a:rPr lang="en-US" sz="3200" dirty="0" smtClean="0"/>
              <a:t> about that this morning.</a:t>
            </a:r>
            <a:endParaRPr lang="en-US" sz="3200" dirty="0"/>
          </a:p>
        </p:txBody>
      </p:sp>
    </p:spTree>
    <p:extLst>
      <p:ext uri="{BB962C8B-B14F-4D97-AF65-F5344CB8AC3E}">
        <p14:creationId xmlns:p14="http://schemas.microsoft.com/office/powerpoint/2010/main" xmlns="" val="23637516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Persuade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 To cause someone to believe or do something through reasoning or arguing</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57346" name="Picture 2" descr="C:\Users\Owner\AppData\Local\Microsoft\Windows\Temporary Internet Files\Content.IE5\RK3FD3QT\MP90044222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8900" y="1905000"/>
            <a:ext cx="3886200" cy="2590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566862" y="4673723"/>
            <a:ext cx="6010276" cy="369332"/>
          </a:xfrm>
          <a:prstGeom prst="rect">
            <a:avLst/>
          </a:prstGeom>
          <a:noFill/>
        </p:spPr>
        <p:txBody>
          <a:bodyPr wrap="square" rtlCol="0">
            <a:spAutoFit/>
          </a:bodyPr>
          <a:lstStyle/>
          <a:p>
            <a:r>
              <a:rPr lang="en-US" dirty="0" smtClean="0"/>
              <a:t>Becky tried to persuade her sister to clean her room for her. </a:t>
            </a:r>
            <a:endParaRPr lang="en-US" dirty="0"/>
          </a:p>
        </p:txBody>
      </p:sp>
    </p:spTree>
    <p:extLst>
      <p:ext uri="{BB962C8B-B14F-4D97-AF65-F5344CB8AC3E}">
        <p14:creationId xmlns:p14="http://schemas.microsoft.com/office/powerpoint/2010/main" xmlns="" val="17018553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Persuasive Writing</a:t>
            </a:r>
            <a:endParaRPr lang="en-US" sz="2400" b="1" dirty="0"/>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smtClean="0"/>
              <a:t>A text type that is designed to convince the reader to adopt a particular opinion or perform a certain action </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1981200" y="2804636"/>
            <a:ext cx="5410200" cy="1477328"/>
          </a:xfrm>
          <a:prstGeom prst="rect">
            <a:avLst/>
          </a:prstGeom>
          <a:noFill/>
        </p:spPr>
        <p:txBody>
          <a:bodyPr wrap="square" rtlCol="0">
            <a:spAutoFit/>
          </a:bodyPr>
          <a:lstStyle/>
          <a:p>
            <a:r>
              <a:rPr lang="en-US" dirty="0" smtClean="0"/>
              <a:t>Everyone should own a pet goldfish. Pet goldfish are the best to own because they are very easy to take care of. All you need to do is remember to care for your goldfish and feed it every day. Since a fish is so easy to care for, everyone should own a pet goldfish.</a:t>
            </a:r>
            <a:endParaRPr 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P</a:t>
            </a:r>
            <a:r>
              <a:rPr lang="en-US" sz="2400" b="1" dirty="0" smtClean="0"/>
              <a:t>hrase</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Two or more words that express an idea and are part of a sentence</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457200" y="2989302"/>
            <a:ext cx="8229600" cy="1107996"/>
          </a:xfrm>
          <a:prstGeom prst="rect">
            <a:avLst/>
          </a:prstGeom>
          <a:noFill/>
        </p:spPr>
        <p:txBody>
          <a:bodyPr wrap="square" rtlCol="0">
            <a:spAutoFit/>
          </a:bodyPr>
          <a:lstStyle/>
          <a:p>
            <a:pPr algn="ctr"/>
            <a:r>
              <a:rPr lang="en-US" sz="6600" dirty="0" smtClean="0"/>
              <a:t>That box is </a:t>
            </a:r>
            <a:r>
              <a:rPr lang="en-US" sz="6600" i="1" u="sng" dirty="0" smtClean="0"/>
              <a:t>full of toys.</a:t>
            </a:r>
            <a:endParaRPr lang="en-US" sz="6600" i="1" u="sng" dirty="0"/>
          </a:p>
        </p:txBody>
      </p:sp>
      <p:cxnSp>
        <p:nvCxnSpPr>
          <p:cNvPr id="5" name="Straight Arrow Connector 4"/>
          <p:cNvCxnSpPr/>
          <p:nvPr/>
        </p:nvCxnSpPr>
        <p:spPr>
          <a:xfrm flipV="1">
            <a:off x="4572000" y="4114800"/>
            <a:ext cx="914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29000" y="4724400"/>
            <a:ext cx="2057400" cy="369332"/>
          </a:xfrm>
          <a:prstGeom prst="rect">
            <a:avLst/>
          </a:prstGeom>
          <a:noFill/>
        </p:spPr>
        <p:txBody>
          <a:bodyPr wrap="square" rtlCol="0">
            <a:spAutoFit/>
          </a:bodyPr>
          <a:lstStyle/>
          <a:p>
            <a:r>
              <a:rPr lang="en-US" dirty="0" smtClean="0"/>
              <a:t>Example of a phrase</a:t>
            </a:r>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Plan</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 An action one intends to take; aim</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58370" name="Picture 2" descr="C:\Users\Owner\AppData\Local\Microsoft\Windows\Temporary Internet Files\Content.IE5\KY48H4KP\MP90042800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6578" y="1981200"/>
            <a:ext cx="2890843" cy="217039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333499" y="4483701"/>
            <a:ext cx="6477000" cy="369332"/>
          </a:xfrm>
          <a:prstGeom prst="rect">
            <a:avLst/>
          </a:prstGeom>
          <a:noFill/>
        </p:spPr>
        <p:txBody>
          <a:bodyPr wrap="square" rtlCol="0">
            <a:spAutoFit/>
          </a:bodyPr>
          <a:lstStyle/>
          <a:p>
            <a:r>
              <a:rPr lang="en-US" dirty="0" smtClean="0"/>
              <a:t>Sarah used a map to </a:t>
            </a:r>
            <a:r>
              <a:rPr lang="en-US" b="1" dirty="0" smtClean="0"/>
              <a:t>plan</a:t>
            </a:r>
            <a:r>
              <a:rPr lang="en-US" dirty="0" smtClean="0"/>
              <a:t> where she would take her next vacation.</a:t>
            </a:r>
            <a:endParaRPr lang="en-US" dirty="0"/>
          </a:p>
        </p:txBody>
      </p:sp>
    </p:spTree>
    <p:extLst>
      <p:ext uri="{BB962C8B-B14F-4D97-AF65-F5344CB8AC3E}">
        <p14:creationId xmlns:p14="http://schemas.microsoft.com/office/powerpoint/2010/main" xmlns="" val="84990887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P</a:t>
            </a:r>
            <a:r>
              <a:rPr lang="en-US" sz="2400" b="1" dirty="0" smtClean="0"/>
              <a:t>oetry</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The work of a poet</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3067050" y="2019806"/>
            <a:ext cx="3009900" cy="3046988"/>
          </a:xfrm>
          <a:prstGeom prst="rect">
            <a:avLst/>
          </a:prstGeom>
          <a:noFill/>
        </p:spPr>
        <p:txBody>
          <a:bodyPr wrap="square" rtlCol="0">
            <a:spAutoFit/>
          </a:bodyPr>
          <a:lstStyle/>
          <a:p>
            <a:r>
              <a:rPr lang="en-US" sz="2400" dirty="0" smtClean="0"/>
              <a:t>On the road,</a:t>
            </a:r>
          </a:p>
          <a:p>
            <a:r>
              <a:rPr lang="en-US" sz="2400" dirty="0" smtClean="0"/>
              <a:t>There lives a toad.</a:t>
            </a:r>
          </a:p>
          <a:p>
            <a:r>
              <a:rPr lang="en-US" sz="2400" dirty="0" smtClean="0"/>
              <a:t>He is green,</a:t>
            </a:r>
          </a:p>
          <a:p>
            <a:r>
              <a:rPr lang="en-US" sz="2400" dirty="0" smtClean="0"/>
              <a:t>And he is not mean.</a:t>
            </a:r>
          </a:p>
          <a:p>
            <a:r>
              <a:rPr lang="en-US" sz="2400" dirty="0" smtClean="0"/>
              <a:t>If you meet him,</a:t>
            </a:r>
          </a:p>
          <a:p>
            <a:r>
              <a:rPr lang="en-US" sz="2400" dirty="0" smtClean="0"/>
              <a:t>You should greet him.</a:t>
            </a:r>
          </a:p>
          <a:p>
            <a:r>
              <a:rPr lang="en-US" sz="2400" dirty="0" smtClean="0"/>
              <a:t>That nice toad,</a:t>
            </a:r>
          </a:p>
          <a:p>
            <a:r>
              <a:rPr lang="en-US" sz="2400" dirty="0" smtClean="0"/>
              <a:t>Who lives on the road.</a:t>
            </a:r>
            <a:endParaRPr lang="en-US" sz="2400"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Point of View</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The vantage point from which a writer tells a story</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1" name="TextBox 10"/>
          <p:cNvSpPr txBox="1"/>
          <p:nvPr/>
        </p:nvSpPr>
        <p:spPr>
          <a:xfrm>
            <a:off x="2133600" y="2250638"/>
            <a:ext cx="4876800" cy="2585323"/>
          </a:xfrm>
          <a:prstGeom prst="rect">
            <a:avLst/>
          </a:prstGeom>
          <a:noFill/>
        </p:spPr>
        <p:txBody>
          <a:bodyPr wrap="square" rtlCol="0">
            <a:spAutoFit/>
          </a:bodyPr>
          <a:lstStyle/>
          <a:p>
            <a:r>
              <a:rPr lang="en-US" dirty="0" smtClean="0"/>
              <a:t>From point of view of the writer:</a:t>
            </a:r>
          </a:p>
          <a:p>
            <a:endParaRPr lang="en-US" dirty="0"/>
          </a:p>
          <a:p>
            <a:r>
              <a:rPr lang="en-US" dirty="0" smtClean="0"/>
              <a:t>I was walking to the store one day and I found a five dollar bill. I was so excited to find that money but then I started to think about the person who may have lost it. What if they need the five dollars more than I do? I decided to turn the five dollars in to the store manager and they found who it belonged to.</a:t>
            </a:r>
            <a:endParaRPr lang="en-US" dirty="0"/>
          </a:p>
        </p:txBody>
      </p:sp>
    </p:spTree>
    <p:extLst>
      <p:ext uri="{BB962C8B-B14F-4D97-AF65-F5344CB8AC3E}">
        <p14:creationId xmlns:p14="http://schemas.microsoft.com/office/powerpoint/2010/main" xmlns="" val="4164751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A</a:t>
            </a:r>
            <a:r>
              <a:rPr lang="en-US" sz="2400" b="1" u="sng" dirty="0" smtClean="0">
                <a:solidFill>
                  <a:srgbClr val="0066FF"/>
                </a:solidFill>
              </a:rPr>
              <a:t>uthor</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person who writes books, stories, or plays</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53249" name="Picture 1" descr="http://images.china.cn/attachement/jpg/site1007/20120224/001372a9ae2710b169bc01.jpg"/>
          <p:cNvPicPr>
            <a:picLocks noChangeAspect="1" noChangeArrowheads="1"/>
          </p:cNvPicPr>
          <p:nvPr/>
        </p:nvPicPr>
        <p:blipFill>
          <a:blip r:embed="rId2" cstate="print"/>
          <a:srcRect/>
          <a:stretch>
            <a:fillRect/>
          </a:stretch>
        </p:blipFill>
        <p:spPr bwMode="auto">
          <a:xfrm>
            <a:off x="2805112" y="2209800"/>
            <a:ext cx="3533775" cy="2849576"/>
          </a:xfrm>
          <a:prstGeom prst="rect">
            <a:avLst/>
          </a:prstGeom>
          <a:noFill/>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PowerPoint</a:t>
            </a:r>
            <a:endParaRPr lang="en-US" sz="2400" b="1" u="sng" dirty="0">
              <a:solidFill>
                <a:srgbClr val="0066FF"/>
              </a:solidFill>
            </a:endParaRP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1143000" y="5410200"/>
            <a:ext cx="7315200" cy="646331"/>
          </a:xfrm>
          <a:prstGeom prst="rect">
            <a:avLst/>
          </a:prstGeom>
          <a:noFill/>
        </p:spPr>
        <p:txBody>
          <a:bodyPr wrap="square" rtlCol="0">
            <a:spAutoFit/>
          </a:bodyPr>
          <a:lstStyle/>
          <a:p>
            <a:r>
              <a:rPr lang="en-US" dirty="0" smtClean="0"/>
              <a:t>A program on the computer that allows you to create slideshow presentations</a:t>
            </a:r>
            <a:endParaRPr lang="en-US" dirty="0"/>
          </a:p>
        </p:txBody>
      </p:sp>
      <p:pic>
        <p:nvPicPr>
          <p:cNvPr id="5017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76400" y="1961034"/>
            <a:ext cx="5658051" cy="31645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0298051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Precise</a:t>
            </a:r>
            <a:endParaRPr lang="en-US" sz="2400" b="1" u="sng" dirty="0">
              <a:solidFill>
                <a:srgbClr val="0066FF"/>
              </a:solidFill>
            </a:endParaRP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914400" y="5644634"/>
            <a:ext cx="7315200" cy="369332"/>
          </a:xfrm>
          <a:prstGeom prst="rect">
            <a:avLst/>
          </a:prstGeom>
          <a:noFill/>
        </p:spPr>
        <p:txBody>
          <a:bodyPr wrap="square" rtlCol="0">
            <a:spAutoFit/>
          </a:bodyPr>
          <a:lstStyle/>
          <a:p>
            <a:r>
              <a:rPr lang="en-US" dirty="0"/>
              <a:t>Stated in a clear way and with details</a:t>
            </a:r>
          </a:p>
        </p:txBody>
      </p:sp>
      <p:sp>
        <p:nvSpPr>
          <p:cNvPr id="3" name="TextBox 2"/>
          <p:cNvSpPr txBox="1"/>
          <p:nvPr/>
        </p:nvSpPr>
        <p:spPr>
          <a:xfrm>
            <a:off x="2514600" y="2758470"/>
            <a:ext cx="4114800" cy="1569660"/>
          </a:xfrm>
          <a:prstGeom prst="rect">
            <a:avLst/>
          </a:prstGeom>
          <a:noFill/>
        </p:spPr>
        <p:txBody>
          <a:bodyPr wrap="square" rtlCol="0">
            <a:spAutoFit/>
          </a:bodyPr>
          <a:lstStyle/>
          <a:p>
            <a:r>
              <a:rPr lang="en-US" sz="3200" dirty="0" smtClean="0"/>
              <a:t>She gave us </a:t>
            </a:r>
            <a:r>
              <a:rPr lang="en-US" sz="3200" b="1" dirty="0" smtClean="0"/>
              <a:t>precise</a:t>
            </a:r>
            <a:r>
              <a:rPr lang="en-US" sz="3200" dirty="0" smtClean="0"/>
              <a:t> directions so it was easy to find her house.</a:t>
            </a:r>
            <a:endParaRPr lang="en-US" sz="3200" dirty="0"/>
          </a:p>
        </p:txBody>
      </p:sp>
    </p:spTree>
    <p:extLst>
      <p:ext uri="{BB962C8B-B14F-4D97-AF65-F5344CB8AC3E}">
        <p14:creationId xmlns:p14="http://schemas.microsoft.com/office/powerpoint/2010/main" xmlns="" val="417538722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P</a:t>
            </a:r>
            <a:r>
              <a:rPr lang="en-US" sz="2400" b="1" u="sng" dirty="0" smtClean="0">
                <a:solidFill>
                  <a:srgbClr val="0066FF"/>
                </a:solidFill>
              </a:rPr>
              <a:t>refix</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smtClean="0"/>
              <a:t>A letter or a group of letters added to the beginning of a word that changes the meaning</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3" name="Rectangle 2"/>
          <p:cNvSpPr/>
          <p:nvPr/>
        </p:nvSpPr>
        <p:spPr>
          <a:xfrm>
            <a:off x="2428966" y="1704109"/>
            <a:ext cx="1709122" cy="163121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0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a:t>
            </a:r>
            <a:r>
              <a:rPr lang="en-US" sz="100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endParaRPr lang="en-US" sz="10000" b="1" u="sng"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a:off x="3505200" y="1683327"/>
            <a:ext cx="3718517" cy="1631216"/>
          </a:xfrm>
          <a:prstGeom prst="rect">
            <a:avLst/>
          </a:prstGeom>
          <a:noFill/>
        </p:spPr>
        <p:txBody>
          <a:bodyPr wrap="square" lIns="91440" tIns="45720" rIns="91440" bIns="45720">
            <a:spAutoFit/>
          </a:bodyPr>
          <a:lstStyle/>
          <a:p>
            <a:pPr algn="ctr"/>
            <a:r>
              <a:rPr lang="en-US" sz="10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wrap</a:t>
            </a:r>
            <a:endParaRPr lang="en-US" sz="10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cxnSp>
        <p:nvCxnSpPr>
          <p:cNvPr id="16" name="Straight Arrow Connector 15"/>
          <p:cNvCxnSpPr/>
          <p:nvPr/>
        </p:nvCxnSpPr>
        <p:spPr>
          <a:xfrm flipV="1">
            <a:off x="2057400" y="3314543"/>
            <a:ext cx="866866"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90600" y="4000343"/>
            <a:ext cx="2292927" cy="646331"/>
          </a:xfrm>
          <a:prstGeom prst="rect">
            <a:avLst/>
          </a:prstGeom>
          <a:noFill/>
        </p:spPr>
        <p:txBody>
          <a:bodyPr wrap="square" rtlCol="0">
            <a:spAutoFit/>
          </a:bodyPr>
          <a:lstStyle/>
          <a:p>
            <a:r>
              <a:rPr lang="en-US" dirty="0" smtClean="0"/>
              <a:t>The prefix </a:t>
            </a:r>
            <a:r>
              <a:rPr lang="en-US" u="sng" dirty="0" smtClean="0"/>
              <a:t>un</a:t>
            </a:r>
            <a:r>
              <a:rPr lang="en-US" dirty="0" smtClean="0"/>
              <a:t> means not, or opposite of</a:t>
            </a:r>
            <a:endParaRPr lang="en-US" dirty="0"/>
          </a:p>
        </p:txBody>
      </p:sp>
    </p:spTree>
    <p:extLst>
      <p:ext uri="{BB962C8B-B14F-4D97-AF65-F5344CB8AC3E}">
        <p14:creationId xmlns:p14="http://schemas.microsoft.com/office/powerpoint/2010/main" xmlns="" val="24676601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Presentation</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The act of presenting</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60418" name="Picture 2" descr="C:\Users\Owner\AppData\Local\Microsoft\Windows\Temporary Internet Files\Content.IE5\OSL0GL0W\MP90041184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43200" y="2284571"/>
            <a:ext cx="3657600" cy="25174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7882523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Problem</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a:t>
            </a:r>
            <a:r>
              <a:rPr lang="en-US" dirty="0"/>
              <a:t>question to be discussed or solved.</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542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62338" y="1831975"/>
            <a:ext cx="2219325"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7167959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Produce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To </a:t>
            </a:r>
            <a:r>
              <a:rPr lang="en-US" dirty="0"/>
              <a:t>cause a new thing to come into the world; to make something.</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55298" name="Picture 2" descr="C:\Users\Owner\AppData\Local\Microsoft\Windows\Temporary Internet Files\Content.IE5\RK3FD3QT\MP90018508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15880" y="1905000"/>
            <a:ext cx="1912239" cy="285408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819400" y="4759088"/>
            <a:ext cx="4038600" cy="369332"/>
          </a:xfrm>
          <a:prstGeom prst="rect">
            <a:avLst/>
          </a:prstGeom>
          <a:noFill/>
        </p:spPr>
        <p:txBody>
          <a:bodyPr wrap="square" rtlCol="0">
            <a:spAutoFit/>
          </a:bodyPr>
          <a:lstStyle/>
          <a:p>
            <a:r>
              <a:rPr lang="en-US" dirty="0" smtClean="0"/>
              <a:t>The artist will </a:t>
            </a:r>
            <a:r>
              <a:rPr lang="en-US" b="1" u="sng" dirty="0" smtClean="0"/>
              <a:t>produce</a:t>
            </a:r>
            <a:r>
              <a:rPr lang="en-US" dirty="0" smtClean="0"/>
              <a:t> a new painting.</a:t>
            </a:r>
            <a:endParaRPr lang="en-US" dirty="0"/>
          </a:p>
        </p:txBody>
      </p:sp>
    </p:spTree>
    <p:extLst>
      <p:ext uri="{BB962C8B-B14F-4D97-AF65-F5344CB8AC3E}">
        <p14:creationId xmlns:p14="http://schemas.microsoft.com/office/powerpoint/2010/main" xmlns="" val="416617919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a:t>
            </a:r>
            <a:r>
              <a:rPr lang="en-US" sz="2000" smtClean="0"/>
              <a:t>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Product Names</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The name of something produced by means of either human or mechanical work</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614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66850" y="2000250"/>
            <a:ext cx="2857500" cy="285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2492086"/>
            <a:ext cx="2352675" cy="1943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2629849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a:t>
            </a:r>
            <a:r>
              <a:rPr lang="en-US" sz="2000" smtClean="0"/>
              <a:t>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Proficiently</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Well-advanced or competent in any art, science, or subject</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62466" name="Picture 2" descr="C:\Users\Owner\AppData\Local\Microsoft\Windows\Temporary Internet Files\Content.IE5\RK3FD3QT\MP90043064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1073" y="2286000"/>
            <a:ext cx="3200400" cy="213026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241964" y="4600932"/>
            <a:ext cx="3581400" cy="400110"/>
          </a:xfrm>
          <a:prstGeom prst="rect">
            <a:avLst/>
          </a:prstGeom>
          <a:noFill/>
        </p:spPr>
        <p:txBody>
          <a:bodyPr wrap="square" rtlCol="0">
            <a:spAutoFit/>
          </a:bodyPr>
          <a:lstStyle/>
          <a:p>
            <a:r>
              <a:rPr lang="en-US" sz="2000" dirty="0" smtClean="0"/>
              <a:t>Jamal can read </a:t>
            </a:r>
            <a:r>
              <a:rPr lang="en-US" sz="2000" b="1" dirty="0" smtClean="0"/>
              <a:t>proficiently</a:t>
            </a:r>
            <a:r>
              <a:rPr lang="en-US" sz="2000" dirty="0" smtClean="0"/>
              <a:t>.</a:t>
            </a:r>
            <a:endParaRPr lang="en-US" sz="2000" dirty="0"/>
          </a:p>
        </p:txBody>
      </p:sp>
    </p:spTree>
    <p:extLst>
      <p:ext uri="{BB962C8B-B14F-4D97-AF65-F5344CB8AC3E}">
        <p14:creationId xmlns:p14="http://schemas.microsoft.com/office/powerpoint/2010/main" xmlns="" val="425927177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P</a:t>
            </a:r>
            <a:r>
              <a:rPr lang="en-US" sz="2400" b="1" u="sng" dirty="0" smtClean="0">
                <a:solidFill>
                  <a:srgbClr val="0066FF"/>
                </a:solidFill>
              </a:rPr>
              <a:t>ronoun</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 word that is used as a substitute for a noun</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70063" y="1849437"/>
            <a:ext cx="5602287" cy="3408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P</a:t>
            </a:r>
            <a:r>
              <a:rPr lang="en-US" sz="2400" b="1" u="sng" dirty="0" smtClean="0">
                <a:solidFill>
                  <a:srgbClr val="0066FF"/>
                </a:solidFill>
              </a:rPr>
              <a:t>roofread</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To read over and fix mistakes </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881745" y="2191205"/>
            <a:ext cx="3810000"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u="sng" dirty="0" smtClean="0"/>
              <a:t>lets</a:t>
            </a:r>
            <a:r>
              <a:rPr lang="en-US" dirty="0" smtClean="0"/>
              <a:t> go to the </a:t>
            </a:r>
            <a:r>
              <a:rPr lang="en-US" u="sng" dirty="0" smtClean="0"/>
              <a:t>stoore</a:t>
            </a:r>
            <a:r>
              <a:rPr lang="en-US" dirty="0" smtClean="0"/>
              <a:t>. </a:t>
            </a:r>
            <a:r>
              <a:rPr lang="en-US" u="sng" dirty="0" smtClean="0"/>
              <a:t>we</a:t>
            </a:r>
            <a:r>
              <a:rPr lang="en-US" dirty="0" smtClean="0"/>
              <a:t> should get some ice cream. </a:t>
            </a:r>
            <a:r>
              <a:rPr lang="en-US" u="sng" dirty="0" smtClean="0"/>
              <a:t>then</a:t>
            </a:r>
            <a:r>
              <a:rPr lang="en-US" dirty="0" smtClean="0"/>
              <a:t> we should watch a </a:t>
            </a:r>
            <a:r>
              <a:rPr lang="en-US" u="sng" dirty="0" smtClean="0"/>
              <a:t>movie</a:t>
            </a:r>
            <a:endParaRPr lang="en-US" u="sng" dirty="0"/>
          </a:p>
        </p:txBody>
      </p:sp>
      <p:sp>
        <p:nvSpPr>
          <p:cNvPr id="3" name="TextBox 2"/>
          <p:cNvSpPr txBox="1"/>
          <p:nvPr/>
        </p:nvSpPr>
        <p:spPr>
          <a:xfrm>
            <a:off x="1600200" y="1828800"/>
            <a:ext cx="2133600" cy="369332"/>
          </a:xfrm>
          <a:prstGeom prst="rect">
            <a:avLst/>
          </a:prstGeom>
          <a:noFill/>
        </p:spPr>
        <p:txBody>
          <a:bodyPr wrap="square" rtlCol="0">
            <a:spAutoFit/>
          </a:bodyPr>
          <a:lstStyle/>
          <a:p>
            <a:r>
              <a:rPr lang="en-US" dirty="0" smtClean="0"/>
              <a:t>Before proofread</a:t>
            </a:r>
            <a:endParaRPr lang="en-US" dirty="0"/>
          </a:p>
        </p:txBody>
      </p:sp>
      <p:sp>
        <p:nvSpPr>
          <p:cNvPr id="11" name="TextBox 10"/>
          <p:cNvSpPr txBox="1"/>
          <p:nvPr/>
        </p:nvSpPr>
        <p:spPr>
          <a:xfrm>
            <a:off x="1572491" y="3358634"/>
            <a:ext cx="2133600" cy="369332"/>
          </a:xfrm>
          <a:prstGeom prst="rect">
            <a:avLst/>
          </a:prstGeom>
          <a:noFill/>
        </p:spPr>
        <p:txBody>
          <a:bodyPr wrap="square" rtlCol="0">
            <a:spAutoFit/>
          </a:bodyPr>
          <a:lstStyle/>
          <a:p>
            <a:r>
              <a:rPr lang="en-US" dirty="0" smtClean="0"/>
              <a:t>After proofread</a:t>
            </a:r>
            <a:endParaRPr lang="en-US" dirty="0"/>
          </a:p>
        </p:txBody>
      </p:sp>
      <p:sp>
        <p:nvSpPr>
          <p:cNvPr id="14" name="TextBox 13"/>
          <p:cNvSpPr txBox="1"/>
          <p:nvPr/>
        </p:nvSpPr>
        <p:spPr>
          <a:xfrm>
            <a:off x="2881745" y="3810000"/>
            <a:ext cx="3810000"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u="sng" dirty="0" smtClean="0"/>
              <a:t>Let’s</a:t>
            </a:r>
            <a:r>
              <a:rPr lang="en-US" dirty="0" smtClean="0"/>
              <a:t> go to the </a:t>
            </a:r>
            <a:r>
              <a:rPr lang="en-US" u="sng" dirty="0" smtClean="0"/>
              <a:t>store</a:t>
            </a:r>
            <a:r>
              <a:rPr lang="en-US" dirty="0" smtClean="0"/>
              <a:t>. </a:t>
            </a:r>
            <a:r>
              <a:rPr lang="en-US" u="sng" dirty="0"/>
              <a:t>W</a:t>
            </a:r>
            <a:r>
              <a:rPr lang="en-US" u="sng" dirty="0" smtClean="0"/>
              <a:t>e</a:t>
            </a:r>
            <a:r>
              <a:rPr lang="en-US" dirty="0" smtClean="0"/>
              <a:t> should get some ice cream. T</a:t>
            </a:r>
            <a:r>
              <a:rPr lang="en-US" u="sng" dirty="0" smtClean="0"/>
              <a:t>hen</a:t>
            </a:r>
            <a:r>
              <a:rPr lang="en-US" dirty="0" smtClean="0"/>
              <a:t> we should watch a </a:t>
            </a:r>
            <a:r>
              <a:rPr lang="en-US" u="sng" dirty="0" smtClean="0"/>
              <a:t>movie.</a:t>
            </a:r>
            <a:endParaRPr lang="en-US" u="sng"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Author’s Purpose</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The reason for creating a work</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1" name="Picture 1" descr="http://www.howtowriteabookasap.com/wp-content/uploads/2011/08/how-to-write-a-book.png"/>
          <p:cNvPicPr>
            <a:picLocks noChangeAspect="1" noChangeArrowheads="1"/>
          </p:cNvPicPr>
          <p:nvPr/>
        </p:nvPicPr>
        <p:blipFill>
          <a:blip r:embed="rId2" cstate="print"/>
          <a:srcRect/>
          <a:stretch>
            <a:fillRect/>
          </a:stretch>
        </p:blipFill>
        <p:spPr bwMode="auto">
          <a:xfrm>
            <a:off x="2292644" y="1981200"/>
            <a:ext cx="4565356" cy="3276600"/>
          </a:xfrm>
          <a:prstGeom prst="rect">
            <a:avLst/>
          </a:prstGeom>
          <a:noFill/>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P</a:t>
            </a:r>
            <a:r>
              <a:rPr lang="en-US" sz="2400" b="1" u="sng" dirty="0" smtClean="0">
                <a:solidFill>
                  <a:srgbClr val="0066FF"/>
                </a:solidFill>
              </a:rPr>
              <a:t>unctuation</a:t>
            </a:r>
            <a:endParaRPr lang="en-US" sz="2400" b="1" u="sng" dirty="0">
              <a:solidFill>
                <a:srgbClr val="0066FF"/>
              </a:solidFill>
            </a:endParaRPr>
          </a:p>
        </p:txBody>
      </p:sp>
      <p:sp>
        <p:nvSpPr>
          <p:cNvPr id="12" name="TextBox 11"/>
          <p:cNvSpPr txBox="1"/>
          <p:nvPr/>
        </p:nvSpPr>
        <p:spPr>
          <a:xfrm>
            <a:off x="762000" y="5486400"/>
            <a:ext cx="7620000" cy="923330"/>
          </a:xfrm>
          <a:prstGeom prst="rect">
            <a:avLst/>
          </a:prstGeom>
          <a:noFill/>
        </p:spPr>
        <p:txBody>
          <a:bodyPr wrap="square" rtlCol="0">
            <a:spAutoFit/>
          </a:bodyPr>
          <a:lstStyle/>
          <a:p>
            <a:r>
              <a:rPr lang="en-US" dirty="0"/>
              <a:t>The use of standard marks and signs in writing and printing to separate words into sentences, clauses, and phrases in order to clarify meaning</a:t>
            </a:r>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9457" name="Picture 1" descr="http://michcommunication.files.wordpress.com/2011/11/punctuation-marks.jpg"/>
          <p:cNvPicPr>
            <a:picLocks noChangeAspect="1" noChangeArrowheads="1"/>
          </p:cNvPicPr>
          <p:nvPr/>
        </p:nvPicPr>
        <p:blipFill>
          <a:blip r:embed="rId2" cstate="print"/>
          <a:srcRect/>
          <a:stretch>
            <a:fillRect/>
          </a:stretch>
        </p:blipFill>
        <p:spPr bwMode="auto">
          <a:xfrm>
            <a:off x="2524125" y="1752600"/>
            <a:ext cx="4095750" cy="3581400"/>
          </a:xfrm>
          <a:prstGeom prst="rect">
            <a:avLst/>
          </a:prstGeom>
          <a:noFill/>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Purpose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The </a:t>
            </a:r>
            <a:r>
              <a:rPr lang="en-US" dirty="0"/>
              <a:t>reason that something exists or happens.</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573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9175" y="1792288"/>
            <a:ext cx="4565650" cy="3279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507884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Question</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A sentence that asks for an answer</a:t>
            </a:r>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3" name="Rectangle 2"/>
          <p:cNvSpPr/>
          <p:nvPr/>
        </p:nvSpPr>
        <p:spPr>
          <a:xfrm>
            <a:off x="933761" y="2711696"/>
            <a:ext cx="7276480" cy="1446550"/>
          </a:xfrm>
          <a:prstGeom prst="rect">
            <a:avLst/>
          </a:prstGeom>
          <a:noFill/>
        </p:spPr>
        <p:txBody>
          <a:bodyPr wrap="none" lIns="91440" tIns="45720" rIns="91440" bIns="45720">
            <a:spAutoFit/>
          </a:bodyPr>
          <a:lstStyle/>
          <a:p>
            <a:pPr algn="ctr"/>
            <a:r>
              <a:rPr lang="en-US" sz="8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Where is </a:t>
            </a:r>
            <a:r>
              <a:rPr lang="en-US" sz="8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Sally</a:t>
            </a:r>
            <a:r>
              <a:rPr lang="en-US" sz="8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en-US" sz="8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solidFill>
                  <a:schemeClr val="tx1">
                    <a:lumMod val="50000"/>
                    <a:lumOff val="50000"/>
                  </a:schemeClr>
                </a:solidFill>
              </a:rPr>
              <a:t>Question mark</a:t>
            </a:r>
            <a:endParaRPr lang="en-US" sz="2400" b="1" dirty="0">
              <a:solidFill>
                <a:schemeClr val="tx1">
                  <a:lumMod val="50000"/>
                  <a:lumOff val="50000"/>
                </a:schemeClr>
              </a:solidFill>
            </a:endParaRPr>
          </a:p>
        </p:txBody>
      </p:sp>
      <p:sp>
        <p:nvSpPr>
          <p:cNvPr id="12" name="TextBox 11"/>
          <p:cNvSpPr txBox="1"/>
          <p:nvPr/>
        </p:nvSpPr>
        <p:spPr>
          <a:xfrm>
            <a:off x="762000" y="5486400"/>
            <a:ext cx="7620000" cy="923330"/>
          </a:xfrm>
          <a:prstGeom prst="rect">
            <a:avLst/>
          </a:prstGeom>
          <a:noFill/>
        </p:spPr>
        <p:txBody>
          <a:bodyPr wrap="square" rtlCol="0">
            <a:spAutoFit/>
          </a:bodyPr>
          <a:lstStyle/>
          <a:p>
            <a:r>
              <a:rPr lang="en-US" dirty="0"/>
              <a:t>A punctuation symbol (?) written at the end of a sentence or phrase to indicate a direct question</a:t>
            </a:r>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Rectangle 1"/>
          <p:cNvSpPr/>
          <p:nvPr/>
        </p:nvSpPr>
        <p:spPr>
          <a:xfrm>
            <a:off x="6675266" y="2650141"/>
            <a:ext cx="755335"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9600" b="1" u="sng"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1691931" y="2711696"/>
            <a:ext cx="5242269" cy="1446550"/>
          </a:xfrm>
          <a:prstGeom prst="rect">
            <a:avLst/>
          </a:prstGeom>
          <a:noFill/>
        </p:spPr>
        <p:txBody>
          <a:bodyPr wrap="none" lIns="91440" tIns="45720" rIns="91440" bIns="45720">
            <a:spAutoFit/>
          </a:bodyPr>
          <a:lstStyle/>
          <a:p>
            <a:pPr algn="ctr"/>
            <a:r>
              <a:rPr lang="en-US" sz="8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Where is it</a:t>
            </a:r>
            <a:endParaRPr lang="en-US" sz="8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405297640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Quote</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solidFill>
                  <a:prstClr val="black"/>
                </a:solidFill>
              </a:rPr>
              <a:t>To repeat the exact words used by someone else</a:t>
            </a:r>
          </a:p>
          <a:p>
            <a:endParaRPr lang="en-US" dirty="0">
              <a:solidFill>
                <a:prstClr val="black"/>
              </a:solidFill>
            </a:endParaRP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sp>
        <p:nvSpPr>
          <p:cNvPr id="3" name="Rectangle 2"/>
          <p:cNvSpPr/>
          <p:nvPr/>
        </p:nvSpPr>
        <p:spPr>
          <a:xfrm>
            <a:off x="457200" y="2758470"/>
            <a:ext cx="8229599"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Becky said, “I think we</a:t>
            </a:r>
          </a:p>
          <a:p>
            <a:r>
              <a:rPr lang="en-US" sz="4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should do our homework first.”</a:t>
            </a:r>
          </a:p>
        </p:txBody>
      </p:sp>
    </p:spTree>
    <p:extLst>
      <p:ext uri="{BB962C8B-B14F-4D97-AF65-F5344CB8AC3E}">
        <p14:creationId xmlns:p14="http://schemas.microsoft.com/office/powerpoint/2010/main" xmlns="" val="12857867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Real Life Connections</a:t>
            </a:r>
            <a:endParaRPr lang="en-US" sz="2400" b="1" u="sng" dirty="0">
              <a:solidFill>
                <a:srgbClr val="0066FF"/>
              </a:solidFill>
            </a:endParaRPr>
          </a:p>
        </p:txBody>
      </p:sp>
      <p:sp>
        <p:nvSpPr>
          <p:cNvPr id="12" name="TextBox 11"/>
          <p:cNvSpPr txBox="1"/>
          <p:nvPr/>
        </p:nvSpPr>
        <p:spPr>
          <a:xfrm>
            <a:off x="762000" y="5486400"/>
            <a:ext cx="7620000" cy="923330"/>
          </a:xfrm>
          <a:prstGeom prst="rect">
            <a:avLst/>
          </a:prstGeom>
          <a:noFill/>
        </p:spPr>
        <p:txBody>
          <a:bodyPr wrap="square" rtlCol="0">
            <a:spAutoFit/>
          </a:bodyPr>
          <a:lstStyle/>
          <a:p>
            <a:r>
              <a:rPr lang="en-US" dirty="0">
                <a:solidFill>
                  <a:prstClr val="black"/>
                </a:solidFill>
              </a:rPr>
              <a:t>Connecting to the realm of practical or actual experience, as opposed to the abstract</a:t>
            </a:r>
          </a:p>
          <a:p>
            <a:endParaRPr lang="en-US" dirty="0">
              <a:solidFill>
                <a:prstClr val="black"/>
              </a:solidFill>
            </a:endParaRP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sp>
        <p:nvSpPr>
          <p:cNvPr id="2" name="TextBox 1"/>
          <p:cNvSpPr txBox="1"/>
          <p:nvPr/>
        </p:nvSpPr>
        <p:spPr>
          <a:xfrm>
            <a:off x="484909" y="1694720"/>
            <a:ext cx="2514600" cy="369332"/>
          </a:xfrm>
          <a:prstGeom prst="rect">
            <a:avLst/>
          </a:prstGeom>
          <a:noFill/>
        </p:spPr>
        <p:txBody>
          <a:bodyPr wrap="square" rtlCol="0">
            <a:spAutoFit/>
          </a:bodyPr>
          <a:lstStyle/>
          <a:p>
            <a:endParaRPr lang="en-US" dirty="0">
              <a:solidFill>
                <a:prstClr val="black"/>
              </a:solidFill>
            </a:endParaRPr>
          </a:p>
        </p:txBody>
      </p:sp>
      <p:sp>
        <p:nvSpPr>
          <p:cNvPr id="5" name="TextBox 4"/>
          <p:cNvSpPr txBox="1"/>
          <p:nvPr/>
        </p:nvSpPr>
        <p:spPr>
          <a:xfrm>
            <a:off x="1181100" y="2991653"/>
            <a:ext cx="6781800" cy="95410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smtClean="0"/>
              <a:t>The story had a few </a:t>
            </a:r>
            <a:r>
              <a:rPr lang="en-US" sz="2800" b="1" u="sng" dirty="0" smtClean="0"/>
              <a:t>real life connections </a:t>
            </a:r>
            <a:r>
              <a:rPr lang="en-US" sz="2800" dirty="0" smtClean="0"/>
              <a:t>that we could relate to our own lives.</a:t>
            </a:r>
            <a:endParaRPr lang="en-US" sz="2800" dirty="0"/>
          </a:p>
        </p:txBody>
      </p:sp>
    </p:spTree>
    <p:extLst>
      <p:ext uri="{BB962C8B-B14F-4D97-AF65-F5344CB8AC3E}">
        <p14:creationId xmlns:p14="http://schemas.microsoft.com/office/powerpoint/2010/main" xmlns="" val="209056281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Reasons</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a:t>
            </a:r>
            <a:r>
              <a:rPr lang="en-US" dirty="0"/>
              <a:t>cause or explanation for an action, opinion, or event.</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9" name="Rectangle 8"/>
          <p:cNvSpPr/>
          <p:nvPr/>
        </p:nvSpPr>
        <p:spPr>
          <a:xfrm>
            <a:off x="1286779" y="2197894"/>
            <a:ext cx="6570453"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Reasons</a:t>
            </a: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fo</a:t>
            </a: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 going to school</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TextBox 10"/>
          <p:cNvSpPr txBox="1"/>
          <p:nvPr/>
        </p:nvSpPr>
        <p:spPr>
          <a:xfrm>
            <a:off x="1981200" y="3041002"/>
            <a:ext cx="6248400" cy="1846659"/>
          </a:xfrm>
          <a:prstGeom prst="rect">
            <a:avLst/>
          </a:prstGeom>
          <a:noFill/>
        </p:spPr>
        <p:txBody>
          <a:bodyPr wrap="square" rtlCol="0">
            <a:spAutoFit/>
          </a:bodyPr>
          <a:lstStyle/>
          <a:p>
            <a:pPr marL="285750" indent="-285750">
              <a:buFont typeface="Arial" pitchFamily="34" charset="0"/>
              <a:buChar char="•"/>
            </a:pPr>
            <a:r>
              <a:rPr lang="en-US" sz="3200" dirty="0" smtClean="0"/>
              <a:t>To learn to read</a:t>
            </a:r>
          </a:p>
          <a:p>
            <a:pPr marL="285750" indent="-285750">
              <a:buFont typeface="Arial" pitchFamily="34" charset="0"/>
              <a:buChar char="•"/>
            </a:pPr>
            <a:r>
              <a:rPr lang="en-US" sz="3200" dirty="0" smtClean="0"/>
              <a:t>To make friends</a:t>
            </a:r>
          </a:p>
          <a:p>
            <a:pPr marL="285750" indent="-285750">
              <a:buFont typeface="Arial" pitchFamily="34" charset="0"/>
              <a:buChar char="•"/>
            </a:pPr>
            <a:r>
              <a:rPr lang="en-US" sz="3200" dirty="0" smtClean="0"/>
              <a:t>To learn how to do math</a:t>
            </a:r>
          </a:p>
          <a:p>
            <a:pPr marL="285750" indent="-285750">
              <a:buFont typeface="Arial" pitchFamily="34" charset="0"/>
              <a:buChar char="•"/>
            </a:pPr>
            <a:endParaRPr lang="en-US" dirty="0"/>
          </a:p>
        </p:txBody>
      </p:sp>
    </p:spTree>
    <p:extLst>
      <p:ext uri="{BB962C8B-B14F-4D97-AF65-F5344CB8AC3E}">
        <p14:creationId xmlns:p14="http://schemas.microsoft.com/office/powerpoint/2010/main" xmlns="" val="356399116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Recall</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To </a:t>
            </a:r>
            <a:r>
              <a:rPr lang="en-US" dirty="0"/>
              <a:t>bring a past event into your mind.</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Rectangle 1"/>
          <p:cNvSpPr/>
          <p:nvPr/>
        </p:nvSpPr>
        <p:spPr>
          <a:xfrm>
            <a:off x="1779356" y="2666137"/>
            <a:ext cx="5585311"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Do you </a:t>
            </a:r>
            <a:r>
              <a:rPr lang="en-US" sz="54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recall</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the </a:t>
            </a:r>
          </a:p>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first day of school?</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24550344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Recount</a:t>
            </a:r>
            <a:endParaRPr lang="en-US" sz="2400" b="1" u="sng" dirty="0">
              <a:solidFill>
                <a:srgbClr val="0066FF"/>
              </a:solidFill>
            </a:endParaRPr>
          </a:p>
        </p:txBody>
      </p:sp>
      <p:sp>
        <p:nvSpPr>
          <p:cNvPr id="12" name="TextBox 11"/>
          <p:cNvSpPr txBox="1"/>
          <p:nvPr/>
        </p:nvSpPr>
        <p:spPr>
          <a:xfrm>
            <a:off x="762000" y="5495514"/>
            <a:ext cx="7620000" cy="369332"/>
          </a:xfrm>
          <a:prstGeom prst="rect">
            <a:avLst/>
          </a:prstGeom>
          <a:noFill/>
        </p:spPr>
        <p:txBody>
          <a:bodyPr wrap="square" rtlCol="0">
            <a:spAutoFit/>
          </a:bodyPr>
          <a:lstStyle/>
          <a:p>
            <a:r>
              <a:rPr lang="en-US" dirty="0"/>
              <a:t>To tell a history of events; relate; narrate</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3" name="TextBox 2"/>
          <p:cNvSpPr txBox="1"/>
          <p:nvPr/>
        </p:nvSpPr>
        <p:spPr>
          <a:xfrm>
            <a:off x="1257300" y="3124200"/>
            <a:ext cx="6629400" cy="523220"/>
          </a:xfrm>
          <a:prstGeom prst="rect">
            <a:avLst/>
          </a:prstGeom>
          <a:noFill/>
        </p:spPr>
        <p:txBody>
          <a:bodyPr wrap="square" rtlCol="0">
            <a:spAutoFit/>
          </a:bodyPr>
          <a:lstStyle/>
          <a:p>
            <a:r>
              <a:rPr lang="en-US" sz="2800" dirty="0" smtClean="0"/>
              <a:t>She </a:t>
            </a:r>
            <a:r>
              <a:rPr lang="en-US" sz="2800" b="1" u="sng" dirty="0" smtClean="0"/>
              <a:t>recounted</a:t>
            </a:r>
            <a:r>
              <a:rPr lang="en-US" sz="2800" dirty="0" smtClean="0"/>
              <a:t> the events of her childhood.</a:t>
            </a:r>
            <a:endParaRPr lang="en-US" sz="2800" dirty="0"/>
          </a:p>
        </p:txBody>
      </p:sp>
    </p:spTree>
    <p:extLst>
      <p:ext uri="{BB962C8B-B14F-4D97-AF65-F5344CB8AC3E}">
        <p14:creationId xmlns:p14="http://schemas.microsoft.com/office/powerpoint/2010/main" xmlns="" val="213021995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Reflection</a:t>
            </a:r>
            <a:endParaRPr lang="en-US" sz="2400" b="1" u="sng" dirty="0">
              <a:solidFill>
                <a:srgbClr val="0066FF"/>
              </a:solidFill>
            </a:endParaRPr>
          </a:p>
        </p:txBody>
      </p:sp>
      <p:sp>
        <p:nvSpPr>
          <p:cNvPr id="12" name="TextBox 11"/>
          <p:cNvSpPr txBox="1"/>
          <p:nvPr/>
        </p:nvSpPr>
        <p:spPr>
          <a:xfrm>
            <a:off x="762000" y="5495514"/>
            <a:ext cx="7620000" cy="646331"/>
          </a:xfrm>
          <a:prstGeom prst="rect">
            <a:avLst/>
          </a:prstGeom>
          <a:noFill/>
        </p:spPr>
        <p:txBody>
          <a:bodyPr wrap="square" rtlCol="0">
            <a:spAutoFit/>
          </a:bodyPr>
          <a:lstStyle/>
          <a:p>
            <a:r>
              <a:rPr lang="en-US" dirty="0"/>
              <a:t>The process of deep or serious thinking, or a particular thought that results from this process</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305050" y="2819399"/>
            <a:ext cx="4533900" cy="954107"/>
          </a:xfrm>
          <a:prstGeom prst="rect">
            <a:avLst/>
          </a:prstGeom>
          <a:noFill/>
        </p:spPr>
        <p:txBody>
          <a:bodyPr wrap="square" rtlCol="0">
            <a:spAutoFit/>
          </a:bodyPr>
          <a:lstStyle/>
          <a:p>
            <a:r>
              <a:rPr lang="en-US" sz="2800" dirty="0" smtClean="0">
                <a:solidFill>
                  <a:srgbClr val="7030A0"/>
                </a:solidFill>
              </a:rPr>
              <a:t>After careful </a:t>
            </a:r>
            <a:r>
              <a:rPr lang="en-US" sz="2800" b="1" u="sng" dirty="0" smtClean="0">
                <a:solidFill>
                  <a:srgbClr val="7030A0"/>
                </a:solidFill>
              </a:rPr>
              <a:t>reflection</a:t>
            </a:r>
            <a:r>
              <a:rPr lang="en-US" sz="2800" dirty="0" smtClean="0">
                <a:solidFill>
                  <a:srgbClr val="7030A0"/>
                </a:solidFill>
              </a:rPr>
              <a:t>, Sarah decided to take the new job.</a:t>
            </a:r>
            <a:endParaRPr lang="en-US" sz="2800" dirty="0">
              <a:solidFill>
                <a:srgbClr val="7030A0"/>
              </a:solidFill>
            </a:endParaRPr>
          </a:p>
        </p:txBody>
      </p:sp>
    </p:spTree>
    <p:extLst>
      <p:ext uri="{BB962C8B-B14F-4D97-AF65-F5344CB8AC3E}">
        <p14:creationId xmlns:p14="http://schemas.microsoft.com/office/powerpoint/2010/main" xmlns="" val="1282331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Author’s Intent</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The writer's plan or focus</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2133600"/>
            <a:ext cx="2886075" cy="159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5400" y="2133599"/>
            <a:ext cx="2886075" cy="159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28963" y="3724275"/>
            <a:ext cx="2886075" cy="159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6077288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Relate</a:t>
            </a:r>
            <a:endParaRPr lang="en-US" sz="2400" b="1" u="sng" dirty="0">
              <a:solidFill>
                <a:srgbClr val="0066FF"/>
              </a:solidFill>
            </a:endParaRPr>
          </a:p>
        </p:txBody>
      </p:sp>
      <p:sp>
        <p:nvSpPr>
          <p:cNvPr id="12" name="TextBox 11"/>
          <p:cNvSpPr txBox="1"/>
          <p:nvPr/>
        </p:nvSpPr>
        <p:spPr>
          <a:xfrm>
            <a:off x="762000" y="5495514"/>
            <a:ext cx="7620000" cy="369332"/>
          </a:xfrm>
          <a:prstGeom prst="rect">
            <a:avLst/>
          </a:prstGeom>
          <a:noFill/>
        </p:spPr>
        <p:txBody>
          <a:bodyPr wrap="square" rtlCol="0">
            <a:spAutoFit/>
          </a:bodyPr>
          <a:lstStyle/>
          <a:p>
            <a:r>
              <a:rPr lang="en-US" dirty="0"/>
              <a:t>To have a connection with something</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3" name="TextBox 2"/>
          <p:cNvSpPr txBox="1"/>
          <p:nvPr/>
        </p:nvSpPr>
        <p:spPr>
          <a:xfrm>
            <a:off x="1752600" y="4392750"/>
            <a:ext cx="5638800" cy="830997"/>
          </a:xfrm>
          <a:prstGeom prst="rect">
            <a:avLst/>
          </a:prstGeom>
          <a:noFill/>
        </p:spPr>
        <p:txBody>
          <a:bodyPr wrap="square" rtlCol="0">
            <a:spAutoFit/>
          </a:bodyPr>
          <a:lstStyle/>
          <a:p>
            <a:r>
              <a:rPr lang="en-US" sz="2400" dirty="0" smtClean="0"/>
              <a:t>My sister was sick at the same time as me so she could </a:t>
            </a:r>
            <a:r>
              <a:rPr lang="en-US" sz="2400" b="1" u="sng" dirty="0" smtClean="0"/>
              <a:t>relate</a:t>
            </a:r>
            <a:r>
              <a:rPr lang="en-US" sz="2400" dirty="0" smtClean="0"/>
              <a:t> to how I was feeling.</a:t>
            </a:r>
            <a:endParaRPr lang="en-US" sz="2400" dirty="0"/>
          </a:p>
        </p:txBody>
      </p:sp>
      <p:pic>
        <p:nvPicPr>
          <p:cNvPr id="63490" name="Picture 2" descr="C:\Users\Owner\AppData\Local\Microsoft\Windows\Temporary Internet Files\Content.IE5\SSH8EPH9\MP90040951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82122" y="1989610"/>
            <a:ext cx="1579755" cy="23754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2426947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Relevant</a:t>
            </a:r>
            <a:endParaRPr lang="en-US" sz="2400" b="1" u="sng" dirty="0">
              <a:solidFill>
                <a:srgbClr val="0066FF"/>
              </a:solidFill>
            </a:endParaRPr>
          </a:p>
        </p:txBody>
      </p:sp>
      <p:sp>
        <p:nvSpPr>
          <p:cNvPr id="12" name="TextBox 11"/>
          <p:cNvSpPr txBox="1"/>
          <p:nvPr/>
        </p:nvSpPr>
        <p:spPr>
          <a:xfrm>
            <a:off x="762000" y="5495514"/>
            <a:ext cx="7620000" cy="369332"/>
          </a:xfrm>
          <a:prstGeom prst="rect">
            <a:avLst/>
          </a:prstGeom>
          <a:noFill/>
        </p:spPr>
        <p:txBody>
          <a:bodyPr wrap="square" rtlCol="0">
            <a:spAutoFit/>
          </a:bodyPr>
          <a:lstStyle/>
          <a:p>
            <a:r>
              <a:rPr lang="en-US" dirty="0"/>
              <a:t>Related to what is being discussed or is presently important</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3" name="TextBox 2"/>
          <p:cNvSpPr txBox="1"/>
          <p:nvPr/>
        </p:nvSpPr>
        <p:spPr>
          <a:xfrm>
            <a:off x="1731818" y="2850802"/>
            <a:ext cx="6019800" cy="1384995"/>
          </a:xfrm>
          <a:prstGeom prst="rect">
            <a:avLst/>
          </a:prstGeom>
          <a:noFill/>
        </p:spPr>
        <p:txBody>
          <a:bodyPr wrap="square" rtlCol="0">
            <a:spAutoFit/>
          </a:bodyPr>
          <a:lstStyle/>
          <a:p>
            <a:r>
              <a:rPr lang="en-US" sz="2800" dirty="0" smtClean="0"/>
              <a:t>We were talking about vacations so Mary’s comment about her trip to Disneyworld was </a:t>
            </a:r>
            <a:r>
              <a:rPr lang="en-US" sz="2800" b="1" u="sng" dirty="0" smtClean="0"/>
              <a:t>relevant</a:t>
            </a:r>
            <a:r>
              <a:rPr lang="en-US" sz="2800" dirty="0" smtClean="0"/>
              <a:t>.</a:t>
            </a:r>
            <a:endParaRPr lang="en-US" sz="2800" dirty="0"/>
          </a:p>
        </p:txBody>
      </p:sp>
    </p:spTree>
    <p:extLst>
      <p:ext uri="{BB962C8B-B14F-4D97-AF65-F5344CB8AC3E}">
        <p14:creationId xmlns:p14="http://schemas.microsoft.com/office/powerpoint/2010/main" xmlns="" val="352063672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Repetition</a:t>
            </a:r>
            <a:endParaRPr lang="en-US" sz="2400" b="1" u="sng" dirty="0">
              <a:solidFill>
                <a:srgbClr val="0066FF"/>
              </a:solidFill>
            </a:endParaRPr>
          </a:p>
        </p:txBody>
      </p:sp>
      <p:sp>
        <p:nvSpPr>
          <p:cNvPr id="12" name="TextBox 11"/>
          <p:cNvSpPr txBox="1"/>
          <p:nvPr/>
        </p:nvSpPr>
        <p:spPr>
          <a:xfrm>
            <a:off x="762000" y="5495514"/>
            <a:ext cx="7620000" cy="369332"/>
          </a:xfrm>
          <a:prstGeom prst="rect">
            <a:avLst/>
          </a:prstGeom>
          <a:noFill/>
        </p:spPr>
        <p:txBody>
          <a:bodyPr wrap="square" rtlCol="0">
            <a:spAutoFit/>
          </a:bodyPr>
          <a:lstStyle/>
          <a:p>
            <a:r>
              <a:rPr lang="en-US" dirty="0"/>
              <a:t> The act or process of repeating</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667000" y="2438400"/>
            <a:ext cx="3733800" cy="193899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4000" dirty="0" smtClean="0"/>
              <a:t>The key to memorization is </a:t>
            </a:r>
            <a:r>
              <a:rPr lang="en-US" sz="4000" b="1" u="sng" dirty="0" smtClean="0"/>
              <a:t>repetition</a:t>
            </a:r>
            <a:r>
              <a:rPr lang="en-US" sz="4000" dirty="0" smtClean="0"/>
              <a:t>.</a:t>
            </a:r>
            <a:endParaRPr lang="en-US" sz="4000" dirty="0"/>
          </a:p>
        </p:txBody>
      </p:sp>
    </p:spTree>
    <p:extLst>
      <p:ext uri="{BB962C8B-B14F-4D97-AF65-F5344CB8AC3E}">
        <p14:creationId xmlns:p14="http://schemas.microsoft.com/office/powerpoint/2010/main" xmlns="" val="71763469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R</a:t>
            </a:r>
            <a:r>
              <a:rPr lang="en-US" sz="2400" b="1" u="sng" dirty="0" smtClean="0">
                <a:solidFill>
                  <a:srgbClr val="0066FF"/>
                </a:solidFill>
              </a:rPr>
              <a:t>eport</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To tell about what happened</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9218" name="Picture 2" descr="C:\Users\Owner\AppData\Local\Microsoft\Windows\Temporary Internet Files\Content.IE5\RK3FD3QT\MP90043940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88204" y="1919924"/>
            <a:ext cx="2167592" cy="324675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R</a:t>
            </a:r>
            <a:r>
              <a:rPr lang="en-US" sz="2400" b="1" u="sng" dirty="0" smtClean="0">
                <a:solidFill>
                  <a:srgbClr val="0066FF"/>
                </a:solidFill>
              </a:rPr>
              <a:t>esearch</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Careful and organized study or gathering of information about a specific topic</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9" name="Picture 8"/>
          <p:cNvPicPr>
            <a:picLocks noChangeAspect="1"/>
          </p:cNvPicPr>
          <p:nvPr/>
        </p:nvPicPr>
        <p:blipFill>
          <a:blip r:embed="rId2" cstate="print"/>
          <a:stretch>
            <a:fillRect/>
          </a:stretch>
        </p:blipFill>
        <p:spPr>
          <a:xfrm>
            <a:off x="1841500" y="1752600"/>
            <a:ext cx="5397500" cy="3581400"/>
          </a:xfrm>
          <a:prstGeom prst="rect">
            <a:avLst/>
          </a:prstGeom>
        </p:spPr>
      </p:pic>
    </p:spTree>
    <p:extLst>
      <p:ext uri="{BB962C8B-B14F-4D97-AF65-F5344CB8AC3E}">
        <p14:creationId xmlns:p14="http://schemas.microsoft.com/office/powerpoint/2010/main" xmlns="" val="22202954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Resolution</a:t>
            </a:r>
            <a:endParaRPr lang="en-US" sz="2400" b="1" u="sng" dirty="0">
              <a:solidFill>
                <a:srgbClr val="0066FF"/>
              </a:solidFill>
            </a:endParaRPr>
          </a:p>
        </p:txBody>
      </p:sp>
      <p:sp>
        <p:nvSpPr>
          <p:cNvPr id="12" name="TextBox 11"/>
          <p:cNvSpPr txBox="1"/>
          <p:nvPr/>
        </p:nvSpPr>
        <p:spPr>
          <a:xfrm>
            <a:off x="762000" y="5644634"/>
            <a:ext cx="7620000" cy="369332"/>
          </a:xfrm>
          <a:prstGeom prst="rect">
            <a:avLst/>
          </a:prstGeom>
          <a:noFill/>
        </p:spPr>
        <p:txBody>
          <a:bodyPr wrap="square" rtlCol="0">
            <a:spAutoFit/>
          </a:bodyPr>
          <a:lstStyle/>
          <a:p>
            <a:r>
              <a:rPr lang="en-US" dirty="0" smtClean="0"/>
              <a:t>A solution </a:t>
            </a:r>
            <a:r>
              <a:rPr lang="en-US" dirty="0"/>
              <a:t>or end to an argument or other conflict</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Oval Callout 1"/>
          <p:cNvSpPr/>
          <p:nvPr/>
        </p:nvSpPr>
        <p:spPr>
          <a:xfrm>
            <a:off x="1905000" y="2104623"/>
            <a:ext cx="2590800" cy="1981200"/>
          </a:xfrm>
          <a:prstGeom prst="wedgeEllipseCallout">
            <a:avLst>
              <a:gd name="adj1" fmla="val -29781"/>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I’m sorry</a:t>
            </a:r>
            <a:endParaRPr lang="en-US" sz="3200" dirty="0"/>
          </a:p>
        </p:txBody>
      </p:sp>
      <p:sp>
        <p:nvSpPr>
          <p:cNvPr id="11" name="Oval Callout 10"/>
          <p:cNvSpPr/>
          <p:nvPr/>
        </p:nvSpPr>
        <p:spPr>
          <a:xfrm>
            <a:off x="4953000" y="3032438"/>
            <a:ext cx="2590800" cy="1981200"/>
          </a:xfrm>
          <a:prstGeom prst="wedgeEllipseCallout">
            <a:avLst>
              <a:gd name="adj1" fmla="val 57212"/>
              <a:gd name="adj2" fmla="val 501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I am too</a:t>
            </a:r>
            <a:endParaRPr lang="en-US" sz="3200" dirty="0"/>
          </a:p>
        </p:txBody>
      </p:sp>
    </p:spTree>
    <p:extLst>
      <p:ext uri="{BB962C8B-B14F-4D97-AF65-F5344CB8AC3E}">
        <p14:creationId xmlns:p14="http://schemas.microsoft.com/office/powerpoint/2010/main" xmlns="" val="286860827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Respond</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To </a:t>
            </a:r>
            <a:r>
              <a:rPr lang="en-US" dirty="0"/>
              <a:t>answer or give a reply in some way.</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65539" name="Picture 3" descr="C:\Users\Owner\AppData\Local\Microsoft\Windows\Temporary Internet Files\Content.IE5\OSL0GL0W\MP90040936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28442" y="1828800"/>
            <a:ext cx="2287116" cy="3429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2892682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a:t>
            </a:r>
            <a:r>
              <a:rPr lang="en-US" sz="2000" dirty="0"/>
              <a:t>2</a:t>
            </a:r>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Revise/Revising</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To look over again in order to correct or improve</a:t>
            </a:r>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1676400" y="2133600"/>
            <a:ext cx="6172200" cy="923330"/>
          </a:xfrm>
          <a:prstGeom prst="rect">
            <a:avLst/>
          </a:prstGeom>
          <a:noFill/>
        </p:spPr>
        <p:txBody>
          <a:bodyPr wrap="square" rtlCol="0">
            <a:spAutoFit/>
          </a:bodyPr>
          <a:lstStyle/>
          <a:p>
            <a:r>
              <a:rPr lang="en-US" dirty="0" smtClean="0"/>
              <a:t>The original:</a:t>
            </a:r>
          </a:p>
          <a:p>
            <a:endParaRPr lang="en-US" dirty="0" smtClean="0"/>
          </a:p>
          <a:p>
            <a:r>
              <a:rPr lang="en-US" dirty="0" smtClean="0"/>
              <a:t>we are </a:t>
            </a:r>
            <a:r>
              <a:rPr lang="en-US" dirty="0" err="1" smtClean="0"/>
              <a:t>goin</a:t>
            </a:r>
            <a:r>
              <a:rPr lang="en-US" dirty="0" smtClean="0"/>
              <a:t> to the store we are </a:t>
            </a:r>
            <a:r>
              <a:rPr lang="en-US" dirty="0" err="1" smtClean="0"/>
              <a:t>goin</a:t>
            </a:r>
            <a:r>
              <a:rPr lang="en-US" dirty="0" smtClean="0"/>
              <a:t> to get some food</a:t>
            </a:r>
            <a:endParaRPr lang="en-US" dirty="0"/>
          </a:p>
        </p:txBody>
      </p:sp>
      <p:sp>
        <p:nvSpPr>
          <p:cNvPr id="3" name="TextBox 2"/>
          <p:cNvSpPr txBox="1"/>
          <p:nvPr/>
        </p:nvSpPr>
        <p:spPr>
          <a:xfrm>
            <a:off x="1676400" y="3200400"/>
            <a:ext cx="6172200" cy="923330"/>
          </a:xfrm>
          <a:prstGeom prst="rect">
            <a:avLst/>
          </a:prstGeom>
          <a:noFill/>
        </p:spPr>
        <p:txBody>
          <a:bodyPr wrap="square" rtlCol="0">
            <a:spAutoFit/>
          </a:bodyPr>
          <a:lstStyle/>
          <a:p>
            <a:r>
              <a:rPr lang="en-US" dirty="0" smtClean="0"/>
              <a:t>After you revise:</a:t>
            </a:r>
          </a:p>
          <a:p>
            <a:endParaRPr lang="en-US" dirty="0"/>
          </a:p>
          <a:p>
            <a:r>
              <a:rPr lang="en-US" dirty="0" smtClean="0"/>
              <a:t>We are going to the store. We are going to get some food.</a:t>
            </a:r>
            <a:endParaRPr lang="en-US" dirty="0"/>
          </a:p>
        </p:txBody>
      </p:sp>
    </p:spTree>
    <p:extLst>
      <p:ext uri="{BB962C8B-B14F-4D97-AF65-F5344CB8AC3E}">
        <p14:creationId xmlns:p14="http://schemas.microsoft.com/office/powerpoint/2010/main" xmlns="" val="60347388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R</a:t>
            </a:r>
            <a:r>
              <a:rPr lang="en-US" sz="2400" b="1" u="sng" dirty="0" smtClean="0">
                <a:solidFill>
                  <a:srgbClr val="0066FF"/>
                </a:solidFill>
              </a:rPr>
              <a:t>hyme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Words that have the same ending sound</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1800" y="1928813"/>
            <a:ext cx="3252787" cy="3252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4904245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Rhythm</a:t>
            </a:r>
            <a:endParaRPr lang="en-US" sz="2400" b="1" u="sng" dirty="0">
              <a:solidFill>
                <a:srgbClr val="0066FF"/>
              </a:solidFill>
            </a:endParaRPr>
          </a:p>
        </p:txBody>
      </p:sp>
      <p:sp>
        <p:nvSpPr>
          <p:cNvPr id="12" name="TextBox 11"/>
          <p:cNvSpPr txBox="1"/>
          <p:nvPr/>
        </p:nvSpPr>
        <p:spPr>
          <a:xfrm>
            <a:off x="762000" y="5644634"/>
            <a:ext cx="7620000" cy="369332"/>
          </a:xfrm>
          <a:prstGeom prst="rect">
            <a:avLst/>
          </a:prstGeom>
          <a:noFill/>
        </p:spPr>
        <p:txBody>
          <a:bodyPr wrap="square" rtlCol="0">
            <a:spAutoFit/>
          </a:bodyPr>
          <a:lstStyle/>
          <a:p>
            <a:r>
              <a:rPr lang="en-US" dirty="0"/>
              <a:t>Movement marked by the regular repetition of sounds</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1524000" y="3220133"/>
            <a:ext cx="6096000" cy="646331"/>
          </a:xfrm>
          <a:prstGeom prst="rect">
            <a:avLst/>
          </a:prstGeom>
          <a:noFill/>
        </p:spPr>
        <p:txBody>
          <a:bodyPr wrap="square" rtlCol="0">
            <a:spAutoFit/>
          </a:bodyPr>
          <a:lstStyle/>
          <a:p>
            <a:r>
              <a:rPr lang="en-US" sz="3600" dirty="0" smtClean="0"/>
              <a:t>Poetry and songs have </a:t>
            </a:r>
            <a:r>
              <a:rPr lang="en-US" sz="3600" b="1" u="sng" dirty="0" smtClean="0"/>
              <a:t>rhythm</a:t>
            </a:r>
            <a:r>
              <a:rPr lang="en-US" sz="3600" dirty="0" smtClean="0"/>
              <a:t>.</a:t>
            </a:r>
            <a:endParaRPr lang="en-US" sz="3600" dirty="0"/>
          </a:p>
        </p:txBody>
      </p:sp>
    </p:spTree>
    <p:extLst>
      <p:ext uri="{BB962C8B-B14F-4D97-AF65-F5344CB8AC3E}">
        <p14:creationId xmlns:p14="http://schemas.microsoft.com/office/powerpoint/2010/main" xmlns="" val="1070788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Bias</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preference that prevents one from being impartial; prejudice</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095500" y="2299855"/>
            <a:ext cx="4953000" cy="2246769"/>
          </a:xfrm>
          <a:prstGeom prst="rect">
            <a:avLst/>
          </a:prstGeom>
          <a:noFill/>
        </p:spPr>
        <p:txBody>
          <a:bodyPr wrap="square" rtlCol="0">
            <a:spAutoFit/>
          </a:bodyPr>
          <a:lstStyle/>
          <a:p>
            <a:r>
              <a:rPr lang="en-US" sz="2800" dirty="0" smtClean="0"/>
              <a:t>Tommy’s mom says he is the best soccer player. But this may not be true because Tommy’s mom shows favoritism towards Tommy. Her opinion is bias.</a:t>
            </a:r>
            <a:endParaRPr lang="en-US" sz="2800"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Root Word</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The base word you start with before adding prefixes or suffixes</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Rectangle 1"/>
          <p:cNvSpPr/>
          <p:nvPr/>
        </p:nvSpPr>
        <p:spPr>
          <a:xfrm>
            <a:off x="4343400" y="2758470"/>
            <a:ext cx="2780120"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wrap</a:t>
            </a:r>
            <a:endParaRPr lang="en-US" sz="54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2889156" y="2758470"/>
            <a:ext cx="1648208" cy="1569660"/>
          </a:xfrm>
          <a:prstGeom prst="rect">
            <a:avLst/>
          </a:prstGeom>
          <a:noFill/>
        </p:spPr>
        <p:txBody>
          <a:bodyPr wrap="none" lIns="91440" tIns="45720" rIns="91440" bIns="45720">
            <a:spAutoFit/>
          </a:bodyPr>
          <a:lstStyle/>
          <a:p>
            <a:pPr algn="ctr"/>
            <a:r>
              <a:rPr lang="en-US" sz="9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cxnSp>
        <p:nvCxnSpPr>
          <p:cNvPr id="9" name="Straight Arrow Connector 8"/>
          <p:cNvCxnSpPr/>
          <p:nvPr/>
        </p:nvCxnSpPr>
        <p:spPr>
          <a:xfrm>
            <a:off x="2057400" y="24384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096000" y="4328130"/>
            <a:ext cx="609600" cy="3200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62100" y="2069068"/>
            <a:ext cx="914400" cy="369332"/>
          </a:xfrm>
          <a:prstGeom prst="rect">
            <a:avLst/>
          </a:prstGeom>
          <a:noFill/>
        </p:spPr>
        <p:txBody>
          <a:bodyPr wrap="square" rtlCol="0">
            <a:spAutoFit/>
          </a:bodyPr>
          <a:lstStyle/>
          <a:p>
            <a:r>
              <a:rPr lang="en-US" dirty="0" smtClean="0"/>
              <a:t>Prefix</a:t>
            </a:r>
            <a:endParaRPr lang="en-US" dirty="0"/>
          </a:p>
        </p:txBody>
      </p:sp>
      <p:sp>
        <p:nvSpPr>
          <p:cNvPr id="16" name="TextBox 15"/>
          <p:cNvSpPr txBox="1"/>
          <p:nvPr/>
        </p:nvSpPr>
        <p:spPr>
          <a:xfrm>
            <a:off x="6248400" y="4609007"/>
            <a:ext cx="1905000" cy="369332"/>
          </a:xfrm>
          <a:prstGeom prst="rect">
            <a:avLst/>
          </a:prstGeom>
          <a:noFill/>
        </p:spPr>
        <p:txBody>
          <a:bodyPr wrap="square" rtlCol="0">
            <a:spAutoFit/>
          </a:bodyPr>
          <a:lstStyle/>
          <a:p>
            <a:r>
              <a:rPr lang="en-US" dirty="0" smtClean="0"/>
              <a:t>Root word</a:t>
            </a:r>
            <a:endParaRPr 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R</a:t>
            </a:r>
            <a:r>
              <a:rPr lang="en-US" sz="2400" b="1" dirty="0" smtClean="0"/>
              <a:t>ule</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statement telling what must or must not be done</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209800" y="2590800"/>
            <a:ext cx="4724400" cy="1446550"/>
          </a:xfrm>
          <a:prstGeom prst="rect">
            <a:avLst/>
          </a:prstGeom>
          <a:noFill/>
        </p:spPr>
        <p:txBody>
          <a:bodyPr wrap="square" rtlCol="0">
            <a:spAutoFit/>
          </a:bodyPr>
          <a:lstStyle/>
          <a:p>
            <a:r>
              <a:rPr lang="en-US" sz="2800" u="sng" dirty="0" smtClean="0"/>
              <a:t>Class Rule</a:t>
            </a:r>
          </a:p>
          <a:p>
            <a:endParaRPr lang="en-US" sz="2800" u="sng" dirty="0" smtClean="0"/>
          </a:p>
          <a:p>
            <a:r>
              <a:rPr lang="en-US" sz="3200" dirty="0" smtClean="0"/>
              <a:t>Do not run in the hallway.</a:t>
            </a:r>
            <a:endParaRPr lang="en-US" sz="3200"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06486" y="914400"/>
            <a:ext cx="3810000" cy="461665"/>
          </a:xfrm>
          <a:prstGeom prst="rect">
            <a:avLst/>
          </a:prstGeom>
          <a:noFill/>
        </p:spPr>
        <p:txBody>
          <a:bodyPr wrap="square" rtlCol="0">
            <a:spAutoFit/>
          </a:bodyPr>
          <a:lstStyle/>
          <a:p>
            <a:pPr algn="ctr"/>
            <a:r>
              <a:rPr lang="en-US" sz="2400" b="1" dirty="0" smtClean="0">
                <a:solidFill>
                  <a:srgbClr val="0066FF"/>
                </a:solidFill>
              </a:rPr>
              <a:t>Scanning</a:t>
            </a:r>
            <a:endParaRPr lang="en-US" sz="2400" b="1" dirty="0">
              <a:solidFill>
                <a:srgbClr val="0066FF"/>
              </a:solidFill>
            </a:endParaRPr>
          </a:p>
        </p:txBody>
      </p:sp>
      <p:sp>
        <p:nvSpPr>
          <p:cNvPr id="12" name="TextBox 11"/>
          <p:cNvSpPr txBox="1"/>
          <p:nvPr/>
        </p:nvSpPr>
        <p:spPr>
          <a:xfrm>
            <a:off x="751114" y="5486400"/>
            <a:ext cx="7620000" cy="369332"/>
          </a:xfrm>
          <a:prstGeom prst="rect">
            <a:avLst/>
          </a:prstGeom>
          <a:noFill/>
        </p:spPr>
        <p:txBody>
          <a:bodyPr wrap="square" rtlCol="0">
            <a:spAutoFit/>
          </a:bodyPr>
          <a:lstStyle/>
          <a:p>
            <a:r>
              <a:rPr lang="en-US" dirty="0"/>
              <a:t>To read or look at something for a short time</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139043" y="3004691"/>
            <a:ext cx="4865914" cy="1077218"/>
          </a:xfrm>
          <a:prstGeom prst="rect">
            <a:avLst/>
          </a:prstGeom>
          <a:noFill/>
        </p:spPr>
        <p:txBody>
          <a:bodyPr wrap="square" rtlCol="0">
            <a:spAutoFit/>
          </a:bodyPr>
          <a:lstStyle/>
          <a:p>
            <a:r>
              <a:rPr lang="en-US" sz="3200" dirty="0" smtClean="0"/>
              <a:t>We will be </a:t>
            </a:r>
            <a:r>
              <a:rPr lang="en-US" sz="3200" b="1" u="sng" dirty="0" smtClean="0"/>
              <a:t>scanning</a:t>
            </a:r>
            <a:r>
              <a:rPr lang="en-US" sz="3200" dirty="0" smtClean="0"/>
              <a:t> the story to find the main idea.</a:t>
            </a:r>
            <a:endParaRPr lang="en-US" sz="3200" dirty="0"/>
          </a:p>
        </p:txBody>
      </p:sp>
    </p:spTree>
    <p:extLst>
      <p:ext uri="{BB962C8B-B14F-4D97-AF65-F5344CB8AC3E}">
        <p14:creationId xmlns:p14="http://schemas.microsoft.com/office/powerpoint/2010/main" xmlns="" val="96468167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Schedule</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list of times at which things are planning to occur</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0245" name="Picture 5" descr="C:\Users\Owner\AppData\Local\Microsoft\Windows\Temporary Internet Files\Content.IE5\KY48H4KP\MC90044632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0" y="1882383"/>
            <a:ext cx="3317443" cy="33218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68699643"/>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Science Fiction</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Writing that tells about imaginary events that involve science or technology</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35842" name="Picture 2" descr="http://therambler.com/wp-content/uploads/2011/04/science-fiction.jpg"/>
          <p:cNvPicPr>
            <a:picLocks noChangeAspect="1" noChangeArrowheads="1"/>
          </p:cNvPicPr>
          <p:nvPr/>
        </p:nvPicPr>
        <p:blipFill>
          <a:blip r:embed="rId2" cstate="print"/>
          <a:srcRect/>
          <a:stretch>
            <a:fillRect/>
          </a:stretch>
        </p:blipFill>
        <p:spPr bwMode="auto">
          <a:xfrm>
            <a:off x="2362200" y="2057400"/>
            <a:ext cx="4343400" cy="3133633"/>
          </a:xfrm>
          <a:prstGeom prst="rect">
            <a:avLst/>
          </a:prstGeom>
          <a:noFill/>
        </p:spPr>
      </p:pic>
    </p:spTree>
    <p:extLst>
      <p:ext uri="{BB962C8B-B14F-4D97-AF65-F5344CB8AC3E}">
        <p14:creationId xmlns:p14="http://schemas.microsoft.com/office/powerpoint/2010/main" xmlns="" val="222027721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06486" y="914400"/>
            <a:ext cx="3810000" cy="461665"/>
          </a:xfrm>
          <a:prstGeom prst="rect">
            <a:avLst/>
          </a:prstGeom>
          <a:noFill/>
        </p:spPr>
        <p:txBody>
          <a:bodyPr wrap="square" rtlCol="0">
            <a:spAutoFit/>
          </a:bodyPr>
          <a:lstStyle/>
          <a:p>
            <a:pPr algn="ctr"/>
            <a:r>
              <a:rPr lang="en-US" sz="2400" b="1" dirty="0" smtClean="0">
                <a:solidFill>
                  <a:srgbClr val="0066FF"/>
                </a:solidFill>
              </a:rPr>
              <a:t>Scientific</a:t>
            </a:r>
            <a:endParaRPr lang="en-US" sz="2400" b="1" dirty="0">
              <a:solidFill>
                <a:srgbClr val="0066FF"/>
              </a:solidFill>
            </a:endParaRPr>
          </a:p>
        </p:txBody>
      </p:sp>
      <p:sp>
        <p:nvSpPr>
          <p:cNvPr id="12" name="TextBox 11"/>
          <p:cNvSpPr txBox="1"/>
          <p:nvPr/>
        </p:nvSpPr>
        <p:spPr>
          <a:xfrm>
            <a:off x="751114" y="5486400"/>
            <a:ext cx="7620000" cy="646331"/>
          </a:xfrm>
          <a:prstGeom prst="rect">
            <a:avLst/>
          </a:prstGeom>
          <a:noFill/>
        </p:spPr>
        <p:txBody>
          <a:bodyPr wrap="square" rtlCol="0">
            <a:spAutoFit/>
          </a:bodyPr>
          <a:lstStyle/>
          <a:p>
            <a:r>
              <a:rPr lang="en-US" dirty="0"/>
              <a:t>Requiring or demonstrating systematic knowledge and skills, exactness in observation and testing</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64514" name="Picture 2" descr="C:\Users\Owner\AppData\Local\Microsoft\Windows\Temporary Internet Files\Content.IE5\SSH8EPH9\MP90042656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1800" y="1943100"/>
            <a:ext cx="3200400" cy="3200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3794556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06486" y="914400"/>
            <a:ext cx="3810000" cy="461665"/>
          </a:xfrm>
          <a:prstGeom prst="rect">
            <a:avLst/>
          </a:prstGeom>
          <a:noFill/>
        </p:spPr>
        <p:txBody>
          <a:bodyPr wrap="square" rtlCol="0">
            <a:spAutoFit/>
          </a:bodyPr>
          <a:lstStyle/>
          <a:p>
            <a:pPr algn="ctr"/>
            <a:r>
              <a:rPr lang="en-US" sz="2400" b="1" dirty="0" smtClean="0">
                <a:solidFill>
                  <a:srgbClr val="0066FF"/>
                </a:solidFill>
              </a:rPr>
              <a:t>Search Engine</a:t>
            </a:r>
            <a:endParaRPr lang="en-US" sz="2400" b="1" dirty="0">
              <a:solidFill>
                <a:srgbClr val="0066FF"/>
              </a:solidFill>
            </a:endParaRPr>
          </a:p>
        </p:txBody>
      </p:sp>
      <p:sp>
        <p:nvSpPr>
          <p:cNvPr id="12" name="TextBox 11"/>
          <p:cNvSpPr txBox="1"/>
          <p:nvPr/>
        </p:nvSpPr>
        <p:spPr>
          <a:xfrm>
            <a:off x="751114" y="5486400"/>
            <a:ext cx="7620000" cy="646331"/>
          </a:xfrm>
          <a:prstGeom prst="rect">
            <a:avLst/>
          </a:prstGeom>
          <a:noFill/>
        </p:spPr>
        <p:txBody>
          <a:bodyPr wrap="square" rtlCol="0">
            <a:spAutoFit/>
          </a:bodyPr>
          <a:lstStyle/>
          <a:p>
            <a:r>
              <a:rPr lang="en-US" dirty="0"/>
              <a:t>A software program that searches a database or network, esp. the Internet, for data, files, or documents containing terms specified by the user</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655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0963" y="2014538"/>
            <a:ext cx="3902075" cy="282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2379719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06486" y="914400"/>
            <a:ext cx="3810000" cy="461665"/>
          </a:xfrm>
          <a:prstGeom prst="rect">
            <a:avLst/>
          </a:prstGeom>
          <a:noFill/>
        </p:spPr>
        <p:txBody>
          <a:bodyPr wrap="square" rtlCol="0">
            <a:spAutoFit/>
          </a:bodyPr>
          <a:lstStyle/>
          <a:p>
            <a:pPr algn="ctr"/>
            <a:r>
              <a:rPr lang="en-US" sz="2400" b="1" dirty="0" smtClean="0">
                <a:solidFill>
                  <a:srgbClr val="0066FF"/>
                </a:solidFill>
              </a:rPr>
              <a:t>Section</a:t>
            </a:r>
            <a:endParaRPr lang="en-US" sz="2400" b="1" dirty="0">
              <a:solidFill>
                <a:srgbClr val="0066FF"/>
              </a:solidFill>
            </a:endParaRPr>
          </a:p>
        </p:txBody>
      </p:sp>
      <p:sp>
        <p:nvSpPr>
          <p:cNvPr id="12" name="TextBox 11"/>
          <p:cNvSpPr txBox="1"/>
          <p:nvPr/>
        </p:nvSpPr>
        <p:spPr>
          <a:xfrm>
            <a:off x="751114" y="5486400"/>
            <a:ext cx="7620000" cy="369332"/>
          </a:xfrm>
          <a:prstGeom prst="rect">
            <a:avLst/>
          </a:prstGeom>
          <a:noFill/>
        </p:spPr>
        <p:txBody>
          <a:bodyPr wrap="square" rtlCol="0">
            <a:spAutoFit/>
          </a:bodyPr>
          <a:lstStyle/>
          <a:p>
            <a:r>
              <a:rPr lang="en-US" dirty="0"/>
              <a:t>A part that is different or apart from the whole</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66562" name="Picture 2" descr="C:\Users\Owner\AppData\Local\Microsoft\Windows\Temporary Internet Files\Content.IE5\KY48H4KP\MM900254495[1].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8037" y="2837168"/>
            <a:ext cx="2447925" cy="141226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 name="Straight Arrow Connector 2"/>
          <p:cNvCxnSpPr/>
          <p:nvPr/>
        </p:nvCxnSpPr>
        <p:spPr>
          <a:xfrm flipH="1">
            <a:off x="5486400" y="2837168"/>
            <a:ext cx="1230086" cy="51563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5" name="TextBox 4"/>
          <p:cNvSpPr txBox="1"/>
          <p:nvPr/>
        </p:nvSpPr>
        <p:spPr>
          <a:xfrm>
            <a:off x="6716486" y="2438399"/>
            <a:ext cx="1828800" cy="646331"/>
          </a:xfrm>
          <a:prstGeom prst="rect">
            <a:avLst/>
          </a:prstGeom>
          <a:noFill/>
        </p:spPr>
        <p:txBody>
          <a:bodyPr wrap="square" rtlCol="0">
            <a:spAutoFit/>
          </a:bodyPr>
          <a:lstStyle/>
          <a:p>
            <a:r>
              <a:rPr lang="en-US" b="1" dirty="0" smtClean="0"/>
              <a:t>Section</a:t>
            </a:r>
            <a:r>
              <a:rPr lang="en-US" dirty="0" smtClean="0"/>
              <a:t> of the news paper</a:t>
            </a:r>
            <a:endParaRPr lang="en-US" dirty="0"/>
          </a:p>
        </p:txBody>
      </p:sp>
    </p:spTree>
    <p:extLst>
      <p:ext uri="{BB962C8B-B14F-4D97-AF65-F5344CB8AC3E}">
        <p14:creationId xmlns:p14="http://schemas.microsoft.com/office/powerpoint/2010/main" xmlns="" val="168660841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06486" y="914400"/>
            <a:ext cx="3810000" cy="461665"/>
          </a:xfrm>
          <a:prstGeom prst="rect">
            <a:avLst/>
          </a:prstGeom>
          <a:noFill/>
        </p:spPr>
        <p:txBody>
          <a:bodyPr wrap="square" rtlCol="0">
            <a:spAutoFit/>
          </a:bodyPr>
          <a:lstStyle/>
          <a:p>
            <a:pPr algn="ctr"/>
            <a:r>
              <a:rPr lang="en-US" sz="2400" b="1" dirty="0" smtClean="0">
                <a:solidFill>
                  <a:srgbClr val="0066FF"/>
                </a:solidFill>
              </a:rPr>
              <a:t>Selection</a:t>
            </a:r>
            <a:endParaRPr lang="en-US" sz="2400" b="1" dirty="0">
              <a:solidFill>
                <a:srgbClr val="0066FF"/>
              </a:solidFill>
            </a:endParaRPr>
          </a:p>
        </p:txBody>
      </p:sp>
      <p:sp>
        <p:nvSpPr>
          <p:cNvPr id="12" name="TextBox 11"/>
          <p:cNvSpPr txBox="1"/>
          <p:nvPr/>
        </p:nvSpPr>
        <p:spPr>
          <a:xfrm>
            <a:off x="751114" y="5486400"/>
            <a:ext cx="7620000" cy="369332"/>
          </a:xfrm>
          <a:prstGeom prst="rect">
            <a:avLst/>
          </a:prstGeom>
          <a:noFill/>
        </p:spPr>
        <p:txBody>
          <a:bodyPr wrap="square" rtlCol="0">
            <a:spAutoFit/>
          </a:bodyPr>
          <a:lstStyle/>
          <a:p>
            <a:r>
              <a:rPr lang="en-US" dirty="0"/>
              <a:t> A group from which things or people may be selected</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67587" name="Picture 3" descr="C:\Users\Owner\AppData\Local\Microsoft\Windows\Temporary Internet Files\Content.IE5\KY48H4KP\MP90043183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50028" y="2057400"/>
            <a:ext cx="3243943" cy="216178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596243" y="4419600"/>
            <a:ext cx="3951514" cy="707886"/>
          </a:xfrm>
          <a:prstGeom prst="rect">
            <a:avLst/>
          </a:prstGeom>
          <a:noFill/>
        </p:spPr>
        <p:txBody>
          <a:bodyPr wrap="square" rtlCol="0">
            <a:spAutoFit/>
          </a:bodyPr>
          <a:lstStyle/>
          <a:p>
            <a:r>
              <a:rPr lang="en-US" sz="2000" dirty="0" smtClean="0"/>
              <a:t>A menu lists a </a:t>
            </a:r>
            <a:r>
              <a:rPr lang="en-US" sz="2000" b="1" dirty="0" smtClean="0"/>
              <a:t>selection</a:t>
            </a:r>
            <a:r>
              <a:rPr lang="en-US" sz="2000" dirty="0" smtClean="0"/>
              <a:t> of food that you can order from a restaurant.</a:t>
            </a:r>
            <a:endParaRPr lang="en-US" sz="2000" dirty="0"/>
          </a:p>
        </p:txBody>
      </p:sp>
    </p:spTree>
    <p:extLst>
      <p:ext uri="{BB962C8B-B14F-4D97-AF65-F5344CB8AC3E}">
        <p14:creationId xmlns:p14="http://schemas.microsoft.com/office/powerpoint/2010/main" xmlns="" val="350726613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06486" y="914400"/>
            <a:ext cx="3810000" cy="461665"/>
          </a:xfrm>
          <a:prstGeom prst="rect">
            <a:avLst/>
          </a:prstGeom>
          <a:noFill/>
        </p:spPr>
        <p:txBody>
          <a:bodyPr wrap="square" rtlCol="0">
            <a:spAutoFit/>
          </a:bodyPr>
          <a:lstStyle/>
          <a:p>
            <a:pPr algn="ctr"/>
            <a:r>
              <a:rPr lang="en-US" sz="2400" b="1" dirty="0" smtClean="0">
                <a:solidFill>
                  <a:srgbClr val="0066FF"/>
                </a:solidFill>
              </a:rPr>
              <a:t>Self-Monitoring</a:t>
            </a:r>
            <a:endParaRPr lang="en-US" sz="2400" b="1" dirty="0">
              <a:solidFill>
                <a:srgbClr val="0066FF"/>
              </a:solidFill>
            </a:endParaRPr>
          </a:p>
        </p:txBody>
      </p:sp>
      <p:sp>
        <p:nvSpPr>
          <p:cNvPr id="12" name="TextBox 11"/>
          <p:cNvSpPr txBox="1"/>
          <p:nvPr/>
        </p:nvSpPr>
        <p:spPr>
          <a:xfrm>
            <a:off x="751114" y="5486400"/>
            <a:ext cx="7620000" cy="369332"/>
          </a:xfrm>
          <a:prstGeom prst="rect">
            <a:avLst/>
          </a:prstGeom>
          <a:noFill/>
        </p:spPr>
        <p:txBody>
          <a:bodyPr wrap="square" rtlCol="0">
            <a:spAutoFit/>
          </a:bodyPr>
          <a:lstStyle/>
          <a:p>
            <a:r>
              <a:rPr lang="en-US" dirty="0"/>
              <a:t> Control of one's feelings or behavior</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1981200" y="3066246"/>
            <a:ext cx="5181600" cy="954107"/>
          </a:xfrm>
          <a:prstGeom prst="rect">
            <a:avLst/>
          </a:prstGeom>
          <a:noFill/>
        </p:spPr>
        <p:txBody>
          <a:bodyPr wrap="square" rtlCol="0">
            <a:spAutoFit/>
          </a:bodyPr>
          <a:lstStyle/>
          <a:p>
            <a:r>
              <a:rPr lang="en-US" sz="2800" dirty="0" smtClean="0"/>
              <a:t>You can use </a:t>
            </a:r>
            <a:r>
              <a:rPr lang="en-US" sz="2800" b="1" dirty="0" smtClean="0"/>
              <a:t>self-monitoring</a:t>
            </a:r>
            <a:r>
              <a:rPr lang="en-US" sz="2800" dirty="0" smtClean="0"/>
              <a:t> to stay calm in a stressful situation.</a:t>
            </a:r>
            <a:endParaRPr lang="en-US" sz="2800" dirty="0"/>
          </a:p>
        </p:txBody>
      </p:sp>
    </p:spTree>
    <p:extLst>
      <p:ext uri="{BB962C8B-B14F-4D97-AF65-F5344CB8AC3E}">
        <p14:creationId xmlns:p14="http://schemas.microsoft.com/office/powerpoint/2010/main" xmlns="" val="2245331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smtClean="0"/>
              <a:t>SITE LICENSE / TERMS OF USE</a:t>
            </a:r>
            <a:endParaRPr lang="en-US" dirty="0"/>
          </a:p>
        </p:txBody>
      </p:sp>
      <p:sp>
        <p:nvSpPr>
          <p:cNvPr id="5" name="TextBox 4"/>
          <p:cNvSpPr txBox="1"/>
          <p:nvPr/>
        </p:nvSpPr>
        <p:spPr>
          <a:xfrm>
            <a:off x="381000" y="1981200"/>
            <a:ext cx="8382000" cy="369332"/>
          </a:xfrm>
          <a:prstGeom prst="rect">
            <a:avLst/>
          </a:prstGeom>
          <a:noFill/>
        </p:spPr>
        <p:txBody>
          <a:bodyPr wrap="square" rtlCol="0">
            <a:spAutoFit/>
          </a:bodyPr>
          <a:lstStyle/>
          <a:p>
            <a:pPr algn="ctr"/>
            <a:r>
              <a:rPr lang="en-US" b="1" dirty="0" smtClean="0">
                <a:solidFill>
                  <a:schemeClr val="accent1">
                    <a:lumMod val="50000"/>
                  </a:schemeClr>
                </a:solidFill>
              </a:rPr>
              <a:t>The academic vocabulary power point slides are sold on a per grade, per school basis.</a:t>
            </a:r>
          </a:p>
        </p:txBody>
      </p:sp>
      <p:sp>
        <p:nvSpPr>
          <p:cNvPr id="6" name="TextBox 5"/>
          <p:cNvSpPr txBox="1"/>
          <p:nvPr/>
        </p:nvSpPr>
        <p:spPr>
          <a:xfrm>
            <a:off x="495300" y="2902565"/>
            <a:ext cx="8191500" cy="2431435"/>
          </a:xfrm>
          <a:prstGeom prst="rect">
            <a:avLst/>
          </a:prstGeom>
          <a:noFill/>
        </p:spPr>
        <p:txBody>
          <a:bodyPr wrap="square" rtlCol="0">
            <a:spAutoFit/>
          </a:bodyPr>
          <a:lstStyle/>
          <a:p>
            <a:endParaRPr lang="en-US" sz="1600" dirty="0" smtClean="0"/>
          </a:p>
          <a:p>
            <a:pPr>
              <a:spcBef>
                <a:spcPts val="600"/>
              </a:spcBef>
              <a:spcAft>
                <a:spcPts val="600"/>
              </a:spcAft>
              <a:buFont typeface="Arial" pitchFamily="34" charset="0"/>
              <a:buChar char="•"/>
            </a:pPr>
            <a:r>
              <a:rPr lang="en-US" sz="1600" dirty="0" smtClean="0"/>
              <a:t> All slides included in this presentation are for use only by the purchasing school</a:t>
            </a:r>
          </a:p>
          <a:p>
            <a:pPr lvl="1">
              <a:spcBef>
                <a:spcPts val="600"/>
              </a:spcBef>
              <a:spcAft>
                <a:spcPts val="600"/>
              </a:spcAft>
              <a:buFont typeface="Arial" pitchFamily="34" charset="0"/>
              <a:buChar char="•"/>
            </a:pPr>
            <a:r>
              <a:rPr lang="en-US" sz="1600" dirty="0" smtClean="0"/>
              <a:t> Additional copies can be purchased for use </a:t>
            </a:r>
          </a:p>
          <a:p>
            <a:pPr marL="111125" indent="-111125">
              <a:spcBef>
                <a:spcPts val="600"/>
              </a:spcBef>
              <a:spcAft>
                <a:spcPts val="600"/>
              </a:spcAft>
              <a:buFont typeface="Arial" pitchFamily="34" charset="0"/>
              <a:buChar char="•"/>
            </a:pPr>
            <a:r>
              <a:rPr lang="en-US" sz="1600" dirty="0" smtClean="0"/>
              <a:t>By using the slides you agree to only use the slides in the school for which they were purchased.</a:t>
            </a:r>
          </a:p>
          <a:p>
            <a:pPr marL="111125" indent="-111125">
              <a:spcBef>
                <a:spcPts val="600"/>
              </a:spcBef>
              <a:spcAft>
                <a:spcPts val="600"/>
              </a:spcAft>
              <a:buFont typeface="Arial" pitchFamily="34" charset="0"/>
              <a:buChar char="•"/>
            </a:pPr>
            <a:r>
              <a:rPr lang="en-US" sz="1600" dirty="0" smtClean="0"/>
              <a:t>You further agree not to copy or distribute the slides for use outside of the purchasing school.</a:t>
            </a:r>
          </a:p>
          <a:p>
            <a:endParaRPr lang="en-US" sz="1600" dirty="0"/>
          </a:p>
        </p:txBody>
      </p:sp>
      <p:sp>
        <p:nvSpPr>
          <p:cNvPr id="7" name="Text Placeholder 2"/>
          <p:cNvSpPr>
            <a:spLocks noGrp="1"/>
          </p:cNvSpPr>
          <p:nvPr>
            <p:ph type="body" sz="quarter" idx="12"/>
          </p:nvPr>
        </p:nvSpPr>
        <p:spPr>
          <a:xfrm>
            <a:off x="457200" y="5486400"/>
            <a:ext cx="8229600" cy="838200"/>
          </a:xfrm>
        </p:spPr>
        <p:txBody>
          <a:bodyPr>
            <a:normAutofit/>
          </a:bodyPr>
          <a:lstStyle/>
          <a:p>
            <a:r>
              <a:rPr lang="en-US" sz="1600" dirty="0" smtClean="0"/>
              <a:t>Thank You </a:t>
            </a:r>
            <a:endParaRPr lang="en-US" sz="1600" dirty="0"/>
          </a:p>
        </p:txBody>
      </p:sp>
      <p:sp>
        <p:nvSpPr>
          <p:cNvPr id="8" name="Text Placeholder 2"/>
          <p:cNvSpPr>
            <a:spLocks noGrp="1"/>
          </p:cNvSpPr>
          <p:nvPr>
            <p:ph type="body" sz="quarter" idx="12"/>
          </p:nvPr>
        </p:nvSpPr>
        <p:spPr>
          <a:xfrm>
            <a:off x="457200" y="2514600"/>
            <a:ext cx="8151148" cy="838200"/>
          </a:xfrm>
        </p:spPr>
        <p:txBody>
          <a:bodyPr>
            <a:normAutofit/>
          </a:bodyPr>
          <a:lstStyle/>
          <a:p>
            <a:pPr algn="l"/>
            <a:r>
              <a:rPr lang="en-US" sz="1800" dirty="0" smtClean="0"/>
              <a:t>TERMS OF USE:</a:t>
            </a:r>
            <a:endParaRPr lang="en-US" sz="1800" dirty="0"/>
          </a:p>
        </p:txBody>
      </p:sp>
      <p:sp>
        <p:nvSpPr>
          <p:cNvPr id="9" name="Footer Placeholder 12"/>
          <p:cNvSpPr>
            <a:spLocks noGrp="1"/>
          </p:cNvSpPr>
          <p:nvPr>
            <p:ph type="ftr" sz="quarter" idx="4294967295"/>
          </p:nvPr>
        </p:nvSpPr>
        <p:spPr>
          <a:xfrm>
            <a:off x="3124200" y="6356350"/>
            <a:ext cx="2895600" cy="365125"/>
          </a:xfrm>
          <a:prstGeom prst="rect">
            <a:avLst/>
          </a:prstGeom>
        </p:spPr>
        <p:txBody>
          <a:bodyPr/>
          <a:lstStyle/>
          <a:p>
            <a:r>
              <a:rPr lang="en-US" dirty="0" smtClean="0"/>
              <a:t>©Partners for Learning, Inc.</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Bibliography</a:t>
            </a:r>
            <a:endParaRPr lang="en-US" sz="2400" b="1" u="sng" dirty="0">
              <a:solidFill>
                <a:srgbClr val="0066FF"/>
              </a:solidFill>
            </a:endParaRPr>
          </a:p>
        </p:txBody>
      </p:sp>
      <p:sp>
        <p:nvSpPr>
          <p:cNvPr id="12" name="TextBox 11"/>
          <p:cNvSpPr txBox="1"/>
          <p:nvPr/>
        </p:nvSpPr>
        <p:spPr>
          <a:xfrm>
            <a:off x="762000" y="5644634"/>
            <a:ext cx="7620000" cy="369332"/>
          </a:xfrm>
          <a:prstGeom prst="rect">
            <a:avLst/>
          </a:prstGeom>
          <a:noFill/>
        </p:spPr>
        <p:txBody>
          <a:bodyPr wrap="square" rtlCol="0">
            <a:spAutoFit/>
          </a:bodyPr>
          <a:lstStyle/>
          <a:p>
            <a:r>
              <a:rPr lang="en-US" dirty="0" smtClean="0"/>
              <a:t>A </a:t>
            </a:r>
            <a:r>
              <a:rPr lang="en-US" dirty="0"/>
              <a:t>list of titles about a certain subject</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22677" y="2055941"/>
            <a:ext cx="2298645" cy="2974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787841" y="1904999"/>
            <a:ext cx="1600200" cy="646331"/>
          </a:xfrm>
          <a:prstGeom prst="rect">
            <a:avLst/>
          </a:prstGeom>
          <a:noFill/>
        </p:spPr>
        <p:txBody>
          <a:bodyPr wrap="square" rtlCol="0">
            <a:spAutoFit/>
          </a:bodyPr>
          <a:lstStyle/>
          <a:p>
            <a:r>
              <a:rPr lang="en-US" dirty="0" smtClean="0"/>
              <a:t>Sample Bibliography:</a:t>
            </a:r>
            <a:endParaRPr lang="en-US" dirty="0"/>
          </a:p>
        </p:txBody>
      </p:sp>
    </p:spTree>
    <p:extLst>
      <p:ext uri="{BB962C8B-B14F-4D97-AF65-F5344CB8AC3E}">
        <p14:creationId xmlns:p14="http://schemas.microsoft.com/office/powerpoint/2010/main" xmlns="" val="30855556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solidFill>
                  <a:srgbClr val="0066FF"/>
                </a:solidFill>
              </a:rPr>
              <a:t>S</a:t>
            </a:r>
            <a:r>
              <a:rPr lang="en-US" sz="2400" b="1" dirty="0" smtClean="0">
                <a:solidFill>
                  <a:srgbClr val="0066FF"/>
                </a:solidFill>
              </a:rPr>
              <a:t>equence</a:t>
            </a:r>
            <a:endParaRPr lang="en-US" sz="2400" b="1"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text structure in which one event or action follows another</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247900" y="1981200"/>
            <a:ext cx="4648200" cy="2554545"/>
          </a:xfrm>
          <a:prstGeom prst="rect">
            <a:avLst/>
          </a:prstGeom>
          <a:noFill/>
        </p:spPr>
        <p:txBody>
          <a:bodyPr wrap="square" rtlCol="0">
            <a:spAutoFit/>
          </a:bodyPr>
          <a:lstStyle/>
          <a:p>
            <a:r>
              <a:rPr lang="en-US" sz="3200" dirty="0" smtClean="0"/>
              <a:t>First, we went to the store. Next, we went to the park. Then, we went to see my grandma. Finally, we went back home.</a:t>
            </a:r>
            <a:endParaRPr lang="en-US" sz="3200" dirty="0"/>
          </a:p>
        </p:txBody>
      </p:sp>
    </p:spTree>
    <p:extLst>
      <p:ext uri="{BB962C8B-B14F-4D97-AF65-F5344CB8AC3E}">
        <p14:creationId xmlns:p14="http://schemas.microsoft.com/office/powerpoint/2010/main" xmlns="" val="329864958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06486" y="914400"/>
            <a:ext cx="3810000" cy="461665"/>
          </a:xfrm>
          <a:prstGeom prst="rect">
            <a:avLst/>
          </a:prstGeom>
          <a:noFill/>
        </p:spPr>
        <p:txBody>
          <a:bodyPr wrap="square" rtlCol="0">
            <a:spAutoFit/>
          </a:bodyPr>
          <a:lstStyle/>
          <a:p>
            <a:pPr algn="ctr"/>
            <a:r>
              <a:rPr lang="en-US" sz="2400" b="1" dirty="0" smtClean="0">
                <a:solidFill>
                  <a:srgbClr val="0066FF"/>
                </a:solidFill>
              </a:rPr>
              <a:t>Sequence of Events</a:t>
            </a:r>
            <a:endParaRPr lang="en-US" sz="2400" b="1" dirty="0">
              <a:solidFill>
                <a:srgbClr val="0066FF"/>
              </a:solidFill>
            </a:endParaRPr>
          </a:p>
        </p:txBody>
      </p:sp>
      <p:sp>
        <p:nvSpPr>
          <p:cNvPr id="12" name="TextBox 11"/>
          <p:cNvSpPr txBox="1"/>
          <p:nvPr/>
        </p:nvSpPr>
        <p:spPr>
          <a:xfrm>
            <a:off x="751114" y="5486400"/>
            <a:ext cx="7620000" cy="369332"/>
          </a:xfrm>
          <a:prstGeom prst="rect">
            <a:avLst/>
          </a:prstGeom>
          <a:noFill/>
        </p:spPr>
        <p:txBody>
          <a:bodyPr wrap="square" rtlCol="0">
            <a:spAutoFit/>
          </a:bodyPr>
          <a:lstStyle/>
          <a:p>
            <a:r>
              <a:rPr lang="en-US" dirty="0"/>
              <a:t>Define the process steps or tasks that are required to complete each process</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9" name="TextBox 8"/>
          <p:cNvSpPr txBox="1"/>
          <p:nvPr/>
        </p:nvSpPr>
        <p:spPr>
          <a:xfrm>
            <a:off x="2247900" y="1981200"/>
            <a:ext cx="4648200" cy="2554545"/>
          </a:xfrm>
          <a:prstGeom prst="rect">
            <a:avLst/>
          </a:prstGeom>
          <a:noFill/>
        </p:spPr>
        <p:txBody>
          <a:bodyPr wrap="square" rtlCol="0">
            <a:spAutoFit/>
          </a:bodyPr>
          <a:lstStyle/>
          <a:p>
            <a:r>
              <a:rPr lang="en-US" sz="3200" dirty="0" smtClean="0"/>
              <a:t>First, we went to the store. Next, we went to the park. Then, we went to see my grandma. Finally, we went back home.</a:t>
            </a:r>
            <a:endParaRPr lang="en-US" sz="3200" dirty="0"/>
          </a:p>
        </p:txBody>
      </p:sp>
    </p:spTree>
    <p:extLst>
      <p:ext uri="{BB962C8B-B14F-4D97-AF65-F5344CB8AC3E}">
        <p14:creationId xmlns:p14="http://schemas.microsoft.com/office/powerpoint/2010/main" xmlns="" val="63440405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06486" y="914400"/>
            <a:ext cx="3810000" cy="461665"/>
          </a:xfrm>
          <a:prstGeom prst="rect">
            <a:avLst/>
          </a:prstGeom>
          <a:noFill/>
        </p:spPr>
        <p:txBody>
          <a:bodyPr wrap="square" rtlCol="0">
            <a:spAutoFit/>
          </a:bodyPr>
          <a:lstStyle/>
          <a:p>
            <a:pPr algn="ctr"/>
            <a:r>
              <a:rPr lang="en-US" sz="2400" b="1" dirty="0" smtClean="0">
                <a:solidFill>
                  <a:srgbClr val="0066FF"/>
                </a:solidFill>
              </a:rPr>
              <a:t>Sequential Order</a:t>
            </a:r>
            <a:endParaRPr lang="en-US" sz="2400" b="1" dirty="0">
              <a:solidFill>
                <a:srgbClr val="0066FF"/>
              </a:solidFill>
            </a:endParaRPr>
          </a:p>
        </p:txBody>
      </p:sp>
      <p:sp>
        <p:nvSpPr>
          <p:cNvPr id="12" name="TextBox 11"/>
          <p:cNvSpPr txBox="1"/>
          <p:nvPr/>
        </p:nvSpPr>
        <p:spPr>
          <a:xfrm>
            <a:off x="751114" y="5486400"/>
            <a:ext cx="7620000" cy="369332"/>
          </a:xfrm>
          <a:prstGeom prst="rect">
            <a:avLst/>
          </a:prstGeom>
          <a:noFill/>
        </p:spPr>
        <p:txBody>
          <a:bodyPr wrap="square" rtlCol="0">
            <a:spAutoFit/>
          </a:bodyPr>
          <a:lstStyle/>
          <a:p>
            <a:r>
              <a:rPr lang="en-US" dirty="0"/>
              <a:t>The following of one thing after another; succession</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030186" y="2419915"/>
            <a:ext cx="5562600" cy="2246769"/>
          </a:xfrm>
          <a:prstGeom prst="rect">
            <a:avLst/>
          </a:prstGeom>
          <a:noFill/>
        </p:spPr>
        <p:txBody>
          <a:bodyPr wrap="square" rtlCol="0">
            <a:spAutoFit/>
          </a:bodyPr>
          <a:lstStyle/>
          <a:p>
            <a:pPr marL="342900" indent="-342900">
              <a:buFont typeface="+mj-lt"/>
              <a:buAutoNum type="arabicPeriod"/>
            </a:pPr>
            <a:r>
              <a:rPr lang="en-US" sz="2800" dirty="0" smtClean="0"/>
              <a:t>Plant a seed in soil</a:t>
            </a:r>
          </a:p>
          <a:p>
            <a:pPr marL="342900" indent="-342900">
              <a:buFont typeface="+mj-lt"/>
              <a:buAutoNum type="arabicPeriod"/>
            </a:pPr>
            <a:r>
              <a:rPr lang="en-US" sz="2800" dirty="0" smtClean="0"/>
              <a:t>Water the seed each day</a:t>
            </a:r>
          </a:p>
          <a:p>
            <a:pPr marL="342900" indent="-342900">
              <a:buFont typeface="+mj-lt"/>
              <a:buAutoNum type="arabicPeriod"/>
            </a:pPr>
            <a:r>
              <a:rPr lang="en-US" sz="2800" dirty="0" smtClean="0"/>
              <a:t>The seed starts to sprout</a:t>
            </a:r>
          </a:p>
          <a:p>
            <a:pPr marL="342900" indent="-342900">
              <a:buFont typeface="+mj-lt"/>
              <a:buAutoNum type="arabicPeriod"/>
            </a:pPr>
            <a:r>
              <a:rPr lang="en-US" sz="2800" dirty="0" smtClean="0"/>
              <a:t>The sprout will bloom</a:t>
            </a:r>
          </a:p>
          <a:p>
            <a:pPr marL="342900" indent="-342900">
              <a:buFont typeface="+mj-lt"/>
              <a:buAutoNum type="arabicPeriod"/>
            </a:pPr>
            <a:r>
              <a:rPr lang="en-US" sz="2800" dirty="0" smtClean="0"/>
              <a:t>You will have a beautiful flower</a:t>
            </a:r>
            <a:endParaRPr lang="en-US" sz="2800" dirty="0"/>
          </a:p>
        </p:txBody>
      </p:sp>
    </p:spTree>
    <p:extLst>
      <p:ext uri="{BB962C8B-B14F-4D97-AF65-F5344CB8AC3E}">
        <p14:creationId xmlns:p14="http://schemas.microsoft.com/office/powerpoint/2010/main" xmlns="" val="1245425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06486" y="914400"/>
            <a:ext cx="3810000" cy="461665"/>
          </a:xfrm>
          <a:prstGeom prst="rect">
            <a:avLst/>
          </a:prstGeom>
          <a:noFill/>
        </p:spPr>
        <p:txBody>
          <a:bodyPr wrap="square" rtlCol="0">
            <a:spAutoFit/>
          </a:bodyPr>
          <a:lstStyle/>
          <a:p>
            <a:pPr algn="ctr"/>
            <a:r>
              <a:rPr lang="en-US" sz="2400" b="1" dirty="0" smtClean="0">
                <a:solidFill>
                  <a:srgbClr val="0066FF"/>
                </a:solidFill>
              </a:rPr>
              <a:t>Setting</a:t>
            </a:r>
            <a:endParaRPr lang="en-US" sz="2400" b="1" dirty="0">
              <a:solidFill>
                <a:srgbClr val="0066FF"/>
              </a:solidFill>
            </a:endParaRPr>
          </a:p>
        </p:txBody>
      </p:sp>
      <p:sp>
        <p:nvSpPr>
          <p:cNvPr id="12" name="TextBox 11"/>
          <p:cNvSpPr txBox="1"/>
          <p:nvPr/>
        </p:nvSpPr>
        <p:spPr>
          <a:xfrm>
            <a:off x="751114" y="5486400"/>
            <a:ext cx="7620000" cy="369332"/>
          </a:xfrm>
          <a:prstGeom prst="rect">
            <a:avLst/>
          </a:prstGeom>
          <a:noFill/>
        </p:spPr>
        <p:txBody>
          <a:bodyPr wrap="square" rtlCol="0">
            <a:spAutoFit/>
          </a:bodyPr>
          <a:lstStyle/>
          <a:p>
            <a:r>
              <a:rPr lang="en-US" dirty="0"/>
              <a:t> The time and place of the action in a story, play, or poem.</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686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82913" y="2239963"/>
            <a:ext cx="3176587" cy="2378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457468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06486" y="914400"/>
            <a:ext cx="3810000" cy="461665"/>
          </a:xfrm>
          <a:prstGeom prst="rect">
            <a:avLst/>
          </a:prstGeom>
          <a:noFill/>
        </p:spPr>
        <p:txBody>
          <a:bodyPr wrap="square" rtlCol="0">
            <a:spAutoFit/>
          </a:bodyPr>
          <a:lstStyle/>
          <a:p>
            <a:pPr algn="ctr"/>
            <a:r>
              <a:rPr lang="en-US" sz="2400" b="1" dirty="0" smtClean="0">
                <a:solidFill>
                  <a:srgbClr val="0066FF"/>
                </a:solidFill>
              </a:rPr>
              <a:t>Shades of Meaning</a:t>
            </a:r>
            <a:endParaRPr lang="en-US" sz="2400" b="1" dirty="0">
              <a:solidFill>
                <a:srgbClr val="0066FF"/>
              </a:solidFill>
            </a:endParaRPr>
          </a:p>
        </p:txBody>
      </p:sp>
      <p:sp>
        <p:nvSpPr>
          <p:cNvPr id="12" name="TextBox 11"/>
          <p:cNvSpPr txBox="1"/>
          <p:nvPr/>
        </p:nvSpPr>
        <p:spPr>
          <a:xfrm>
            <a:off x="751114" y="5486400"/>
            <a:ext cx="7620000" cy="369332"/>
          </a:xfrm>
          <a:prstGeom prst="rect">
            <a:avLst/>
          </a:prstGeom>
          <a:noFill/>
        </p:spPr>
        <p:txBody>
          <a:bodyPr wrap="square" rtlCol="0">
            <a:spAutoFit/>
          </a:bodyPr>
          <a:lstStyle/>
          <a:p>
            <a:r>
              <a:rPr lang="en-US" dirty="0"/>
              <a:t>Small differences in meaning between similar words. ex. toss, throw, hurl</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797134" y="2746031"/>
            <a:ext cx="3549732" cy="156966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3200" dirty="0" smtClean="0"/>
              <a:t>Toss: gently</a:t>
            </a:r>
          </a:p>
          <a:p>
            <a:r>
              <a:rPr lang="en-US" sz="3200" dirty="0" smtClean="0"/>
              <a:t>Throw: normal</a:t>
            </a:r>
          </a:p>
          <a:p>
            <a:r>
              <a:rPr lang="en-US" sz="3200" dirty="0" smtClean="0"/>
              <a:t>Hurl: powerful, hard </a:t>
            </a:r>
            <a:endParaRPr lang="en-US" sz="3200" dirty="0"/>
          </a:p>
        </p:txBody>
      </p:sp>
    </p:spTree>
    <p:extLst>
      <p:ext uri="{BB962C8B-B14F-4D97-AF65-F5344CB8AC3E}">
        <p14:creationId xmlns:p14="http://schemas.microsoft.com/office/powerpoint/2010/main" xmlns="" val="354181090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Short </a:t>
            </a:r>
            <a:r>
              <a:rPr lang="en-US" sz="2400" b="1" dirty="0"/>
              <a:t>S</a:t>
            </a:r>
            <a:r>
              <a:rPr lang="en-US" sz="2400" b="1" dirty="0" smtClean="0"/>
              <a:t>tory</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story that isn’t very long</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324100" y="2204472"/>
            <a:ext cx="4495800" cy="2677656"/>
          </a:xfrm>
          <a:prstGeom prst="rect">
            <a:avLst/>
          </a:prstGeom>
          <a:noFill/>
        </p:spPr>
        <p:txBody>
          <a:bodyPr wrap="square" rtlCol="0">
            <a:spAutoFit/>
          </a:bodyPr>
          <a:lstStyle/>
          <a:p>
            <a:r>
              <a:rPr lang="en-US" sz="2400" dirty="0" smtClean="0"/>
              <a:t>Once upon a time, there was a young girl named Sally. Sally always wanted to have a pet puppy. One day, Sally’s mom brought her home a puppy. Sally was so happy and now her puppy is her best friend. The end.</a:t>
            </a:r>
            <a:endParaRPr lang="en-US" sz="2400" dirty="0"/>
          </a:p>
        </p:txBody>
      </p:sp>
    </p:spTree>
    <p:extLst>
      <p:ext uri="{BB962C8B-B14F-4D97-AF65-F5344CB8AC3E}">
        <p14:creationId xmlns:p14="http://schemas.microsoft.com/office/powerpoint/2010/main" xmlns="" val="414568183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Sign</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mark to represent a command</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9" name="Picture 2" descr="C:\Users\Owner\AppData\Local\Microsoft\Windows\Temporary Internet Files\Content.IE5\KY48H4KP\MP90044868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44009" y="2326792"/>
            <a:ext cx="3655982" cy="24330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4461456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06486" y="914400"/>
            <a:ext cx="3810000" cy="461665"/>
          </a:xfrm>
          <a:prstGeom prst="rect">
            <a:avLst/>
          </a:prstGeom>
          <a:noFill/>
        </p:spPr>
        <p:txBody>
          <a:bodyPr wrap="square" rtlCol="0">
            <a:spAutoFit/>
          </a:bodyPr>
          <a:lstStyle/>
          <a:p>
            <a:pPr algn="ctr"/>
            <a:r>
              <a:rPr lang="en-US" sz="2400" b="1" dirty="0" smtClean="0">
                <a:solidFill>
                  <a:srgbClr val="0066FF"/>
                </a:solidFill>
              </a:rPr>
              <a:t>Similarities</a:t>
            </a:r>
            <a:endParaRPr lang="en-US" sz="2400" b="1" dirty="0">
              <a:solidFill>
                <a:srgbClr val="0066FF"/>
              </a:solidFill>
            </a:endParaRPr>
          </a:p>
        </p:txBody>
      </p:sp>
      <p:sp>
        <p:nvSpPr>
          <p:cNvPr id="12" name="TextBox 11"/>
          <p:cNvSpPr txBox="1"/>
          <p:nvPr/>
        </p:nvSpPr>
        <p:spPr>
          <a:xfrm>
            <a:off x="751114" y="5486400"/>
            <a:ext cx="7620000" cy="369332"/>
          </a:xfrm>
          <a:prstGeom prst="rect">
            <a:avLst/>
          </a:prstGeom>
          <a:noFill/>
        </p:spPr>
        <p:txBody>
          <a:bodyPr wrap="square" rtlCol="0">
            <a:spAutoFit/>
          </a:bodyPr>
          <a:lstStyle/>
          <a:p>
            <a:r>
              <a:rPr lang="en-US" dirty="0"/>
              <a:t>A specific point of being similar</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696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7363" y="1757363"/>
            <a:ext cx="5627687" cy="3341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6380453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06486" y="914400"/>
            <a:ext cx="3810000" cy="461665"/>
          </a:xfrm>
          <a:prstGeom prst="rect">
            <a:avLst/>
          </a:prstGeom>
          <a:noFill/>
        </p:spPr>
        <p:txBody>
          <a:bodyPr wrap="square" rtlCol="0">
            <a:spAutoFit/>
          </a:bodyPr>
          <a:lstStyle/>
          <a:p>
            <a:pPr algn="ctr"/>
            <a:r>
              <a:rPr lang="en-US" sz="2400" b="1" dirty="0" smtClean="0">
                <a:solidFill>
                  <a:srgbClr val="0066FF"/>
                </a:solidFill>
              </a:rPr>
              <a:t>Simple Sentences</a:t>
            </a:r>
            <a:endParaRPr lang="en-US" sz="2400" b="1" dirty="0">
              <a:solidFill>
                <a:srgbClr val="0066FF"/>
              </a:solidFill>
            </a:endParaRPr>
          </a:p>
        </p:txBody>
      </p:sp>
      <p:sp>
        <p:nvSpPr>
          <p:cNvPr id="12" name="TextBox 11"/>
          <p:cNvSpPr txBox="1"/>
          <p:nvPr/>
        </p:nvSpPr>
        <p:spPr>
          <a:xfrm>
            <a:off x="751114" y="5486400"/>
            <a:ext cx="7620000" cy="369332"/>
          </a:xfrm>
          <a:prstGeom prst="rect">
            <a:avLst/>
          </a:prstGeom>
          <a:noFill/>
        </p:spPr>
        <p:txBody>
          <a:bodyPr wrap="square" rtlCol="0">
            <a:spAutoFit/>
          </a:bodyPr>
          <a:lstStyle/>
          <a:p>
            <a:r>
              <a:rPr lang="en-US" dirty="0"/>
              <a:t>A sentence consisting of a single main clause</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3124200" y="2266027"/>
            <a:ext cx="4201886" cy="2554545"/>
          </a:xfrm>
          <a:prstGeom prst="rect">
            <a:avLst/>
          </a:prstGeom>
          <a:noFill/>
        </p:spPr>
        <p:txBody>
          <a:bodyPr wrap="square" rtlCol="0">
            <a:spAutoFit/>
          </a:bodyPr>
          <a:lstStyle/>
          <a:p>
            <a:r>
              <a:rPr lang="en-US" sz="3200" dirty="0" smtClean="0">
                <a:solidFill>
                  <a:srgbClr val="7030A0"/>
                </a:solidFill>
              </a:rPr>
              <a:t>The dog jumped.</a:t>
            </a:r>
          </a:p>
          <a:p>
            <a:endParaRPr lang="en-US" sz="3200" dirty="0" smtClean="0">
              <a:solidFill>
                <a:srgbClr val="7030A0"/>
              </a:solidFill>
            </a:endParaRPr>
          </a:p>
          <a:p>
            <a:r>
              <a:rPr lang="en-US" sz="3200" dirty="0" smtClean="0">
                <a:solidFill>
                  <a:srgbClr val="7030A0"/>
                </a:solidFill>
              </a:rPr>
              <a:t>We had ice cream.</a:t>
            </a:r>
          </a:p>
          <a:p>
            <a:endParaRPr lang="en-US" sz="3200" dirty="0" smtClean="0">
              <a:solidFill>
                <a:srgbClr val="7030A0"/>
              </a:solidFill>
            </a:endParaRPr>
          </a:p>
          <a:p>
            <a:r>
              <a:rPr lang="en-US" sz="3200" dirty="0" smtClean="0">
                <a:solidFill>
                  <a:srgbClr val="7030A0"/>
                </a:solidFill>
              </a:rPr>
              <a:t>Today is sunny.</a:t>
            </a:r>
            <a:endParaRPr lang="en-US" sz="3200" dirty="0">
              <a:solidFill>
                <a:srgbClr val="7030A0"/>
              </a:solidFill>
            </a:endParaRPr>
          </a:p>
        </p:txBody>
      </p:sp>
    </p:spTree>
    <p:extLst>
      <p:ext uri="{BB962C8B-B14F-4D97-AF65-F5344CB8AC3E}">
        <p14:creationId xmlns:p14="http://schemas.microsoft.com/office/powerpoint/2010/main" xmlns="" val="114381944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06486" y="914400"/>
            <a:ext cx="3810000" cy="461665"/>
          </a:xfrm>
          <a:prstGeom prst="rect">
            <a:avLst/>
          </a:prstGeom>
          <a:noFill/>
        </p:spPr>
        <p:txBody>
          <a:bodyPr wrap="square" rtlCol="0">
            <a:spAutoFit/>
          </a:bodyPr>
          <a:lstStyle/>
          <a:p>
            <a:pPr algn="ctr"/>
            <a:r>
              <a:rPr lang="en-US" sz="2400" b="1" dirty="0" smtClean="0">
                <a:solidFill>
                  <a:srgbClr val="0066FF"/>
                </a:solidFill>
              </a:rPr>
              <a:t>Skimming</a:t>
            </a:r>
            <a:endParaRPr lang="en-US" sz="2400" b="1" dirty="0">
              <a:solidFill>
                <a:srgbClr val="0066FF"/>
              </a:solidFill>
            </a:endParaRPr>
          </a:p>
        </p:txBody>
      </p:sp>
      <p:sp>
        <p:nvSpPr>
          <p:cNvPr id="12" name="TextBox 11"/>
          <p:cNvSpPr txBox="1"/>
          <p:nvPr/>
        </p:nvSpPr>
        <p:spPr>
          <a:xfrm>
            <a:off x="751114" y="5486400"/>
            <a:ext cx="7620000" cy="369332"/>
          </a:xfrm>
          <a:prstGeom prst="rect">
            <a:avLst/>
          </a:prstGeom>
          <a:noFill/>
        </p:spPr>
        <p:txBody>
          <a:bodyPr wrap="square" rtlCol="0">
            <a:spAutoFit/>
          </a:bodyPr>
          <a:lstStyle/>
          <a:p>
            <a:r>
              <a:rPr lang="en-US" dirty="0"/>
              <a:t>To glance through in a hurry</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520043" y="2576486"/>
            <a:ext cx="4582886" cy="138499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dirty="0" smtClean="0"/>
              <a:t>You can miss important information by just </a:t>
            </a:r>
            <a:r>
              <a:rPr lang="en-US" sz="2800" b="1" dirty="0" smtClean="0"/>
              <a:t>skimming</a:t>
            </a:r>
            <a:r>
              <a:rPr lang="en-US" sz="2800" dirty="0" smtClean="0"/>
              <a:t> through any type of writing.</a:t>
            </a:r>
            <a:endParaRPr lang="en-US" sz="2800" dirty="0"/>
          </a:p>
        </p:txBody>
      </p:sp>
    </p:spTree>
    <p:extLst>
      <p:ext uri="{BB962C8B-B14F-4D97-AF65-F5344CB8AC3E}">
        <p14:creationId xmlns:p14="http://schemas.microsoft.com/office/powerpoint/2010/main" xmlns="" val="2206591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B</a:t>
            </a:r>
            <a:r>
              <a:rPr lang="en-US" sz="2400" b="1" dirty="0" smtClean="0"/>
              <a:t>iography</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form of nonfiction in which a writer tells the life of another person</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476500" y="2758470"/>
            <a:ext cx="4191000" cy="1569660"/>
          </a:xfrm>
          <a:prstGeom prst="rect">
            <a:avLst/>
          </a:prstGeom>
          <a:solidFill>
            <a:schemeClr val="accent1">
              <a:lumMod val="60000"/>
              <a:lumOff val="40000"/>
            </a:schemeClr>
          </a:solidFill>
        </p:spPr>
        <p:txBody>
          <a:bodyPr wrap="square" rtlCol="0">
            <a:spAutoFit/>
          </a:bodyPr>
          <a:lstStyle/>
          <a:p>
            <a:r>
              <a:rPr lang="en-US" sz="2400" dirty="0" smtClean="0"/>
              <a:t>George Washington was born in 1732 in Virginia. He became the first President of America in 1789. He died in 1799. </a:t>
            </a:r>
            <a:endParaRPr lang="en-US" sz="2400" dirty="0"/>
          </a:p>
        </p:txBody>
      </p:sp>
      <p:sp>
        <p:nvSpPr>
          <p:cNvPr id="3" name="TextBox 2"/>
          <p:cNvSpPr txBox="1"/>
          <p:nvPr/>
        </p:nvSpPr>
        <p:spPr>
          <a:xfrm>
            <a:off x="1447800" y="2147455"/>
            <a:ext cx="2057400" cy="369332"/>
          </a:xfrm>
          <a:prstGeom prst="rect">
            <a:avLst/>
          </a:prstGeom>
          <a:noFill/>
        </p:spPr>
        <p:txBody>
          <a:bodyPr wrap="square" rtlCol="0">
            <a:spAutoFit/>
          </a:bodyPr>
          <a:lstStyle/>
          <a:p>
            <a:r>
              <a:rPr lang="en-US" dirty="0" smtClean="0"/>
              <a:t>Sample Biography:</a:t>
            </a:r>
            <a:endParaRPr lang="en-US" dirty="0"/>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06486" y="914400"/>
            <a:ext cx="3810000" cy="461665"/>
          </a:xfrm>
          <a:prstGeom prst="rect">
            <a:avLst/>
          </a:prstGeom>
          <a:noFill/>
        </p:spPr>
        <p:txBody>
          <a:bodyPr wrap="square" rtlCol="0">
            <a:spAutoFit/>
          </a:bodyPr>
          <a:lstStyle/>
          <a:p>
            <a:pPr algn="ctr"/>
            <a:r>
              <a:rPr lang="en-US" sz="2400" b="1" dirty="0" smtClean="0">
                <a:solidFill>
                  <a:srgbClr val="0066FF"/>
                </a:solidFill>
              </a:rPr>
              <a:t>Sources</a:t>
            </a:r>
            <a:endParaRPr lang="en-US" sz="2400" b="1" dirty="0">
              <a:solidFill>
                <a:srgbClr val="0066FF"/>
              </a:solidFill>
            </a:endParaRPr>
          </a:p>
        </p:txBody>
      </p:sp>
      <p:sp>
        <p:nvSpPr>
          <p:cNvPr id="12" name="TextBox 11"/>
          <p:cNvSpPr txBox="1"/>
          <p:nvPr/>
        </p:nvSpPr>
        <p:spPr>
          <a:xfrm>
            <a:off x="751114" y="5486400"/>
            <a:ext cx="7620000" cy="369332"/>
          </a:xfrm>
          <a:prstGeom prst="rect">
            <a:avLst/>
          </a:prstGeom>
          <a:noFill/>
        </p:spPr>
        <p:txBody>
          <a:bodyPr wrap="square" rtlCol="0">
            <a:spAutoFit/>
          </a:bodyPr>
          <a:lstStyle/>
          <a:p>
            <a:r>
              <a:rPr lang="en-US" dirty="0"/>
              <a:t>People or things that give information</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706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09800" y="1852613"/>
            <a:ext cx="4724400" cy="3151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0302241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Speaker</a:t>
            </a:r>
            <a:endParaRPr lang="en-US" sz="2400" b="1" dirty="0">
              <a:solidFill>
                <a:srgbClr val="0066FF"/>
              </a:solidFill>
            </a:endParaRPr>
          </a:p>
        </p:txBody>
      </p:sp>
      <p:sp>
        <p:nvSpPr>
          <p:cNvPr id="12" name="TextBox 11"/>
          <p:cNvSpPr txBox="1"/>
          <p:nvPr/>
        </p:nvSpPr>
        <p:spPr>
          <a:xfrm>
            <a:off x="751114" y="5486400"/>
            <a:ext cx="7620000" cy="1200329"/>
          </a:xfrm>
          <a:prstGeom prst="rect">
            <a:avLst/>
          </a:prstGeom>
          <a:noFill/>
        </p:spPr>
        <p:txBody>
          <a:bodyPr wrap="square" rtlCol="0">
            <a:spAutoFit/>
          </a:bodyPr>
          <a:lstStyle/>
          <a:p>
            <a:r>
              <a:rPr lang="en-US" dirty="0"/>
              <a:t>A person who speaks publicly</a:t>
            </a:r>
          </a:p>
          <a:p>
            <a:endParaRPr lang="en-US" dirty="0"/>
          </a:p>
          <a:p>
            <a:endParaRPr lang="en-US" dirty="0"/>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716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24088" y="1955800"/>
            <a:ext cx="4694237" cy="2944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8605759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Specific</a:t>
            </a:r>
            <a:endParaRPr lang="en-US" sz="2400" b="1" dirty="0">
              <a:solidFill>
                <a:srgbClr val="0066FF"/>
              </a:solidFill>
            </a:endParaRPr>
          </a:p>
        </p:txBody>
      </p:sp>
      <p:sp>
        <p:nvSpPr>
          <p:cNvPr id="12" name="TextBox 11"/>
          <p:cNvSpPr txBox="1"/>
          <p:nvPr/>
        </p:nvSpPr>
        <p:spPr>
          <a:xfrm>
            <a:off x="751114" y="5486400"/>
            <a:ext cx="7620000" cy="1200329"/>
          </a:xfrm>
          <a:prstGeom prst="rect">
            <a:avLst/>
          </a:prstGeom>
          <a:noFill/>
        </p:spPr>
        <p:txBody>
          <a:bodyPr wrap="square" rtlCol="0">
            <a:spAutoFit/>
          </a:bodyPr>
          <a:lstStyle/>
          <a:p>
            <a:r>
              <a:rPr lang="en-US" dirty="0"/>
              <a:t>Special or unique to something</a:t>
            </a:r>
          </a:p>
          <a:p>
            <a:endParaRPr lang="en-US" dirty="0"/>
          </a:p>
          <a:p>
            <a:endParaRPr lang="en-US" dirty="0"/>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209800" y="2133599"/>
            <a:ext cx="5181600" cy="954107"/>
          </a:xfrm>
          <a:prstGeom prst="rect">
            <a:avLst/>
          </a:prstGeom>
          <a:noFill/>
        </p:spPr>
        <p:txBody>
          <a:bodyPr wrap="square" rtlCol="0">
            <a:spAutoFit/>
          </a:bodyPr>
          <a:lstStyle/>
          <a:p>
            <a:r>
              <a:rPr lang="en-US" sz="2800" dirty="0" smtClean="0"/>
              <a:t>The pet store only sells </a:t>
            </a:r>
            <a:r>
              <a:rPr lang="en-US" sz="2800" b="1" dirty="0" smtClean="0"/>
              <a:t>specific</a:t>
            </a:r>
            <a:r>
              <a:rPr lang="en-US" sz="2800" dirty="0" smtClean="0"/>
              <a:t> pets including lizards and kittens.</a:t>
            </a:r>
            <a:endParaRPr lang="en-US" sz="2800" dirty="0"/>
          </a:p>
        </p:txBody>
      </p:sp>
      <p:pic>
        <p:nvPicPr>
          <p:cNvPr id="72706" name="Picture 2" descr="C:\Users\Owner\AppData\Local\Microsoft\Windows\Temporary Internet Files\Content.IE5\OSL0GL0W\MP900444869[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3115415"/>
            <a:ext cx="1633728" cy="2143375"/>
          </a:xfrm>
          <a:prstGeom prst="rect">
            <a:avLst/>
          </a:prstGeom>
          <a:noFill/>
          <a:extLst>
            <a:ext uri="{909E8E84-426E-40DD-AFC4-6F175D3DCCD1}">
              <a14:hiddenFill xmlns:a14="http://schemas.microsoft.com/office/drawing/2010/main" xmlns="">
                <a:solidFill>
                  <a:srgbClr val="FFFFFF"/>
                </a:solidFill>
              </a14:hiddenFill>
            </a:ext>
          </a:extLst>
        </p:spPr>
      </p:pic>
      <p:pic>
        <p:nvPicPr>
          <p:cNvPr id="72707" name="Picture 3" descr="C:\Users\Owner\AppData\Local\Microsoft\Windows\Temporary Internet Files\Content.IE5\SSH8EPH9\MP900262592[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76700" y="3318104"/>
            <a:ext cx="2667000" cy="17379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6993577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Speech</a:t>
            </a:r>
            <a:endParaRPr lang="en-US" sz="2400" b="1" dirty="0">
              <a:solidFill>
                <a:srgbClr val="0066FF"/>
              </a:solidFill>
            </a:endParaRPr>
          </a:p>
        </p:txBody>
      </p:sp>
      <p:sp>
        <p:nvSpPr>
          <p:cNvPr id="12" name="TextBox 11"/>
          <p:cNvSpPr txBox="1"/>
          <p:nvPr/>
        </p:nvSpPr>
        <p:spPr>
          <a:xfrm>
            <a:off x="751114" y="5486400"/>
            <a:ext cx="7620000" cy="1200329"/>
          </a:xfrm>
          <a:prstGeom prst="rect">
            <a:avLst/>
          </a:prstGeom>
          <a:noFill/>
        </p:spPr>
        <p:txBody>
          <a:bodyPr wrap="square" rtlCol="0">
            <a:spAutoFit/>
          </a:bodyPr>
          <a:lstStyle/>
          <a:p>
            <a:r>
              <a:rPr lang="en-US" dirty="0"/>
              <a:t>A formal talk given in front of an audience</a:t>
            </a:r>
          </a:p>
          <a:p>
            <a:endParaRPr lang="en-US" dirty="0"/>
          </a:p>
          <a:p>
            <a:endParaRPr lang="en-US" dirty="0"/>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737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62200" y="1955800"/>
            <a:ext cx="4419600" cy="2944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7509083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Spellcheck</a:t>
            </a:r>
            <a:endParaRPr lang="en-US" sz="2400" b="1" dirty="0">
              <a:solidFill>
                <a:srgbClr val="0066FF"/>
              </a:solidFill>
            </a:endParaRPr>
          </a:p>
        </p:txBody>
      </p:sp>
      <p:sp>
        <p:nvSpPr>
          <p:cNvPr id="12" name="TextBox 11"/>
          <p:cNvSpPr txBox="1"/>
          <p:nvPr/>
        </p:nvSpPr>
        <p:spPr>
          <a:xfrm>
            <a:off x="751114" y="5486400"/>
            <a:ext cx="7620000" cy="1200329"/>
          </a:xfrm>
          <a:prstGeom prst="rect">
            <a:avLst/>
          </a:prstGeom>
          <a:noFill/>
        </p:spPr>
        <p:txBody>
          <a:bodyPr wrap="square" rtlCol="0">
            <a:spAutoFit/>
          </a:bodyPr>
          <a:lstStyle/>
          <a:p>
            <a:r>
              <a:rPr lang="en-US" dirty="0"/>
              <a:t>A computer program that checks the spelling in a document</a:t>
            </a:r>
          </a:p>
          <a:p>
            <a:endParaRPr lang="en-US" dirty="0"/>
          </a:p>
          <a:p>
            <a:endParaRPr lang="en-US" dirty="0"/>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7475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4202"/>
          <a:stretch/>
        </p:blipFill>
        <p:spPr bwMode="auto">
          <a:xfrm>
            <a:off x="2438495" y="2011691"/>
            <a:ext cx="4724209" cy="30632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5264576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solidFill>
                  <a:srgbClr val="0066FF"/>
                </a:solidFill>
              </a:rPr>
              <a:t>S</a:t>
            </a:r>
            <a:r>
              <a:rPr lang="en-US" sz="2400" b="1" dirty="0" smtClean="0">
                <a:solidFill>
                  <a:srgbClr val="0066FF"/>
                </a:solidFill>
              </a:rPr>
              <a:t>pelling</a:t>
            </a:r>
            <a:endParaRPr lang="en-US" sz="2400" b="1"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The forming of words from letters</a:t>
            </a:r>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1266" name="Picture 2" descr="C:\Users\Owner\AppData\Local\Microsoft\Windows\Temporary Internet Files\Content.IE5\9971HXAX\MP90030917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38400" y="2128012"/>
            <a:ext cx="4267200" cy="28305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249280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Statement</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sentence that tells something</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9" name="TextBox 8"/>
          <p:cNvSpPr txBox="1"/>
          <p:nvPr/>
        </p:nvSpPr>
        <p:spPr>
          <a:xfrm>
            <a:off x="1866900" y="2743200"/>
            <a:ext cx="5410200" cy="923330"/>
          </a:xfrm>
          <a:prstGeom prst="rect">
            <a:avLst/>
          </a:prstGeom>
          <a:noFill/>
        </p:spPr>
        <p:txBody>
          <a:bodyPr wrap="square" rtlCol="0">
            <a:spAutoFit/>
          </a:bodyPr>
          <a:lstStyle/>
          <a:p>
            <a:r>
              <a:rPr lang="en-US" sz="5400" dirty="0" smtClean="0"/>
              <a:t>Her name is Sally.</a:t>
            </a:r>
            <a:endParaRPr lang="en-US" sz="5400" dirty="0"/>
          </a:p>
        </p:txBody>
      </p:sp>
    </p:spTree>
    <p:extLst>
      <p:ext uri="{BB962C8B-B14F-4D97-AF65-F5344CB8AC3E}">
        <p14:creationId xmlns:p14="http://schemas.microsoft.com/office/powerpoint/2010/main" xmlns="" val="4096878102"/>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Story</a:t>
            </a:r>
            <a:endParaRPr lang="en-US" sz="2400" b="1" dirty="0">
              <a:solidFill>
                <a:srgbClr val="0066FF"/>
              </a:solidFill>
            </a:endParaRPr>
          </a:p>
        </p:txBody>
      </p:sp>
      <p:sp>
        <p:nvSpPr>
          <p:cNvPr id="12" name="TextBox 11"/>
          <p:cNvSpPr txBox="1"/>
          <p:nvPr/>
        </p:nvSpPr>
        <p:spPr>
          <a:xfrm>
            <a:off x="751114" y="5486400"/>
            <a:ext cx="7620000" cy="1477328"/>
          </a:xfrm>
          <a:prstGeom prst="rect">
            <a:avLst/>
          </a:prstGeom>
          <a:noFill/>
        </p:spPr>
        <p:txBody>
          <a:bodyPr wrap="square" rtlCol="0">
            <a:spAutoFit/>
          </a:bodyPr>
          <a:lstStyle/>
          <a:p>
            <a:r>
              <a:rPr lang="en-US" dirty="0"/>
              <a:t>A story tells you about things that have happened, some are real while some are make believe</a:t>
            </a:r>
          </a:p>
          <a:p>
            <a:endParaRPr lang="en-US" dirty="0"/>
          </a:p>
          <a:p>
            <a:endParaRPr lang="en-US" dirty="0"/>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75778" name="Picture 2" descr="C:\Users\Owner\AppData\Local\Microsoft\Windows\Temporary Internet Files\Content.IE5\9971HXAX\MP90043182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60914" y="1943100"/>
            <a:ext cx="3200400" cy="3200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1849802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Strategies</a:t>
            </a:r>
            <a:endParaRPr lang="en-US" sz="2400" b="1" dirty="0">
              <a:solidFill>
                <a:srgbClr val="0066FF"/>
              </a:solidFill>
            </a:endParaRPr>
          </a:p>
        </p:txBody>
      </p:sp>
      <p:sp>
        <p:nvSpPr>
          <p:cNvPr id="12" name="TextBox 11"/>
          <p:cNvSpPr txBox="1"/>
          <p:nvPr/>
        </p:nvSpPr>
        <p:spPr>
          <a:xfrm>
            <a:off x="751114" y="5486400"/>
            <a:ext cx="7620000" cy="1200329"/>
          </a:xfrm>
          <a:prstGeom prst="rect">
            <a:avLst/>
          </a:prstGeom>
          <a:noFill/>
        </p:spPr>
        <p:txBody>
          <a:bodyPr wrap="square" rtlCol="0">
            <a:spAutoFit/>
          </a:bodyPr>
          <a:lstStyle/>
          <a:p>
            <a:r>
              <a:rPr lang="en-US" dirty="0"/>
              <a:t>A method or plan of action that you intend to use for some purpose</a:t>
            </a:r>
          </a:p>
          <a:p>
            <a:endParaRPr lang="en-US" dirty="0"/>
          </a:p>
          <a:p>
            <a:endParaRPr lang="en-US" dirty="0"/>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209800" y="3038287"/>
            <a:ext cx="5181600" cy="954107"/>
          </a:xfrm>
          <a:prstGeom prst="rect">
            <a:avLst/>
          </a:prstGeom>
          <a:noFill/>
        </p:spPr>
        <p:txBody>
          <a:bodyPr wrap="square" rtlCol="0">
            <a:spAutoFit/>
          </a:bodyPr>
          <a:lstStyle/>
          <a:p>
            <a:r>
              <a:rPr lang="en-US" sz="2800" dirty="0" smtClean="0"/>
              <a:t>Paul’s </a:t>
            </a:r>
            <a:r>
              <a:rPr lang="en-US" sz="2800" b="1" dirty="0" smtClean="0"/>
              <a:t>strategies</a:t>
            </a:r>
            <a:r>
              <a:rPr lang="en-US" sz="2800" dirty="0" smtClean="0"/>
              <a:t> helped him to finish all of his homework on time.</a:t>
            </a:r>
            <a:endParaRPr lang="en-US" sz="2800" dirty="0"/>
          </a:p>
        </p:txBody>
      </p:sp>
    </p:spTree>
    <p:extLst>
      <p:ext uri="{BB962C8B-B14F-4D97-AF65-F5344CB8AC3E}">
        <p14:creationId xmlns:p14="http://schemas.microsoft.com/office/powerpoint/2010/main" xmlns="" val="309306291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Style</a:t>
            </a:r>
            <a:endParaRPr lang="en-US" sz="2400" b="1" dirty="0">
              <a:solidFill>
                <a:srgbClr val="0066FF"/>
              </a:solidFill>
            </a:endParaRPr>
          </a:p>
        </p:txBody>
      </p:sp>
      <p:sp>
        <p:nvSpPr>
          <p:cNvPr id="12" name="TextBox 11"/>
          <p:cNvSpPr txBox="1"/>
          <p:nvPr/>
        </p:nvSpPr>
        <p:spPr>
          <a:xfrm>
            <a:off x="751114" y="5486400"/>
            <a:ext cx="7620000" cy="1200329"/>
          </a:xfrm>
          <a:prstGeom prst="rect">
            <a:avLst/>
          </a:prstGeom>
          <a:noFill/>
        </p:spPr>
        <p:txBody>
          <a:bodyPr wrap="square" rtlCol="0">
            <a:spAutoFit/>
          </a:bodyPr>
          <a:lstStyle/>
          <a:p>
            <a:r>
              <a:rPr lang="en-US" dirty="0"/>
              <a:t>  The manner in which something is said or done</a:t>
            </a:r>
          </a:p>
          <a:p>
            <a:endParaRPr lang="en-US" dirty="0"/>
          </a:p>
          <a:p>
            <a:endParaRPr lang="en-US" dirty="0"/>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1181100" y="3020080"/>
            <a:ext cx="6781800" cy="523220"/>
          </a:xfrm>
          <a:prstGeom prst="rect">
            <a:avLst/>
          </a:prstGeom>
          <a:noFill/>
        </p:spPr>
        <p:txBody>
          <a:bodyPr wrap="square" rtlCol="0">
            <a:spAutoFit/>
          </a:bodyPr>
          <a:lstStyle/>
          <a:p>
            <a:r>
              <a:rPr lang="en-US" sz="2800" dirty="0" smtClean="0"/>
              <a:t>Each author uses a different </a:t>
            </a:r>
            <a:r>
              <a:rPr lang="en-US" sz="2800" b="1" dirty="0" smtClean="0"/>
              <a:t>style</a:t>
            </a:r>
            <a:r>
              <a:rPr lang="en-US" sz="2800" dirty="0" smtClean="0"/>
              <a:t> of writing. </a:t>
            </a:r>
            <a:endParaRPr lang="en-US" sz="2800" dirty="0"/>
          </a:p>
        </p:txBody>
      </p:sp>
    </p:spTree>
    <p:extLst>
      <p:ext uri="{BB962C8B-B14F-4D97-AF65-F5344CB8AC3E}">
        <p14:creationId xmlns:p14="http://schemas.microsoft.com/office/powerpoint/2010/main" xmlns="" val="2799893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Bold Print</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Set in heavy type that stands out</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5" name="TextBox 4"/>
          <p:cNvSpPr txBox="1"/>
          <p:nvPr/>
        </p:nvSpPr>
        <p:spPr>
          <a:xfrm>
            <a:off x="1981200" y="3127801"/>
            <a:ext cx="5638800" cy="830997"/>
          </a:xfrm>
          <a:prstGeom prst="rect">
            <a:avLst/>
          </a:prstGeom>
          <a:noFill/>
        </p:spPr>
        <p:txBody>
          <a:bodyPr wrap="square" rtlCol="0">
            <a:spAutoFit/>
          </a:bodyPr>
          <a:lstStyle/>
          <a:p>
            <a:r>
              <a:rPr lang="en-US" sz="2400" dirty="0" smtClean="0"/>
              <a:t>If you want to make some of your writing stand out, you can put in in </a:t>
            </a:r>
            <a:r>
              <a:rPr lang="en-US" sz="2400" b="1" dirty="0" smtClean="0"/>
              <a:t>bold print</a:t>
            </a:r>
            <a:r>
              <a:rPr lang="en-US" sz="2400" dirty="0" smtClean="0"/>
              <a:t>.</a:t>
            </a:r>
            <a:endParaRPr lang="en-US" sz="2400" dirty="0"/>
          </a:p>
        </p:txBody>
      </p:sp>
    </p:spTree>
    <p:extLst>
      <p:ext uri="{BB962C8B-B14F-4D97-AF65-F5344CB8AC3E}">
        <p14:creationId xmlns:p14="http://schemas.microsoft.com/office/powerpoint/2010/main" xmlns="" val="189695601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Subheading</a:t>
            </a:r>
            <a:endParaRPr lang="en-US" sz="2400" b="1" dirty="0">
              <a:solidFill>
                <a:srgbClr val="0066FF"/>
              </a:solidFill>
            </a:endParaRPr>
          </a:p>
        </p:txBody>
      </p:sp>
      <p:sp>
        <p:nvSpPr>
          <p:cNvPr id="12" name="TextBox 11"/>
          <p:cNvSpPr txBox="1"/>
          <p:nvPr/>
        </p:nvSpPr>
        <p:spPr>
          <a:xfrm>
            <a:off x="751114" y="5486400"/>
            <a:ext cx="7620000" cy="923330"/>
          </a:xfrm>
          <a:prstGeom prst="rect">
            <a:avLst/>
          </a:prstGeom>
          <a:noFill/>
        </p:spPr>
        <p:txBody>
          <a:bodyPr wrap="square" rtlCol="0">
            <a:spAutoFit/>
          </a:bodyPr>
          <a:lstStyle/>
          <a:p>
            <a:r>
              <a:rPr lang="en-US" dirty="0"/>
              <a:t>  The heading or title of a section or subdivision of a printed text</a:t>
            </a:r>
          </a:p>
          <a:p>
            <a:endParaRPr lang="en-US" dirty="0"/>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7680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47963" y="1683327"/>
            <a:ext cx="3646487" cy="3590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905000" y="2391729"/>
            <a:ext cx="1371600" cy="369332"/>
          </a:xfrm>
          <a:prstGeom prst="rect">
            <a:avLst/>
          </a:prstGeom>
          <a:noFill/>
        </p:spPr>
        <p:txBody>
          <a:bodyPr wrap="square" rtlCol="0">
            <a:spAutoFit/>
          </a:bodyPr>
          <a:lstStyle/>
          <a:p>
            <a:r>
              <a:rPr lang="en-US" b="1" dirty="0" smtClean="0">
                <a:ln w="17780" cmpd="sng">
                  <a:noFill/>
                  <a:prstDash val="solid"/>
                  <a:miter lim="800000"/>
                </a:ln>
                <a:solidFill>
                  <a:srgbClr val="C00000"/>
                </a:solidFill>
                <a:effectLst>
                  <a:outerShdw blurRad="50800" algn="tl" rotWithShape="0">
                    <a:srgbClr val="000000"/>
                  </a:outerShdw>
                </a:effectLst>
              </a:rPr>
              <a:t>Heading</a:t>
            </a:r>
            <a:endParaRPr lang="en-US" dirty="0">
              <a:ln w="17780" cmpd="sng">
                <a:noFill/>
                <a:prstDash val="solid"/>
                <a:miter lim="800000"/>
              </a:ln>
              <a:solidFill>
                <a:srgbClr val="C00000"/>
              </a:solidFill>
            </a:endParaRPr>
          </a:p>
        </p:txBody>
      </p:sp>
      <p:sp>
        <p:nvSpPr>
          <p:cNvPr id="3" name="Right Arrow 2"/>
          <p:cNvSpPr/>
          <p:nvPr/>
        </p:nvSpPr>
        <p:spPr>
          <a:xfrm rot="11399186">
            <a:off x="6030190" y="4038600"/>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476999" y="4246272"/>
            <a:ext cx="1933542" cy="523220"/>
          </a:xfrm>
          <a:prstGeom prst="rect">
            <a:avLst/>
          </a:prstGeom>
          <a:noFill/>
        </p:spPr>
        <p:txBody>
          <a:bodyPr wrap="none" lIns="91440" tIns="45720" rIns="91440" bIns="45720">
            <a:spAutoFit/>
          </a:bodyPr>
          <a:lstStyle/>
          <a:p>
            <a:pPr algn="ct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Subheading</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xmlns="" val="224390412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Substantive Topics</a:t>
            </a:r>
            <a:endParaRPr lang="en-US" sz="2400" b="1" dirty="0">
              <a:solidFill>
                <a:srgbClr val="0066FF"/>
              </a:solidFill>
            </a:endParaRPr>
          </a:p>
        </p:txBody>
      </p:sp>
      <p:sp>
        <p:nvSpPr>
          <p:cNvPr id="12" name="TextBox 11"/>
          <p:cNvSpPr txBox="1"/>
          <p:nvPr/>
        </p:nvSpPr>
        <p:spPr>
          <a:xfrm>
            <a:off x="751114" y="5486400"/>
            <a:ext cx="7620000" cy="923330"/>
          </a:xfrm>
          <a:prstGeom prst="rect">
            <a:avLst/>
          </a:prstGeom>
          <a:noFill/>
        </p:spPr>
        <p:txBody>
          <a:bodyPr wrap="square" rtlCol="0">
            <a:spAutoFit/>
          </a:bodyPr>
          <a:lstStyle/>
          <a:p>
            <a:r>
              <a:rPr lang="en-US" dirty="0"/>
              <a:t>  Relating to, containing, or being the essential element of the subject</a:t>
            </a:r>
          </a:p>
          <a:p>
            <a:endParaRPr lang="en-US" dirty="0"/>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1338943" y="3281690"/>
            <a:ext cx="6923314" cy="523220"/>
          </a:xfrm>
          <a:prstGeom prst="rect">
            <a:avLst/>
          </a:prstGeom>
          <a:noFill/>
        </p:spPr>
        <p:txBody>
          <a:bodyPr wrap="square" rtlCol="0">
            <a:spAutoFit/>
          </a:bodyPr>
          <a:lstStyle/>
          <a:p>
            <a:r>
              <a:rPr lang="en-US" sz="2800" b="1" u="sng" dirty="0" smtClean="0"/>
              <a:t>Substantive topics </a:t>
            </a:r>
            <a:r>
              <a:rPr lang="en-US" sz="2800" dirty="0" smtClean="0"/>
              <a:t>relate to the main topic.</a:t>
            </a:r>
            <a:endParaRPr lang="en-US" sz="2800" dirty="0"/>
          </a:p>
        </p:txBody>
      </p:sp>
    </p:spTree>
    <p:extLst>
      <p:ext uri="{BB962C8B-B14F-4D97-AF65-F5344CB8AC3E}">
        <p14:creationId xmlns:p14="http://schemas.microsoft.com/office/powerpoint/2010/main" xmlns="" val="342390779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solidFill>
                  <a:srgbClr val="0066FF"/>
                </a:solidFill>
              </a:rPr>
              <a:t>S</a:t>
            </a:r>
            <a:r>
              <a:rPr lang="en-US" sz="2400" b="1" dirty="0" smtClean="0">
                <a:solidFill>
                  <a:srgbClr val="0066FF"/>
                </a:solidFill>
              </a:rPr>
              <a:t>uffix</a:t>
            </a:r>
            <a:endParaRPr lang="en-US" sz="2400" b="1"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smtClean="0"/>
              <a:t>One or more letters added to the end of a root word that changes the word’s meaning</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Rectangle 1"/>
          <p:cNvSpPr/>
          <p:nvPr/>
        </p:nvSpPr>
        <p:spPr>
          <a:xfrm>
            <a:off x="2590798" y="2541059"/>
            <a:ext cx="2711769" cy="1446550"/>
          </a:xfrm>
          <a:prstGeom prst="rect">
            <a:avLst/>
          </a:prstGeom>
          <a:noFill/>
        </p:spPr>
        <p:txBody>
          <a:bodyPr wrap="none" lIns="91440" tIns="45720" rIns="91440" bIns="45720">
            <a:spAutoFit/>
          </a:bodyPr>
          <a:lstStyle/>
          <a:p>
            <a:pPr algn="ctr"/>
            <a:r>
              <a:rPr lang="en-US" sz="8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Work</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Rectangle 2"/>
          <p:cNvSpPr/>
          <p:nvPr/>
        </p:nvSpPr>
        <p:spPr>
          <a:xfrm>
            <a:off x="5181600" y="2590800"/>
            <a:ext cx="1358064"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ed</a:t>
            </a:r>
            <a:endParaRPr lang="en-US" sz="5400" b="1" u="sng"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9" name="Straight Arrow Connector 8"/>
          <p:cNvCxnSpPr>
            <a:endCxn id="3" idx="2"/>
          </p:cNvCxnSpPr>
          <p:nvPr/>
        </p:nvCxnSpPr>
        <p:spPr>
          <a:xfrm flipH="1" flipV="1">
            <a:off x="5860632" y="4037350"/>
            <a:ext cx="387768" cy="458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55180" y="4495800"/>
            <a:ext cx="2368968" cy="646331"/>
          </a:xfrm>
          <a:prstGeom prst="rect">
            <a:avLst/>
          </a:prstGeom>
          <a:noFill/>
        </p:spPr>
        <p:txBody>
          <a:bodyPr wrap="square" rtlCol="0">
            <a:spAutoFit/>
          </a:bodyPr>
          <a:lstStyle/>
          <a:p>
            <a:r>
              <a:rPr lang="en-US" dirty="0" smtClean="0"/>
              <a:t>The suffix </a:t>
            </a:r>
            <a:r>
              <a:rPr lang="en-US" u="sng" dirty="0" smtClean="0"/>
              <a:t>ed </a:t>
            </a:r>
            <a:r>
              <a:rPr lang="en-US" dirty="0" smtClean="0"/>
              <a:t>means happened in the past</a:t>
            </a:r>
            <a:endParaRPr lang="en-US" dirty="0"/>
          </a:p>
        </p:txBody>
      </p:sp>
    </p:spTree>
    <p:extLst>
      <p:ext uri="{BB962C8B-B14F-4D97-AF65-F5344CB8AC3E}">
        <p14:creationId xmlns:p14="http://schemas.microsoft.com/office/powerpoint/2010/main" xmlns="" val="3631392609"/>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Summarize</a:t>
            </a:r>
            <a:endParaRPr lang="en-US" sz="2400" b="1" dirty="0">
              <a:solidFill>
                <a:srgbClr val="0066FF"/>
              </a:solidFill>
            </a:endParaRPr>
          </a:p>
        </p:txBody>
      </p:sp>
      <p:sp>
        <p:nvSpPr>
          <p:cNvPr id="12" name="TextBox 11"/>
          <p:cNvSpPr txBox="1"/>
          <p:nvPr/>
        </p:nvSpPr>
        <p:spPr>
          <a:xfrm>
            <a:off x="751114" y="5486400"/>
            <a:ext cx="7620000" cy="923330"/>
          </a:xfrm>
          <a:prstGeom prst="rect">
            <a:avLst/>
          </a:prstGeom>
          <a:noFill/>
        </p:spPr>
        <p:txBody>
          <a:bodyPr wrap="square" rtlCol="0">
            <a:spAutoFit/>
          </a:bodyPr>
          <a:lstStyle/>
          <a:p>
            <a:r>
              <a:rPr lang="en-US" dirty="0"/>
              <a:t>  To restate in a concise form</a:t>
            </a:r>
          </a:p>
          <a:p>
            <a:endParaRPr lang="en-US" dirty="0"/>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graphicFrame>
        <p:nvGraphicFramePr>
          <p:cNvPr id="9" name="Table 8"/>
          <p:cNvGraphicFramePr>
            <a:graphicFrameLocks noGrp="1"/>
          </p:cNvGraphicFramePr>
          <p:nvPr>
            <p:extLst>
              <p:ext uri="{D42A27DB-BD31-4B8C-83A1-F6EECF244321}">
                <p14:modId xmlns:p14="http://schemas.microsoft.com/office/powerpoint/2010/main" xmlns="" val="3915393402"/>
              </p:ext>
            </p:extLst>
          </p:nvPr>
        </p:nvGraphicFramePr>
        <p:xfrm>
          <a:off x="1485900" y="1849120"/>
          <a:ext cx="6096000" cy="33883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en-US" dirty="0" smtClean="0"/>
                        <a:t>Quote</a:t>
                      </a:r>
                      <a:endParaRPr lang="en-US" dirty="0"/>
                    </a:p>
                  </a:txBody>
                  <a:tcPr>
                    <a:solidFill>
                      <a:srgbClr val="0040C0"/>
                    </a:solidFill>
                  </a:tcPr>
                </a:tc>
                <a:tc>
                  <a:txBody>
                    <a:bodyPr/>
                    <a:lstStyle/>
                    <a:p>
                      <a:r>
                        <a:rPr lang="en-US" dirty="0" smtClean="0"/>
                        <a:t>Paraphrase</a:t>
                      </a:r>
                      <a:endParaRPr lang="en-US" dirty="0"/>
                    </a:p>
                  </a:txBody>
                  <a:tcPr>
                    <a:solidFill>
                      <a:srgbClr val="0070C0"/>
                    </a:solidFill>
                  </a:tcPr>
                </a:tc>
                <a:tc>
                  <a:txBody>
                    <a:bodyPr/>
                    <a:lstStyle/>
                    <a:p>
                      <a:r>
                        <a:rPr lang="en-US" dirty="0" smtClean="0"/>
                        <a:t>Summarize</a:t>
                      </a:r>
                      <a:endParaRPr lang="en-US" dirty="0"/>
                    </a:p>
                  </a:txBody>
                  <a:tcPr>
                    <a:solidFill>
                      <a:schemeClr val="accent6">
                        <a:lumMod val="75000"/>
                      </a:schemeClr>
                    </a:solidFill>
                  </a:tcPr>
                </a:tc>
              </a:tr>
              <a:tr h="370840">
                <a:tc>
                  <a:txBody>
                    <a:bodyPr/>
                    <a:lstStyle/>
                    <a:p>
                      <a:r>
                        <a:rPr lang="en-US" dirty="0" smtClean="0"/>
                        <a:t>Use an exact copy of the author’s words</a:t>
                      </a:r>
                      <a:endParaRPr lang="en-US" dirty="0"/>
                    </a:p>
                  </a:txBody>
                  <a:tcPr>
                    <a:solidFill>
                      <a:srgbClr val="0040C0"/>
                    </a:solidFill>
                  </a:tcPr>
                </a:tc>
                <a:tc>
                  <a:txBody>
                    <a:bodyPr/>
                    <a:lstStyle/>
                    <a:p>
                      <a:r>
                        <a:rPr lang="en-US" dirty="0" smtClean="0"/>
                        <a:t>Use the</a:t>
                      </a:r>
                      <a:r>
                        <a:rPr lang="en-US" baseline="0" dirty="0" smtClean="0"/>
                        <a:t> authors ideas in your own words</a:t>
                      </a:r>
                      <a:endParaRPr lang="en-US" dirty="0"/>
                    </a:p>
                  </a:txBody>
                  <a:tcPr>
                    <a:solidFill>
                      <a:srgbClr val="0070C0"/>
                    </a:solidFill>
                  </a:tcPr>
                </a:tc>
                <a:tc>
                  <a:txBody>
                    <a:bodyPr/>
                    <a:lstStyle/>
                    <a:p>
                      <a:r>
                        <a:rPr lang="en-US" dirty="0" smtClean="0"/>
                        <a:t>Putting main ideas into your own words</a:t>
                      </a:r>
                      <a:endParaRPr lang="en-US" dirty="0"/>
                    </a:p>
                  </a:txBody>
                  <a:tcPr>
                    <a:solidFill>
                      <a:schemeClr val="accent6">
                        <a:lumMod val="75000"/>
                      </a:schemeClr>
                    </a:solidFill>
                  </a:tcPr>
                </a:tc>
              </a:tr>
              <a:tr h="370840">
                <a:tc>
                  <a:txBody>
                    <a:bodyPr/>
                    <a:lstStyle/>
                    <a:p>
                      <a:r>
                        <a:rPr lang="en-US" dirty="0" smtClean="0"/>
                        <a:t>Author’s words and ideas</a:t>
                      </a:r>
                      <a:endParaRPr lang="en-US" dirty="0"/>
                    </a:p>
                  </a:txBody>
                  <a:tcPr>
                    <a:solidFill>
                      <a:srgbClr val="0040C0"/>
                    </a:solidFill>
                  </a:tcPr>
                </a:tc>
                <a:tc>
                  <a:txBody>
                    <a:bodyPr/>
                    <a:lstStyle/>
                    <a:p>
                      <a:r>
                        <a:rPr lang="en-US" dirty="0" smtClean="0"/>
                        <a:t>Author’s ideas in your words</a:t>
                      </a:r>
                      <a:endParaRPr lang="en-US" dirty="0"/>
                    </a:p>
                  </a:txBody>
                  <a:tcPr>
                    <a:solidFill>
                      <a:srgbClr val="0070C0"/>
                    </a:solidFill>
                  </a:tcPr>
                </a:tc>
                <a:tc>
                  <a:txBody>
                    <a:bodyPr/>
                    <a:lstStyle/>
                    <a:p>
                      <a:r>
                        <a:rPr lang="en-US" dirty="0" smtClean="0"/>
                        <a:t>Present onl</a:t>
                      </a:r>
                      <a:r>
                        <a:rPr lang="en-US" baseline="0" dirty="0" smtClean="0"/>
                        <a:t>y the most important ideas of the author</a:t>
                      </a:r>
                      <a:endParaRPr lang="en-US" dirty="0"/>
                    </a:p>
                  </a:txBody>
                  <a:tcPr>
                    <a:solidFill>
                      <a:schemeClr val="accent6">
                        <a:lumMod val="75000"/>
                      </a:schemeClr>
                    </a:solidFill>
                  </a:tcPr>
                </a:tc>
              </a:tr>
              <a:tr h="370840">
                <a:tc>
                  <a:txBody>
                    <a:bodyPr/>
                    <a:lstStyle/>
                    <a:p>
                      <a:r>
                        <a:rPr lang="en-US" dirty="0" smtClean="0"/>
                        <a:t>Must</a:t>
                      </a:r>
                      <a:r>
                        <a:rPr lang="en-US" baseline="0" dirty="0" smtClean="0"/>
                        <a:t> use “quotation marks” and cite your source</a:t>
                      </a:r>
                      <a:endParaRPr lang="en-US" dirty="0"/>
                    </a:p>
                  </a:txBody>
                  <a:tcPr>
                    <a:solidFill>
                      <a:srgbClr val="0040C0"/>
                    </a:solidFill>
                  </a:tcPr>
                </a:tc>
                <a:tc>
                  <a:txBody>
                    <a:bodyPr/>
                    <a:lstStyle/>
                    <a:p>
                      <a:r>
                        <a:rPr lang="en-US" dirty="0" smtClean="0"/>
                        <a:t>Must site your source</a:t>
                      </a:r>
                      <a:endParaRPr lang="en-US" dirty="0"/>
                    </a:p>
                  </a:txBody>
                  <a:tcPr>
                    <a:solidFill>
                      <a:srgbClr val="0070C0"/>
                    </a:solidFill>
                  </a:tcPr>
                </a:tc>
                <a:tc>
                  <a:txBody>
                    <a:bodyPr/>
                    <a:lstStyle/>
                    <a:p>
                      <a:r>
                        <a:rPr lang="en-US" dirty="0" smtClean="0"/>
                        <a:t>Must site your source</a:t>
                      </a:r>
                      <a:endParaRPr lang="en-US" dirty="0"/>
                    </a:p>
                  </a:txBody>
                  <a:tcPr>
                    <a:solidFill>
                      <a:schemeClr val="accent6">
                        <a:lumMod val="75000"/>
                      </a:schemeClr>
                    </a:solidFill>
                  </a:tcPr>
                </a:tc>
              </a:tr>
            </a:tbl>
          </a:graphicData>
        </a:graphic>
      </p:graphicFrame>
    </p:spTree>
    <p:extLst>
      <p:ext uri="{BB962C8B-B14F-4D97-AF65-F5344CB8AC3E}">
        <p14:creationId xmlns:p14="http://schemas.microsoft.com/office/powerpoint/2010/main" xmlns="" val="370228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Support</a:t>
            </a:r>
            <a:endParaRPr lang="en-US" sz="2400" b="1" dirty="0">
              <a:solidFill>
                <a:srgbClr val="0066FF"/>
              </a:solidFill>
            </a:endParaRPr>
          </a:p>
        </p:txBody>
      </p:sp>
      <p:sp>
        <p:nvSpPr>
          <p:cNvPr id="12" name="TextBox 11"/>
          <p:cNvSpPr txBox="1"/>
          <p:nvPr/>
        </p:nvSpPr>
        <p:spPr>
          <a:xfrm>
            <a:off x="751114" y="5486400"/>
            <a:ext cx="7620000" cy="646331"/>
          </a:xfrm>
          <a:prstGeom prst="rect">
            <a:avLst/>
          </a:prstGeom>
          <a:noFill/>
        </p:spPr>
        <p:txBody>
          <a:bodyPr wrap="square" rtlCol="0">
            <a:spAutoFit/>
          </a:bodyPr>
          <a:lstStyle/>
          <a:p>
            <a:r>
              <a:rPr lang="en-US" dirty="0"/>
              <a:t> To provide proof or evidence for</a:t>
            </a:r>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778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68563" y="2004218"/>
            <a:ext cx="4206875" cy="3078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300566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Support Claims</a:t>
            </a:r>
            <a:endParaRPr lang="en-US" sz="2400" b="1"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 Establish as valid or genuine</a:t>
            </a:r>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552700" y="3066246"/>
            <a:ext cx="4495800" cy="954107"/>
          </a:xfrm>
          <a:prstGeom prst="rect">
            <a:avLst/>
          </a:prstGeom>
          <a:noFill/>
        </p:spPr>
        <p:txBody>
          <a:bodyPr wrap="square" rtlCol="0">
            <a:spAutoFit/>
          </a:bodyPr>
          <a:lstStyle/>
          <a:p>
            <a:r>
              <a:rPr lang="en-US" sz="2800" b="1" dirty="0" smtClean="0"/>
              <a:t>Support claims </a:t>
            </a:r>
            <a:r>
              <a:rPr lang="en-US" sz="2800" dirty="0" smtClean="0"/>
              <a:t>help to support an idea or statement.</a:t>
            </a:r>
            <a:endParaRPr lang="en-US" sz="2800" dirty="0"/>
          </a:p>
        </p:txBody>
      </p:sp>
    </p:spTree>
    <p:extLst>
      <p:ext uri="{BB962C8B-B14F-4D97-AF65-F5344CB8AC3E}">
        <p14:creationId xmlns:p14="http://schemas.microsoft.com/office/powerpoint/2010/main" xmlns="" val="91609291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Supporting Ideas</a:t>
            </a:r>
            <a:endParaRPr lang="en-US" sz="2400" b="1"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 Support your main idea by explaining it, describing it, defining it</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1" name="Oval 10"/>
          <p:cNvSpPr/>
          <p:nvPr/>
        </p:nvSpPr>
        <p:spPr>
          <a:xfrm>
            <a:off x="5808519" y="4200269"/>
            <a:ext cx="2268681" cy="105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4" name="Oval 13"/>
          <p:cNvSpPr/>
          <p:nvPr/>
        </p:nvSpPr>
        <p:spPr>
          <a:xfrm>
            <a:off x="5531427" y="1804693"/>
            <a:ext cx="2545773" cy="10597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Oval 14"/>
          <p:cNvSpPr/>
          <p:nvPr/>
        </p:nvSpPr>
        <p:spPr>
          <a:xfrm>
            <a:off x="1272886" y="4263752"/>
            <a:ext cx="2306783" cy="1054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6" name="Oval 15"/>
          <p:cNvSpPr/>
          <p:nvPr/>
        </p:nvSpPr>
        <p:spPr>
          <a:xfrm>
            <a:off x="1371600" y="1844188"/>
            <a:ext cx="2208069" cy="9752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7" name="Oval 16"/>
          <p:cNvSpPr/>
          <p:nvPr/>
        </p:nvSpPr>
        <p:spPr>
          <a:xfrm>
            <a:off x="3144982" y="2639291"/>
            <a:ext cx="2663537" cy="18288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8" name="TextBox 17"/>
          <p:cNvSpPr txBox="1"/>
          <p:nvPr/>
        </p:nvSpPr>
        <p:spPr>
          <a:xfrm>
            <a:off x="3352800" y="2958524"/>
            <a:ext cx="2438400" cy="523220"/>
          </a:xfrm>
          <a:prstGeom prst="rect">
            <a:avLst/>
          </a:prstGeom>
          <a:noFill/>
        </p:spPr>
        <p:txBody>
          <a:bodyPr wrap="square" rtlCol="0">
            <a:spAutoFit/>
          </a:bodyPr>
          <a:lstStyle/>
          <a:p>
            <a:pPr algn="ctr"/>
            <a:r>
              <a:rPr lang="en-US" sz="2800" b="1" u="sng" dirty="0" smtClean="0"/>
              <a:t>Main Idea</a:t>
            </a:r>
            <a:endParaRPr lang="en-US" sz="2800" b="1" u="sng" dirty="0"/>
          </a:p>
        </p:txBody>
      </p:sp>
      <p:cxnSp>
        <p:nvCxnSpPr>
          <p:cNvPr id="19" name="Straight Connector 18"/>
          <p:cNvCxnSpPr/>
          <p:nvPr/>
        </p:nvCxnSpPr>
        <p:spPr>
          <a:xfrm flipV="1">
            <a:off x="5081155" y="2372591"/>
            <a:ext cx="644236"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3117273" y="2462646"/>
            <a:ext cx="7620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7" idx="5"/>
          </p:cNvCxnSpPr>
          <p:nvPr/>
        </p:nvCxnSpPr>
        <p:spPr>
          <a:xfrm>
            <a:off x="5418453" y="4200269"/>
            <a:ext cx="511294" cy="267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352800" y="4334180"/>
            <a:ext cx="526474" cy="248928"/>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844885" y="1867783"/>
            <a:ext cx="1918853" cy="338554"/>
          </a:xfrm>
          <a:prstGeom prst="rect">
            <a:avLst/>
          </a:prstGeom>
          <a:noFill/>
        </p:spPr>
        <p:txBody>
          <a:bodyPr wrap="square" rtlCol="0">
            <a:spAutoFit/>
          </a:bodyPr>
          <a:lstStyle/>
          <a:p>
            <a:pPr algn="ctr"/>
            <a:r>
              <a:rPr lang="en-US" sz="1600" u="sng" dirty="0" smtClean="0"/>
              <a:t>Supporting Idea</a:t>
            </a:r>
            <a:endParaRPr lang="en-US" sz="1600" u="sng" dirty="0"/>
          </a:p>
        </p:txBody>
      </p:sp>
      <p:sp>
        <p:nvSpPr>
          <p:cNvPr id="24" name="TextBox 23"/>
          <p:cNvSpPr txBox="1"/>
          <p:nvPr/>
        </p:nvSpPr>
        <p:spPr>
          <a:xfrm>
            <a:off x="1724457" y="1867783"/>
            <a:ext cx="1502354" cy="338554"/>
          </a:xfrm>
          <a:prstGeom prst="rect">
            <a:avLst/>
          </a:prstGeom>
          <a:noFill/>
        </p:spPr>
        <p:txBody>
          <a:bodyPr wrap="square" rtlCol="0">
            <a:spAutoFit/>
          </a:bodyPr>
          <a:lstStyle/>
          <a:p>
            <a:pPr algn="ctr"/>
            <a:r>
              <a:rPr lang="en-US" sz="1600" u="sng" dirty="0" smtClean="0"/>
              <a:t>Supporting Idea</a:t>
            </a:r>
            <a:endParaRPr lang="en-US" sz="1600" u="sng" dirty="0"/>
          </a:p>
        </p:txBody>
      </p:sp>
      <p:sp>
        <p:nvSpPr>
          <p:cNvPr id="25" name="TextBox 24"/>
          <p:cNvSpPr txBox="1"/>
          <p:nvPr/>
        </p:nvSpPr>
        <p:spPr>
          <a:xfrm>
            <a:off x="1561235" y="4334180"/>
            <a:ext cx="1583747" cy="338554"/>
          </a:xfrm>
          <a:prstGeom prst="rect">
            <a:avLst/>
          </a:prstGeom>
          <a:noFill/>
        </p:spPr>
        <p:txBody>
          <a:bodyPr wrap="square" rtlCol="0">
            <a:spAutoFit/>
          </a:bodyPr>
          <a:lstStyle/>
          <a:p>
            <a:pPr algn="ctr"/>
            <a:r>
              <a:rPr lang="en-US" sz="1600" u="sng" dirty="0" smtClean="0"/>
              <a:t>Supporting Idea</a:t>
            </a:r>
            <a:endParaRPr lang="en-US" sz="1600" u="sng" dirty="0"/>
          </a:p>
        </p:txBody>
      </p:sp>
      <p:sp>
        <p:nvSpPr>
          <p:cNvPr id="26" name="TextBox 25"/>
          <p:cNvSpPr txBox="1"/>
          <p:nvPr/>
        </p:nvSpPr>
        <p:spPr>
          <a:xfrm>
            <a:off x="6087340" y="4255666"/>
            <a:ext cx="1517074" cy="338554"/>
          </a:xfrm>
          <a:prstGeom prst="rect">
            <a:avLst/>
          </a:prstGeom>
          <a:noFill/>
        </p:spPr>
        <p:txBody>
          <a:bodyPr wrap="square" rtlCol="0">
            <a:spAutoFit/>
          </a:bodyPr>
          <a:lstStyle/>
          <a:p>
            <a:pPr algn="ctr"/>
            <a:r>
              <a:rPr lang="en-US" sz="1600" u="sng" dirty="0" smtClean="0"/>
              <a:t>Supporting Idea</a:t>
            </a:r>
            <a:endParaRPr lang="en-US" sz="1600" u="sng" dirty="0"/>
          </a:p>
        </p:txBody>
      </p:sp>
      <p:sp>
        <p:nvSpPr>
          <p:cNvPr id="27" name="TextBox 26"/>
          <p:cNvSpPr txBox="1"/>
          <p:nvPr/>
        </p:nvSpPr>
        <p:spPr>
          <a:xfrm>
            <a:off x="3484418" y="3481744"/>
            <a:ext cx="2175164" cy="461665"/>
          </a:xfrm>
          <a:prstGeom prst="rect">
            <a:avLst/>
          </a:prstGeom>
          <a:noFill/>
        </p:spPr>
        <p:txBody>
          <a:bodyPr wrap="square" rtlCol="0">
            <a:spAutoFit/>
          </a:bodyPr>
          <a:lstStyle/>
          <a:p>
            <a:pPr algn="ctr"/>
            <a:r>
              <a:rPr lang="en-US" sz="2400" dirty="0" smtClean="0"/>
              <a:t>I like cats.</a:t>
            </a:r>
            <a:endParaRPr lang="en-US" sz="2400" dirty="0"/>
          </a:p>
        </p:txBody>
      </p:sp>
      <p:sp>
        <p:nvSpPr>
          <p:cNvPr id="28" name="TextBox 27"/>
          <p:cNvSpPr txBox="1"/>
          <p:nvPr/>
        </p:nvSpPr>
        <p:spPr>
          <a:xfrm>
            <a:off x="5725392" y="2173069"/>
            <a:ext cx="2351808" cy="369332"/>
          </a:xfrm>
          <a:prstGeom prst="rect">
            <a:avLst/>
          </a:prstGeom>
          <a:noFill/>
        </p:spPr>
        <p:txBody>
          <a:bodyPr wrap="square" rtlCol="0">
            <a:spAutoFit/>
          </a:bodyPr>
          <a:lstStyle/>
          <a:p>
            <a:pPr algn="ctr"/>
            <a:r>
              <a:rPr lang="en-US" dirty="0" smtClean="0"/>
              <a:t>They like to cuddle.</a:t>
            </a:r>
            <a:endParaRPr lang="en-US" dirty="0"/>
          </a:p>
        </p:txBody>
      </p:sp>
      <p:sp>
        <p:nvSpPr>
          <p:cNvPr id="29" name="TextBox 28"/>
          <p:cNvSpPr txBox="1"/>
          <p:nvPr/>
        </p:nvSpPr>
        <p:spPr>
          <a:xfrm>
            <a:off x="1435676" y="2173069"/>
            <a:ext cx="2079915" cy="369332"/>
          </a:xfrm>
          <a:prstGeom prst="rect">
            <a:avLst/>
          </a:prstGeom>
          <a:noFill/>
        </p:spPr>
        <p:txBody>
          <a:bodyPr wrap="square" rtlCol="0">
            <a:spAutoFit/>
          </a:bodyPr>
          <a:lstStyle/>
          <a:p>
            <a:pPr algn="ctr"/>
            <a:r>
              <a:rPr lang="en-US" dirty="0" smtClean="0"/>
              <a:t>They are playful. </a:t>
            </a:r>
            <a:endParaRPr lang="en-US" dirty="0"/>
          </a:p>
        </p:txBody>
      </p:sp>
      <p:sp>
        <p:nvSpPr>
          <p:cNvPr id="30" name="TextBox 29"/>
          <p:cNvSpPr txBox="1"/>
          <p:nvPr/>
        </p:nvSpPr>
        <p:spPr>
          <a:xfrm>
            <a:off x="1517072" y="4594220"/>
            <a:ext cx="2142259" cy="369332"/>
          </a:xfrm>
          <a:prstGeom prst="rect">
            <a:avLst/>
          </a:prstGeom>
          <a:noFill/>
        </p:spPr>
        <p:txBody>
          <a:bodyPr wrap="square" rtlCol="0">
            <a:spAutoFit/>
          </a:bodyPr>
          <a:lstStyle/>
          <a:p>
            <a:pPr algn="ctr"/>
            <a:r>
              <a:rPr lang="en-US" dirty="0" smtClean="0"/>
              <a:t>My cat is friendly.</a:t>
            </a:r>
            <a:endParaRPr lang="en-US" dirty="0"/>
          </a:p>
        </p:txBody>
      </p:sp>
      <p:sp>
        <p:nvSpPr>
          <p:cNvPr id="31" name="TextBox 30"/>
          <p:cNvSpPr txBox="1"/>
          <p:nvPr/>
        </p:nvSpPr>
        <p:spPr>
          <a:xfrm>
            <a:off x="6248400" y="4619436"/>
            <a:ext cx="1447800" cy="377725"/>
          </a:xfrm>
          <a:prstGeom prst="rect">
            <a:avLst/>
          </a:prstGeom>
          <a:noFill/>
        </p:spPr>
        <p:txBody>
          <a:bodyPr wrap="square" rtlCol="0">
            <a:spAutoFit/>
          </a:bodyPr>
          <a:lstStyle/>
          <a:p>
            <a:r>
              <a:rPr lang="en-US" dirty="0" smtClean="0"/>
              <a:t>Cats are cute.</a:t>
            </a:r>
            <a:endParaRPr lang="en-US" dirty="0"/>
          </a:p>
        </p:txBody>
      </p:sp>
    </p:spTree>
    <p:extLst>
      <p:ext uri="{BB962C8B-B14F-4D97-AF65-F5344CB8AC3E}">
        <p14:creationId xmlns:p14="http://schemas.microsoft.com/office/powerpoint/2010/main" xmlns="" val="27725289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Tall Tale</a:t>
            </a:r>
            <a:endParaRPr lang="en-US" sz="2400" b="1" dirty="0"/>
          </a:p>
        </p:txBody>
      </p:sp>
      <p:sp>
        <p:nvSpPr>
          <p:cNvPr id="12" name="TextBox 11"/>
          <p:cNvSpPr txBox="1"/>
          <p:nvPr/>
        </p:nvSpPr>
        <p:spPr>
          <a:xfrm>
            <a:off x="762000" y="5606350"/>
            <a:ext cx="7620000" cy="369332"/>
          </a:xfrm>
          <a:prstGeom prst="rect">
            <a:avLst/>
          </a:prstGeom>
          <a:noFill/>
        </p:spPr>
        <p:txBody>
          <a:bodyPr wrap="square" rtlCol="0">
            <a:spAutoFit/>
          </a:bodyPr>
          <a:lstStyle/>
          <a:p>
            <a:r>
              <a:rPr lang="en-US" dirty="0" smtClean="0"/>
              <a:t>An absurd, exaggerated, humorous story that is obviously unbelievable</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514600" y="2133600"/>
            <a:ext cx="4114800" cy="2308324"/>
          </a:xfrm>
          <a:prstGeom prst="rect">
            <a:avLst/>
          </a:prstGeom>
          <a:noFill/>
        </p:spPr>
        <p:txBody>
          <a:bodyPr wrap="square" rtlCol="0">
            <a:spAutoFit/>
          </a:bodyPr>
          <a:lstStyle/>
          <a:p>
            <a:pPr algn="ctr"/>
            <a:r>
              <a:rPr lang="en-US" sz="2400" dirty="0" smtClean="0"/>
              <a:t>The Giant Cat</a:t>
            </a:r>
          </a:p>
          <a:p>
            <a:pPr algn="ctr"/>
            <a:endParaRPr lang="en-US" sz="2400" dirty="0"/>
          </a:p>
          <a:p>
            <a:pPr algn="ctr"/>
            <a:r>
              <a:rPr lang="en-US" sz="2400" dirty="0" smtClean="0"/>
              <a:t>There once lived a giant cat named Phil. Phil was a big as an elephant. He could talk and dance. He also could sing. </a:t>
            </a:r>
            <a:endParaRPr lang="en-US" sz="2400" dirty="0"/>
          </a:p>
        </p:txBody>
      </p:sp>
    </p:spTree>
    <p:extLst>
      <p:ext uri="{BB962C8B-B14F-4D97-AF65-F5344CB8AC3E}">
        <p14:creationId xmlns:p14="http://schemas.microsoft.com/office/powerpoint/2010/main" xmlns="" val="2352220305"/>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Technical</a:t>
            </a:r>
            <a:endParaRPr lang="en-US" sz="2400" b="1"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 Having a special meaning within a certain field, or containing words that have a special meaning</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79875" name="Picture 3" descr="C:\Users\Owner\AppData\Local\Microsoft\Windows\Temporary Internet Files\Content.IE5\SSH8EPH9\MP90040945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91024" y="2053667"/>
            <a:ext cx="2019151" cy="29792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9172417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Technology</a:t>
            </a:r>
            <a:endParaRPr lang="en-US" sz="2400" b="1"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 Products that are developed using knowledge from science and industry</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80898" name="Picture 2" descr="C:\Users\Owner\AppData\Local\Microsoft\Windows\Temporary Internet Files\Content.IE5\RK3FD3QT\MP90040538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1100" y="2318657"/>
            <a:ext cx="3429000" cy="2449286"/>
          </a:xfrm>
          <a:prstGeom prst="rect">
            <a:avLst/>
          </a:prstGeom>
          <a:noFill/>
          <a:extLst>
            <a:ext uri="{909E8E84-426E-40DD-AFC4-6F175D3DCCD1}">
              <a14:hiddenFill xmlns:a14="http://schemas.microsoft.com/office/drawing/2010/main" xmlns="">
                <a:solidFill>
                  <a:srgbClr val="FFFFFF"/>
                </a:solidFill>
              </a14:hiddenFill>
            </a:ext>
          </a:extLst>
        </p:spPr>
      </p:pic>
      <p:pic>
        <p:nvPicPr>
          <p:cNvPr id="80899" name="Picture 3" descr="C:\Users\Owner\AppData\Local\Microsoft\Windows\Temporary Internet Files\Content.IE5\RK3FD3QT\MP900316437[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2318657"/>
            <a:ext cx="3657600" cy="25298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38835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Business letter</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letter dealing with business</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9" name="Rectangle 8"/>
          <p:cNvSpPr/>
          <p:nvPr/>
        </p:nvSpPr>
        <p:spPr>
          <a:xfrm>
            <a:off x="2362200" y="2514600"/>
            <a:ext cx="5486400" cy="2308324"/>
          </a:xfrm>
          <a:prstGeom prst="rect">
            <a:avLst/>
          </a:prstGeom>
          <a:solidFill>
            <a:schemeClr val="accent1">
              <a:lumMod val="20000"/>
              <a:lumOff val="80000"/>
            </a:schemeClr>
          </a:solidFill>
        </p:spPr>
        <p:txBody>
          <a:bodyPr wrap="square">
            <a:spAutoFit/>
          </a:bodyPr>
          <a:lstStyle/>
          <a:p>
            <a:r>
              <a:rPr lang="en-US" dirty="0" smtClean="0"/>
              <a:t>To Whom it May Concern:</a:t>
            </a:r>
          </a:p>
          <a:p>
            <a:endParaRPr lang="en-US" dirty="0"/>
          </a:p>
          <a:p>
            <a:r>
              <a:rPr lang="en-US" dirty="0" smtClean="0"/>
              <a:t>I will need to have the documents mailed to my assistant by Friday. Thank you for your help with this matter. </a:t>
            </a:r>
          </a:p>
          <a:p>
            <a:endParaRPr lang="en-US" dirty="0"/>
          </a:p>
          <a:p>
            <a:r>
              <a:rPr lang="en-US" dirty="0" smtClean="0"/>
              <a:t>Sincerely,</a:t>
            </a:r>
          </a:p>
          <a:p>
            <a:endParaRPr lang="en-US" dirty="0"/>
          </a:p>
          <a:p>
            <a:r>
              <a:rPr lang="en-US" dirty="0" smtClean="0"/>
              <a:t>John Smith</a:t>
            </a:r>
            <a:endParaRPr lang="en-US" dirty="0"/>
          </a:p>
        </p:txBody>
      </p:sp>
      <p:sp>
        <p:nvSpPr>
          <p:cNvPr id="2" name="TextBox 1"/>
          <p:cNvSpPr txBox="1"/>
          <p:nvPr/>
        </p:nvSpPr>
        <p:spPr>
          <a:xfrm>
            <a:off x="1066800" y="1905000"/>
            <a:ext cx="2590800" cy="369332"/>
          </a:xfrm>
          <a:prstGeom prst="rect">
            <a:avLst/>
          </a:prstGeom>
          <a:noFill/>
        </p:spPr>
        <p:txBody>
          <a:bodyPr wrap="square" rtlCol="0">
            <a:spAutoFit/>
          </a:bodyPr>
          <a:lstStyle/>
          <a:p>
            <a:r>
              <a:rPr lang="en-US" dirty="0" smtClean="0"/>
              <a:t>Sample business letter</a:t>
            </a:r>
            <a:endParaRPr lang="en-US"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Text</a:t>
            </a:r>
            <a:endParaRPr lang="en-US" sz="2400" b="1"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The words in a written work</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1" name="TextBox 10"/>
          <p:cNvSpPr txBox="1"/>
          <p:nvPr/>
        </p:nvSpPr>
        <p:spPr>
          <a:xfrm>
            <a:off x="2286000" y="2250638"/>
            <a:ext cx="4419600" cy="2585323"/>
          </a:xfrm>
          <a:prstGeom prst="rect">
            <a:avLst/>
          </a:prstGeom>
          <a:noFill/>
        </p:spPr>
        <p:txBody>
          <a:bodyPr wrap="square" rtlCol="0">
            <a:spAutoFit/>
          </a:bodyPr>
          <a:lstStyle/>
          <a:p>
            <a:r>
              <a:rPr lang="en-US" dirty="0" smtClean="0"/>
              <a:t>One day, I went to the park with my friend Sam. Sam and I thought it would be fun to play on the monkey bars. When we went to the monkey bars, there was a bar that was broken. It looked dangerous so we decided to go and tell my mom. My mom was able to find someone to fix the broken bar. When the monkey bars were fixed, we went back to the park and had a great time. The end.</a:t>
            </a:r>
            <a:endParaRPr lang="en-US" dirty="0"/>
          </a:p>
        </p:txBody>
      </p:sp>
      <p:sp>
        <p:nvSpPr>
          <p:cNvPr id="14" name="TextBox 13"/>
          <p:cNvSpPr txBox="1"/>
          <p:nvPr/>
        </p:nvSpPr>
        <p:spPr>
          <a:xfrm>
            <a:off x="1371600" y="1945838"/>
            <a:ext cx="1066800" cy="646331"/>
          </a:xfrm>
          <a:prstGeom prst="rect">
            <a:avLst/>
          </a:prstGeom>
          <a:noFill/>
        </p:spPr>
        <p:txBody>
          <a:bodyPr wrap="square" rtlCol="0">
            <a:spAutoFit/>
          </a:bodyPr>
          <a:lstStyle/>
          <a:p>
            <a:r>
              <a:rPr lang="en-US" dirty="0" smtClean="0"/>
              <a:t>Sample Text:</a:t>
            </a:r>
            <a:endParaRPr lang="en-US" dirty="0"/>
          </a:p>
        </p:txBody>
      </p:sp>
    </p:spTree>
    <p:extLst>
      <p:ext uri="{BB962C8B-B14F-4D97-AF65-F5344CB8AC3E}">
        <p14:creationId xmlns:p14="http://schemas.microsoft.com/office/powerpoint/2010/main" xmlns="" val="307921792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T</a:t>
            </a:r>
            <a:r>
              <a:rPr lang="en-US" sz="2400" b="1" dirty="0" smtClean="0"/>
              <a:t>extbook</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book used in school to study a subject</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027" name="Picture 3" descr="C:\Users\Owner\AppData\Local\Microsoft\Windows\Temporary Internet Files\Content.IE5\9971HXAX\MP90040904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35533" y="1806833"/>
            <a:ext cx="3472934" cy="34729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78225578"/>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Textual Features </a:t>
            </a:r>
            <a:endParaRPr lang="en-US" sz="2400" b="1"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smtClean="0"/>
              <a:t>Text </a:t>
            </a:r>
            <a:r>
              <a:rPr lang="en-US" dirty="0"/>
              <a:t>features are parts of your textbook that have been created to help you </a:t>
            </a:r>
            <a:r>
              <a:rPr lang="en-US" dirty="0" smtClean="0"/>
              <a:t>locate and </a:t>
            </a:r>
            <a:r>
              <a:rPr lang="en-US" dirty="0"/>
              <a:t>learn </a:t>
            </a:r>
            <a:r>
              <a:rPr lang="en-US" dirty="0" smtClean="0"/>
              <a:t>information</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829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06638" y="1848643"/>
            <a:ext cx="4529137" cy="3389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6755981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Theme </a:t>
            </a:r>
            <a:endParaRPr lang="en-US" sz="2400" b="1"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The main subject or topic</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1" name="Picture 2" descr="C:\Users\Owner\AppData\Local\Microsoft\Windows\Temporary Internet Files\Content.IE5\RK3FD3QT\MP90042305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1800" y="2218308"/>
            <a:ext cx="3200400" cy="2135267"/>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3619500" y="4388211"/>
            <a:ext cx="1905000" cy="646331"/>
          </a:xfrm>
          <a:prstGeom prst="rect">
            <a:avLst/>
          </a:prstGeom>
          <a:noFill/>
        </p:spPr>
        <p:txBody>
          <a:bodyPr wrap="square" rtlCol="0">
            <a:spAutoFit/>
          </a:bodyPr>
          <a:lstStyle/>
          <a:p>
            <a:r>
              <a:rPr lang="en-US" dirty="0" smtClean="0"/>
              <a:t>The theme is winter sports.</a:t>
            </a:r>
            <a:endParaRPr lang="en-US" dirty="0"/>
          </a:p>
        </p:txBody>
      </p:sp>
    </p:spTree>
    <p:extLst>
      <p:ext uri="{BB962C8B-B14F-4D97-AF65-F5344CB8AC3E}">
        <p14:creationId xmlns:p14="http://schemas.microsoft.com/office/powerpoint/2010/main" xmlns="" val="208162730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Thesaurus </a:t>
            </a:r>
            <a:endParaRPr lang="en-US" sz="2400" b="1"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 book that lists words with their synonyms or antonyms</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9" name="Picture 2" descr="C:\Users\Owner\AppData\Local\Microsoft\Windows\Temporary Internet Files\Content.IE5\Q2MD93DE\MP90044360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2700" y="2199478"/>
            <a:ext cx="4038600" cy="26876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9229475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Timeline </a:t>
            </a:r>
            <a:endParaRPr lang="en-US" sz="2400" b="1"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A graphic presentation of a chronology of events and their dates, listed from left to right along a horizontal line or in a vertical column</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83970" name="Picture 2" descr="http://thumbnails.visually.netdna-cdn.com/lego-brick-timeline_50291578ee9af.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35868" y="1780980"/>
            <a:ext cx="6672263" cy="35246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291645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T</a:t>
            </a:r>
            <a:r>
              <a:rPr lang="en-US" sz="2400" b="1" dirty="0" smtClean="0"/>
              <a:t>itle</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The name of a book or story</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19400" y="1905000"/>
            <a:ext cx="3505200" cy="314098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ight Arrow 1"/>
          <p:cNvSpPr/>
          <p:nvPr/>
        </p:nvSpPr>
        <p:spPr>
          <a:xfrm rot="20467949">
            <a:off x="1533484" y="2256618"/>
            <a:ext cx="1295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8135552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Tone </a:t>
            </a:r>
            <a:endParaRPr lang="en-US" sz="2400" b="1"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The sound of words as they show a feeling</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209800" y="2895600"/>
            <a:ext cx="5181600" cy="954107"/>
          </a:xfrm>
          <a:prstGeom prst="rect">
            <a:avLst/>
          </a:prstGeom>
          <a:noFill/>
        </p:spPr>
        <p:txBody>
          <a:bodyPr wrap="square" rtlCol="0">
            <a:spAutoFit/>
          </a:bodyPr>
          <a:lstStyle/>
          <a:p>
            <a:r>
              <a:rPr lang="en-US" sz="2800" dirty="0" smtClean="0"/>
              <a:t>Mr. Perkins used a friendly </a:t>
            </a:r>
            <a:r>
              <a:rPr lang="en-US" sz="2800" b="1" dirty="0" smtClean="0"/>
              <a:t>tone</a:t>
            </a:r>
            <a:r>
              <a:rPr lang="en-US" sz="2800" dirty="0" smtClean="0"/>
              <a:t> when he talked to his students.</a:t>
            </a:r>
            <a:endParaRPr lang="en-US" sz="2800" dirty="0"/>
          </a:p>
        </p:txBody>
      </p:sp>
    </p:spTree>
    <p:extLst>
      <p:ext uri="{BB962C8B-B14F-4D97-AF65-F5344CB8AC3E}">
        <p14:creationId xmlns:p14="http://schemas.microsoft.com/office/powerpoint/2010/main" xmlns="" val="231085697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Toolbar </a:t>
            </a:r>
            <a:endParaRPr lang="en-US" sz="2400" b="1"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 strip of icons that you can click on in a computer program</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054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28875" y="2535238"/>
            <a:ext cx="4286250" cy="1785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2736387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Topic </a:t>
            </a:r>
            <a:endParaRPr lang="en-US" sz="2400" b="1"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 subject of discussion, conversation, or writing</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9" name="Picture 2" descr="C:\Users\Owner\AppData\Local\Microsoft\Windows\Temporary Internet Files\Content.IE5\F51QQ6HQ\MM900254494[1].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64618" y="2446133"/>
            <a:ext cx="3814763" cy="21943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04443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Capital</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smtClean="0"/>
              <a:t>A big letter in the alphabet often used on the first letter of a word at the beginning of a sentence, or the first letter of the name of a person or place.</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Rectangle 1"/>
          <p:cNvSpPr/>
          <p:nvPr/>
        </p:nvSpPr>
        <p:spPr>
          <a:xfrm>
            <a:off x="228600" y="2176808"/>
            <a:ext cx="1796477" cy="163121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endParaRPr lang="en-US" sz="9600" b="1" u="sng"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1295400" y="2238364"/>
            <a:ext cx="7210627" cy="1569660"/>
          </a:xfrm>
          <a:prstGeom prst="rect">
            <a:avLst/>
          </a:prstGeom>
          <a:noFill/>
        </p:spPr>
        <p:txBody>
          <a:bodyPr wrap="none" lIns="91440" tIns="45720" rIns="91440" bIns="45720">
            <a:spAutoFit/>
          </a:bodyPr>
          <a:lstStyle/>
          <a:p>
            <a:pPr algn="ctr"/>
            <a:r>
              <a:rPr lang="en-US" sz="9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 dog is fast.</a:t>
            </a:r>
            <a:endPar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cxnSp>
        <p:nvCxnSpPr>
          <p:cNvPr id="11" name="Straight Arrow Connector 10"/>
          <p:cNvCxnSpPr/>
          <p:nvPr/>
        </p:nvCxnSpPr>
        <p:spPr>
          <a:xfrm flipH="1" flipV="1">
            <a:off x="1447800" y="3808024"/>
            <a:ext cx="762000" cy="7639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73514" y="4441371"/>
            <a:ext cx="2931886" cy="646331"/>
          </a:xfrm>
          <a:prstGeom prst="rect">
            <a:avLst/>
          </a:prstGeom>
          <a:noFill/>
        </p:spPr>
        <p:txBody>
          <a:bodyPr wrap="square" rtlCol="0">
            <a:spAutoFit/>
          </a:bodyPr>
          <a:lstStyle/>
          <a:p>
            <a:r>
              <a:rPr lang="en-US" dirty="0" smtClean="0"/>
              <a:t>The first letter in a sentence is a </a:t>
            </a:r>
            <a:r>
              <a:rPr lang="en-US" b="1" u="sng" dirty="0" smtClean="0"/>
              <a:t>capital</a:t>
            </a:r>
            <a:r>
              <a:rPr lang="en-US" dirty="0" smtClean="0"/>
              <a:t> letter.</a:t>
            </a:r>
            <a:endParaRPr lang="en-US" dirty="0"/>
          </a:p>
        </p:txBody>
      </p:sp>
    </p:spTree>
    <p:extLst>
      <p:ext uri="{BB962C8B-B14F-4D97-AF65-F5344CB8AC3E}">
        <p14:creationId xmlns:p14="http://schemas.microsoft.com/office/powerpoint/2010/main" xmlns="" val="167186788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Topic Sentence</a:t>
            </a:r>
            <a:endParaRPr lang="en-US" sz="2400" b="1"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A sentence at the beginning of a paragraph, that states or suggests the main idea of a passage</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9" name="Rectangle 8"/>
          <p:cNvSpPr/>
          <p:nvPr/>
        </p:nvSpPr>
        <p:spPr>
          <a:xfrm>
            <a:off x="1066800" y="2590800"/>
            <a:ext cx="7010400" cy="1754326"/>
          </a:xfrm>
          <a:prstGeom prst="rect">
            <a:avLst/>
          </a:prstGeom>
          <a:solidFill>
            <a:schemeClr val="accent1">
              <a:lumMod val="20000"/>
              <a:lumOff val="80000"/>
            </a:schemeClr>
          </a:solidFill>
        </p:spPr>
        <p:txBody>
          <a:bodyPr wrap="square">
            <a:spAutoFit/>
          </a:bodyPr>
          <a:lstStyle/>
          <a:p>
            <a:r>
              <a:rPr lang="en-US" i="1" u="sng" dirty="0"/>
              <a:t>Sunday is Father’s Day, </a:t>
            </a:r>
            <a:r>
              <a:rPr lang="en-US" i="1" u="sng" dirty="0" smtClean="0"/>
              <a:t>and Maria </a:t>
            </a:r>
            <a:r>
              <a:rPr lang="en-US" i="1" u="sng" dirty="0"/>
              <a:t>wants to buy a special gift for </a:t>
            </a:r>
            <a:r>
              <a:rPr lang="en-US" i="1" u="sng" dirty="0" smtClean="0"/>
              <a:t>her father</a:t>
            </a:r>
            <a:r>
              <a:rPr lang="en-US" i="1" u="sng" dirty="0"/>
              <a:t>.</a:t>
            </a:r>
            <a:r>
              <a:rPr lang="en-US" dirty="0"/>
              <a:t> </a:t>
            </a:r>
            <a:r>
              <a:rPr lang="en-US" dirty="0" smtClean="0"/>
              <a:t> She </a:t>
            </a:r>
            <a:r>
              <a:rPr lang="en-US" dirty="0"/>
              <a:t>looked at the Father’s </a:t>
            </a:r>
            <a:r>
              <a:rPr lang="en-US" dirty="0" smtClean="0"/>
              <a:t>Day ads </a:t>
            </a:r>
            <a:r>
              <a:rPr lang="en-US" dirty="0"/>
              <a:t>in the newspaper, but they </a:t>
            </a:r>
            <a:r>
              <a:rPr lang="en-US" dirty="0" smtClean="0"/>
              <a:t>mostly had </a:t>
            </a:r>
            <a:r>
              <a:rPr lang="en-US" dirty="0"/>
              <a:t>sales on ties and bottles of cologne</a:t>
            </a:r>
            <a:r>
              <a:rPr lang="en-US" dirty="0" smtClean="0"/>
              <a:t>.  Her </a:t>
            </a:r>
            <a:r>
              <a:rPr lang="en-US" dirty="0"/>
              <a:t>father doesn’t like to wear ties, </a:t>
            </a:r>
            <a:r>
              <a:rPr lang="en-US" dirty="0" smtClean="0"/>
              <a:t>and he </a:t>
            </a:r>
            <a:r>
              <a:rPr lang="en-US" dirty="0"/>
              <a:t>never wears cologne. He used to </a:t>
            </a:r>
            <a:r>
              <a:rPr lang="en-US" dirty="0" smtClean="0"/>
              <a:t>go fishing </a:t>
            </a:r>
            <a:r>
              <a:rPr lang="en-US" dirty="0"/>
              <a:t>or bowling on the weekends, </a:t>
            </a:r>
            <a:r>
              <a:rPr lang="en-US" dirty="0" smtClean="0"/>
              <a:t>but lately </a:t>
            </a:r>
            <a:r>
              <a:rPr lang="en-US" dirty="0"/>
              <a:t>he’s been staying home </a:t>
            </a:r>
            <a:r>
              <a:rPr lang="en-US" dirty="0" smtClean="0"/>
              <a:t>and working </a:t>
            </a:r>
            <a:r>
              <a:rPr lang="en-US" dirty="0"/>
              <a:t>in the garden.</a:t>
            </a:r>
          </a:p>
        </p:txBody>
      </p:sp>
      <p:cxnSp>
        <p:nvCxnSpPr>
          <p:cNvPr id="11" name="Straight Arrow Connector 10"/>
          <p:cNvCxnSpPr/>
          <p:nvPr/>
        </p:nvCxnSpPr>
        <p:spPr>
          <a:xfrm flipH="1">
            <a:off x="5410200" y="2133600"/>
            <a:ext cx="457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8032117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810000" cy="461665"/>
          </a:xfrm>
          <a:prstGeom prst="rect">
            <a:avLst/>
          </a:prstGeom>
          <a:noFill/>
        </p:spPr>
        <p:txBody>
          <a:bodyPr wrap="square" rtlCol="0">
            <a:spAutoFit/>
          </a:bodyPr>
          <a:lstStyle/>
          <a:p>
            <a:pPr algn="ctr"/>
            <a:r>
              <a:rPr lang="en-US" sz="2400" b="1" dirty="0" smtClean="0">
                <a:solidFill>
                  <a:srgbClr val="0066FF"/>
                </a:solidFill>
              </a:rPr>
              <a:t>Understand/Understanding</a:t>
            </a:r>
            <a:endParaRPr lang="en-US" sz="2400" b="1"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To know what something means</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9" name="Picture 2" descr="C:\Users\Owner\AppData\Local\Microsoft\Windows\Temporary Internet Files\Content.IE5\F51QQ6HQ\MP90040904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98280" y="2285553"/>
            <a:ext cx="3147440" cy="25154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3820569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solidFill>
                  <a:srgbClr val="0066FF"/>
                </a:solidFill>
              </a:rPr>
              <a:t>Valid Reason</a:t>
            </a:r>
            <a:endParaRPr lang="en-US" sz="2400" b="1"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Truth or fact explained for an action, opinion, or event</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1714500" y="2850802"/>
            <a:ext cx="5715000" cy="138499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800" dirty="0" smtClean="0"/>
              <a:t>She had a </a:t>
            </a:r>
            <a:r>
              <a:rPr lang="en-US" sz="2800" b="1" dirty="0" smtClean="0"/>
              <a:t>valid</a:t>
            </a:r>
            <a:r>
              <a:rPr lang="en-US" sz="2800" dirty="0" smtClean="0"/>
              <a:t> reason for not turning in her homework so her teacher let her turn it in the next day.</a:t>
            </a:r>
            <a:endParaRPr lang="en-US" sz="2800" dirty="0"/>
          </a:p>
        </p:txBody>
      </p:sp>
    </p:spTree>
    <p:extLst>
      <p:ext uri="{BB962C8B-B14F-4D97-AF65-F5344CB8AC3E}">
        <p14:creationId xmlns:p14="http://schemas.microsoft.com/office/powerpoint/2010/main" xmlns="" val="69295917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Title Page</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page of a book displaying the title, author and publisher</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4600" y="1981200"/>
            <a:ext cx="4114800" cy="312091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0054929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V</a:t>
            </a:r>
            <a:r>
              <a:rPr lang="en-US" sz="2400" b="1" dirty="0" smtClean="0"/>
              <a:t>erb</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word that expresses action or a state of being</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Rectangle 1"/>
          <p:cNvSpPr/>
          <p:nvPr/>
        </p:nvSpPr>
        <p:spPr>
          <a:xfrm>
            <a:off x="1187996" y="2881580"/>
            <a:ext cx="6768007" cy="1323439"/>
          </a:xfrm>
          <a:prstGeom prst="rect">
            <a:avLst/>
          </a:prstGeom>
          <a:noFill/>
        </p:spPr>
        <p:txBody>
          <a:bodyPr wrap="none" lIns="91440" tIns="45720" rIns="91440" bIns="45720">
            <a:spAutoFit/>
          </a:bodyPr>
          <a:lstStyle/>
          <a:p>
            <a:pPr algn="ctr"/>
            <a:r>
              <a:rPr lang="en-US" sz="8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She    very nice.</a:t>
            </a:r>
            <a:endParaRPr lang="en-US" sz="8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Rectangle 2"/>
          <p:cNvSpPr/>
          <p:nvPr/>
        </p:nvSpPr>
        <p:spPr>
          <a:xfrm>
            <a:off x="2888673" y="2881579"/>
            <a:ext cx="845103"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t>
            </a:r>
            <a:endParaRPr lang="en-US" sz="5400" b="1" u="sng"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3429000" y="4572000"/>
            <a:ext cx="1142999" cy="400110"/>
          </a:xfrm>
          <a:prstGeom prst="rect">
            <a:avLst/>
          </a:prstGeom>
          <a:noFill/>
        </p:spPr>
        <p:txBody>
          <a:bodyPr wrap="square" rtlCol="0">
            <a:spAutoFit/>
          </a:bodyPr>
          <a:lstStyle/>
          <a:p>
            <a:r>
              <a:rPr lang="en-US" sz="2000" dirty="0" smtClean="0"/>
              <a:t>verb</a:t>
            </a:r>
            <a:endParaRPr lang="en-US" dirty="0"/>
          </a:p>
        </p:txBody>
      </p:sp>
      <p:cxnSp>
        <p:nvCxnSpPr>
          <p:cNvPr id="11" name="Straight Arrow Connector 10"/>
          <p:cNvCxnSpPr/>
          <p:nvPr/>
        </p:nvCxnSpPr>
        <p:spPr>
          <a:xfrm flipH="1" flipV="1">
            <a:off x="3429000" y="4205018"/>
            <a:ext cx="152400" cy="366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8601109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solidFill>
                  <a:srgbClr val="0066FF"/>
                </a:solidFill>
              </a:rPr>
              <a:t>Video</a:t>
            </a:r>
            <a:endParaRPr lang="en-US" sz="2400" b="1" dirty="0">
              <a:solidFill>
                <a:srgbClr val="0066FF"/>
              </a:solidFill>
            </a:endParaRP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4" name="Rectangle 13"/>
          <p:cNvSpPr/>
          <p:nvPr/>
        </p:nvSpPr>
        <p:spPr>
          <a:xfrm>
            <a:off x="609600" y="5644634"/>
            <a:ext cx="4156459" cy="369332"/>
          </a:xfrm>
          <a:prstGeom prst="rect">
            <a:avLst/>
          </a:prstGeom>
        </p:spPr>
        <p:txBody>
          <a:bodyPr wrap="none">
            <a:spAutoFit/>
          </a:bodyPr>
          <a:lstStyle/>
          <a:p>
            <a:r>
              <a:rPr lang="en-US" dirty="0"/>
              <a:t>A movie or other program that is recorded</a:t>
            </a:r>
          </a:p>
        </p:txBody>
      </p:sp>
      <p:pic>
        <p:nvPicPr>
          <p:cNvPr id="1064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84538" y="2133600"/>
            <a:ext cx="2573337" cy="259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1464155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solidFill>
                  <a:srgbClr val="0066FF"/>
                </a:solidFill>
              </a:rPr>
              <a:t>Visual</a:t>
            </a:r>
            <a:endParaRPr lang="en-US" sz="2400" b="1" dirty="0">
              <a:solidFill>
                <a:srgbClr val="0066FF"/>
              </a:solidFill>
            </a:endParaRP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5" name="TextBox 14"/>
          <p:cNvSpPr txBox="1"/>
          <p:nvPr/>
        </p:nvSpPr>
        <p:spPr>
          <a:xfrm>
            <a:off x="609600" y="5715000"/>
            <a:ext cx="4272836" cy="369332"/>
          </a:xfrm>
          <a:prstGeom prst="rect">
            <a:avLst/>
          </a:prstGeom>
          <a:noFill/>
        </p:spPr>
        <p:txBody>
          <a:bodyPr wrap="none" rtlCol="0">
            <a:spAutoFit/>
          </a:bodyPr>
          <a:lstStyle/>
          <a:p>
            <a:r>
              <a:rPr lang="en-US" dirty="0"/>
              <a:t>Having to do with or using pictures or video</a:t>
            </a:r>
          </a:p>
        </p:txBody>
      </p:sp>
      <p:pic>
        <p:nvPicPr>
          <p:cNvPr id="1075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63888" y="2017713"/>
            <a:ext cx="2816225" cy="282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3" name="Straight Arrow Connector 2"/>
          <p:cNvCxnSpPr/>
          <p:nvPr/>
        </p:nvCxnSpPr>
        <p:spPr>
          <a:xfrm flipH="1">
            <a:off x="5029200" y="2362200"/>
            <a:ext cx="1828800" cy="3810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xmlns="" val="282836023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solidFill>
                  <a:srgbClr val="0066FF"/>
                </a:solidFill>
              </a:rPr>
              <a:t>Vocabulary</a:t>
            </a:r>
            <a:endParaRPr lang="en-US" sz="2400" b="1"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The set of words that a particular person or group knows or uses</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90862" y="1962085"/>
            <a:ext cx="2962275" cy="3162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9825210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Word order</a:t>
            </a:r>
            <a:endParaRPr lang="en-US" sz="2400" b="1" dirty="0"/>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The arrangement of words in a sentence </a:t>
            </a:r>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838200" y="2147455"/>
            <a:ext cx="2209800" cy="369332"/>
          </a:xfrm>
          <a:prstGeom prst="rect">
            <a:avLst/>
          </a:prstGeom>
          <a:noFill/>
        </p:spPr>
        <p:txBody>
          <a:bodyPr wrap="square" rtlCol="0">
            <a:spAutoFit/>
          </a:bodyPr>
          <a:lstStyle/>
          <a:p>
            <a:r>
              <a:rPr lang="en-US" dirty="0" smtClean="0"/>
              <a:t>Different word order:</a:t>
            </a:r>
            <a:endParaRPr lang="en-US" dirty="0"/>
          </a:p>
        </p:txBody>
      </p:sp>
      <p:sp>
        <p:nvSpPr>
          <p:cNvPr id="3" name="Rectangle 2"/>
          <p:cNvSpPr/>
          <p:nvPr/>
        </p:nvSpPr>
        <p:spPr>
          <a:xfrm>
            <a:off x="567853" y="2619970"/>
            <a:ext cx="793903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Yesterday was his birthday.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tangle 10"/>
          <p:cNvSpPr/>
          <p:nvPr/>
        </p:nvSpPr>
        <p:spPr>
          <a:xfrm>
            <a:off x="561004" y="3586325"/>
            <a:ext cx="802200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His birthday was yesterday.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56203053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solidFill>
                  <a:srgbClr val="0066FF"/>
                </a:solidFill>
              </a:rPr>
              <a:t>Word</a:t>
            </a:r>
            <a:r>
              <a:rPr lang="en-US" sz="2400" b="1" dirty="0" smtClean="0"/>
              <a:t> </a:t>
            </a:r>
            <a:r>
              <a:rPr lang="en-US" sz="2400" b="1" dirty="0" smtClean="0">
                <a:solidFill>
                  <a:srgbClr val="0066FF"/>
                </a:solidFill>
              </a:rPr>
              <a:t>Processing</a:t>
            </a:r>
            <a:endParaRPr lang="en-US" sz="2400" b="1"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The creation of typed documents with a computer</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085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47455" y="1756886"/>
            <a:ext cx="4724400" cy="3572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05084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a:t>
            </a:r>
            <a:r>
              <a:rPr lang="en-US" sz="2000" smtClean="0"/>
              <a:t>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Caption</a:t>
            </a:r>
            <a:endParaRPr lang="en-US" sz="2400" b="1" u="sng" dirty="0">
              <a:solidFill>
                <a:srgbClr val="0066FF"/>
              </a:solidFill>
            </a:endParaRP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5"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6" name="TextBox 15"/>
          <p:cNvSpPr txBox="1"/>
          <p:nvPr/>
        </p:nvSpPr>
        <p:spPr>
          <a:xfrm>
            <a:off x="762000" y="5486400"/>
            <a:ext cx="7620000" cy="369332"/>
          </a:xfrm>
          <a:prstGeom prst="rect">
            <a:avLst/>
          </a:prstGeom>
          <a:noFill/>
        </p:spPr>
        <p:txBody>
          <a:bodyPr wrap="square" rtlCol="0">
            <a:spAutoFit/>
          </a:bodyPr>
          <a:lstStyle/>
          <a:p>
            <a:r>
              <a:rPr lang="en-US" dirty="0" smtClean="0"/>
              <a:t>A sentence or phrase written under a picture to tell about or explain the picture</a:t>
            </a:r>
            <a:endParaRPr lang="en-US" dirty="0"/>
          </a:p>
        </p:txBody>
      </p:sp>
      <p:pic>
        <p:nvPicPr>
          <p:cNvPr id="17" name="Picture 2" descr="C:\Users\Owner\AppData\Local\Microsoft\Windows\Temporary Internet Files\Content.IE5\SSH8EPH9\MP90044224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00356" y="1981200"/>
            <a:ext cx="3543300" cy="2362200"/>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17"/>
          <p:cNvSpPr/>
          <p:nvPr/>
        </p:nvSpPr>
        <p:spPr>
          <a:xfrm>
            <a:off x="1964826" y="4343400"/>
            <a:ext cx="541815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Brian and Sarah on the first day of school</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TextBox 18"/>
          <p:cNvSpPr txBox="1"/>
          <p:nvPr/>
        </p:nvSpPr>
        <p:spPr>
          <a:xfrm>
            <a:off x="898026" y="3962400"/>
            <a:ext cx="1066800" cy="369332"/>
          </a:xfrm>
          <a:prstGeom prst="rect">
            <a:avLst/>
          </a:prstGeom>
          <a:noFill/>
        </p:spPr>
        <p:txBody>
          <a:bodyPr wrap="square" rtlCol="0">
            <a:spAutoFit/>
          </a:bodyPr>
          <a:lstStyle/>
          <a:p>
            <a:r>
              <a:rPr lang="en-US" dirty="0" smtClean="0"/>
              <a:t>Caption</a:t>
            </a:r>
            <a:endParaRPr lang="en-US" dirty="0"/>
          </a:p>
        </p:txBody>
      </p:sp>
      <p:cxnSp>
        <p:nvCxnSpPr>
          <p:cNvPr id="20" name="Straight Arrow Connector 19"/>
          <p:cNvCxnSpPr/>
          <p:nvPr/>
        </p:nvCxnSpPr>
        <p:spPr>
          <a:xfrm>
            <a:off x="1447800" y="4331732"/>
            <a:ext cx="517026" cy="242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68236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C</a:t>
            </a:r>
            <a:r>
              <a:rPr lang="en-US" sz="2400" b="1" dirty="0" smtClean="0"/>
              <a:t>ategory</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Belonging to a certain group of things</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Rectangle 1"/>
          <p:cNvSpPr/>
          <p:nvPr/>
        </p:nvSpPr>
        <p:spPr>
          <a:xfrm>
            <a:off x="3614622" y="1676400"/>
            <a:ext cx="1914755" cy="3785652"/>
          </a:xfrm>
          <a:prstGeom prst="rect">
            <a:avLst/>
          </a:prstGeom>
          <a:noFill/>
        </p:spPr>
        <p:txBody>
          <a:bodyPr wrap="none" lIns="91440" tIns="45720" rIns="91440" bIns="45720">
            <a:spAutoFit/>
          </a:bodyPr>
          <a:lstStyle/>
          <a:p>
            <a:pPr algn="ctr"/>
            <a:r>
              <a:rPr lang="en-US" sz="4000" b="1" u="sng"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Animals</a:t>
            </a:r>
          </a:p>
          <a:p>
            <a:pPr algn="ctr"/>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Cat</a:t>
            </a:r>
          </a:p>
          <a:p>
            <a:pPr algn="ctr"/>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Dog</a:t>
            </a:r>
          </a:p>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Horse</a:t>
            </a:r>
          </a:p>
          <a:p>
            <a:pPr algn="ctr"/>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Monkey</a:t>
            </a:r>
          </a:p>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Bear</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Cause and Effect</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smtClean="0"/>
              <a:t>A text structure that explains why things happen; the events that happen first are the causes and the events that happen as a result are the effects</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31746" name="Picture 2" descr="http://www.scholastic.com/teachers/sites/default/files/images/blogs/82/6a00e54faaf86b8833014e5fa5608c970c"/>
          <p:cNvPicPr>
            <a:picLocks noChangeAspect="1" noChangeArrowheads="1"/>
          </p:cNvPicPr>
          <p:nvPr/>
        </p:nvPicPr>
        <p:blipFill>
          <a:blip r:embed="rId2" cstate="print"/>
          <a:srcRect/>
          <a:stretch>
            <a:fillRect/>
          </a:stretch>
        </p:blipFill>
        <p:spPr bwMode="auto">
          <a:xfrm>
            <a:off x="2387306" y="1828800"/>
            <a:ext cx="4369387" cy="3353598"/>
          </a:xfrm>
          <a:prstGeom prst="rect">
            <a:avLst/>
          </a:prstGeom>
          <a:noFill/>
        </p:spPr>
      </p:pic>
    </p:spTree>
    <p:extLst>
      <p:ext uri="{BB962C8B-B14F-4D97-AF65-F5344CB8AC3E}">
        <p14:creationId xmlns:p14="http://schemas.microsoft.com/office/powerpoint/2010/main" xmlns="" val="912566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Central Message</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 The most important part of the spoken or written information sent from one person or group to another</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057400" y="3004691"/>
            <a:ext cx="5029200" cy="107721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200" dirty="0" smtClean="0">
                <a:solidFill>
                  <a:schemeClr val="accent6">
                    <a:lumMod val="75000"/>
                  </a:schemeClr>
                </a:solidFill>
              </a:rPr>
              <a:t>The </a:t>
            </a:r>
            <a:r>
              <a:rPr lang="en-US" sz="3200" b="1" u="sng" dirty="0" smtClean="0">
                <a:solidFill>
                  <a:schemeClr val="accent6">
                    <a:lumMod val="75000"/>
                  </a:schemeClr>
                </a:solidFill>
              </a:rPr>
              <a:t>central message </a:t>
            </a:r>
            <a:r>
              <a:rPr lang="en-US" sz="3200" dirty="0" smtClean="0">
                <a:solidFill>
                  <a:schemeClr val="accent6">
                    <a:lumMod val="75000"/>
                  </a:schemeClr>
                </a:solidFill>
              </a:rPr>
              <a:t>of the story was to be honest. </a:t>
            </a:r>
            <a:endParaRPr lang="en-US" sz="3200" dirty="0">
              <a:solidFill>
                <a:schemeClr val="accent6">
                  <a:lumMod val="75000"/>
                </a:schemeClr>
              </a:solidFill>
            </a:endParaRPr>
          </a:p>
        </p:txBody>
      </p:sp>
    </p:spTree>
    <p:extLst>
      <p:ext uri="{BB962C8B-B14F-4D97-AF65-F5344CB8AC3E}">
        <p14:creationId xmlns:p14="http://schemas.microsoft.com/office/powerpoint/2010/main" xmlns="" val="1780813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Challenges</a:t>
            </a:r>
            <a:endParaRPr lang="en-US" sz="2400" b="1" u="sng" dirty="0">
              <a:solidFill>
                <a:srgbClr val="0066FF"/>
              </a:solidFill>
            </a:endParaRPr>
          </a:p>
        </p:txBody>
      </p:sp>
      <p:sp>
        <p:nvSpPr>
          <p:cNvPr id="12" name="TextBox 11"/>
          <p:cNvSpPr txBox="1"/>
          <p:nvPr/>
        </p:nvSpPr>
        <p:spPr>
          <a:xfrm>
            <a:off x="762000" y="5667602"/>
            <a:ext cx="7620000" cy="369332"/>
          </a:xfrm>
          <a:prstGeom prst="rect">
            <a:avLst/>
          </a:prstGeom>
          <a:noFill/>
        </p:spPr>
        <p:txBody>
          <a:bodyPr wrap="square" rtlCol="0">
            <a:spAutoFit/>
          </a:bodyPr>
          <a:lstStyle/>
          <a:p>
            <a:r>
              <a:rPr lang="en-US" dirty="0"/>
              <a:t>To do something that requires courage or skill</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3" name="TextBox 2"/>
          <p:cNvSpPr txBox="1"/>
          <p:nvPr/>
        </p:nvSpPr>
        <p:spPr>
          <a:xfrm>
            <a:off x="1905000" y="2850802"/>
            <a:ext cx="5334000" cy="1384995"/>
          </a:xfrm>
          <a:prstGeom prst="rect">
            <a:avLst/>
          </a:prstGeom>
          <a:noFill/>
        </p:spPr>
        <p:txBody>
          <a:bodyPr wrap="square" rtlCol="0">
            <a:spAutoFit/>
          </a:bodyPr>
          <a:lstStyle/>
          <a:p>
            <a:r>
              <a:rPr lang="en-US" sz="2800" dirty="0" smtClean="0">
                <a:latin typeface="Arial Black" pitchFamily="34" charset="0"/>
              </a:rPr>
              <a:t>I am very shy so making friends is one of my biggest </a:t>
            </a:r>
            <a:r>
              <a:rPr lang="en-US" sz="2800" b="1" u="sng" dirty="0" smtClean="0">
                <a:latin typeface="Arial Black" pitchFamily="34" charset="0"/>
              </a:rPr>
              <a:t>challenges</a:t>
            </a:r>
            <a:r>
              <a:rPr lang="en-US" sz="2800" dirty="0" smtClean="0">
                <a:latin typeface="Arial Black" pitchFamily="34" charset="0"/>
              </a:rPr>
              <a:t>.</a:t>
            </a:r>
            <a:endParaRPr lang="en-US" sz="2800" dirty="0">
              <a:latin typeface="Arial Black" pitchFamily="34" charset="0"/>
            </a:endParaRPr>
          </a:p>
        </p:txBody>
      </p:sp>
    </p:spTree>
    <p:extLst>
      <p:ext uri="{BB962C8B-B14F-4D97-AF65-F5344CB8AC3E}">
        <p14:creationId xmlns:p14="http://schemas.microsoft.com/office/powerpoint/2010/main" xmlns="" val="2961210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Academic</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Having to do with learning or study</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027" name="Picture 3" descr="C:\Users\Owner\AppData\Local\Microsoft\Windows\Temporary Internet Files\Content.IE5\F51QQ6HQ\MP900305819[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92196" y="2005484"/>
            <a:ext cx="2959608" cy="325231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C</a:t>
            </a:r>
            <a:r>
              <a:rPr lang="en-US" sz="2400" b="1" u="sng" dirty="0" smtClean="0">
                <a:solidFill>
                  <a:srgbClr val="0066FF"/>
                </a:solidFill>
              </a:rPr>
              <a:t>hapter</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section of a book</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47105" name="Picture 1" descr="http://ts2.mm.bing.net/th?id=I.4646901993506409&amp;pid=15.1"/>
          <p:cNvPicPr>
            <a:picLocks noChangeAspect="1" noChangeArrowheads="1"/>
          </p:cNvPicPr>
          <p:nvPr/>
        </p:nvPicPr>
        <p:blipFill>
          <a:blip r:embed="rId2" cstate="print"/>
          <a:srcRect/>
          <a:stretch>
            <a:fillRect/>
          </a:stretch>
        </p:blipFill>
        <p:spPr bwMode="auto">
          <a:xfrm>
            <a:off x="2400300" y="2133600"/>
            <a:ext cx="4343400" cy="28956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C</a:t>
            </a:r>
            <a:r>
              <a:rPr lang="en-US" sz="2400" b="1" u="sng" dirty="0" smtClean="0">
                <a:solidFill>
                  <a:srgbClr val="0066FF"/>
                </a:solidFill>
              </a:rPr>
              <a:t>haracter</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 person in a story, play, or movie.</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47105" name="Picture 1" descr="http://3.bp.blogspot.com/_j3c9ZtcZwv8/TIRvqGikqdI/AAAAAAAABFM/fAotdIReCx4/s1600/Goldilocks+%26+the+3+Bears+puzzle.jpg+2.jpg"/>
          <p:cNvPicPr>
            <a:picLocks noChangeAspect="1" noChangeArrowheads="1"/>
          </p:cNvPicPr>
          <p:nvPr/>
        </p:nvPicPr>
        <p:blipFill>
          <a:blip r:embed="rId2" cstate="print"/>
          <a:srcRect/>
          <a:stretch>
            <a:fillRect/>
          </a:stretch>
        </p:blipFill>
        <p:spPr bwMode="auto">
          <a:xfrm>
            <a:off x="3249168" y="2057400"/>
            <a:ext cx="2618232" cy="3154496"/>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Charts</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Sheet that gives information in the form of a table or graph</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59931" y="1839315"/>
            <a:ext cx="2624137" cy="34079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5-Point Star 1"/>
          <p:cNvSpPr/>
          <p:nvPr/>
        </p:nvSpPr>
        <p:spPr>
          <a:xfrm>
            <a:off x="4038600" y="2667000"/>
            <a:ext cx="152400" cy="152400"/>
          </a:xfrm>
          <a:prstGeom prst="star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36667" y="2612231"/>
            <a:ext cx="261937" cy="261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41030" y="3315205"/>
            <a:ext cx="261937" cy="261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5690" y="4038600"/>
            <a:ext cx="261937" cy="261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43017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Checklist</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 complete list of items compiled for checking or other reference purposes</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3" name="Rectangle 2"/>
          <p:cNvSpPr/>
          <p:nvPr/>
        </p:nvSpPr>
        <p:spPr>
          <a:xfrm>
            <a:off x="1861965" y="1981200"/>
            <a:ext cx="5420074" cy="523220"/>
          </a:xfrm>
          <a:prstGeom prst="rect">
            <a:avLst/>
          </a:prstGeom>
          <a:noFill/>
        </p:spPr>
        <p:txBody>
          <a:bodyPr wrap="none" lIns="91440" tIns="45720" rIns="91440" bIns="45720">
            <a:spAutoFit/>
          </a:bodyPr>
          <a:lstStyle/>
          <a:p>
            <a:pPr algn="ctr"/>
            <a:r>
              <a:rPr lang="en-US" sz="2800" b="1" cap="all" spc="0" dirty="0" smtClean="0">
                <a:ln w="9000" cmpd="sng">
                  <a:solidFill>
                    <a:schemeClr val="accent4">
                      <a:shade val="50000"/>
                      <a:satMod val="120000"/>
                    </a:schemeClr>
                  </a:solidFill>
                  <a:prstDash val="solid"/>
                </a:ln>
                <a:solidFill>
                  <a:srgbClr val="FF3399"/>
                </a:solidFill>
                <a:effectLst/>
                <a:latin typeface="Kristen ITC" pitchFamily="66" charset="0"/>
              </a:rPr>
              <a:t>My morning Checklist</a:t>
            </a:r>
            <a:endParaRPr lang="en-US" sz="2800" b="1" cap="all" spc="0" dirty="0">
              <a:ln w="9000" cmpd="sng">
                <a:solidFill>
                  <a:schemeClr val="accent4">
                    <a:shade val="50000"/>
                    <a:satMod val="120000"/>
                  </a:schemeClr>
                </a:solidFill>
                <a:prstDash val="solid"/>
              </a:ln>
              <a:solidFill>
                <a:srgbClr val="FF3399"/>
              </a:solidFill>
              <a:effectLst/>
              <a:latin typeface="Kristen ITC" pitchFamily="66" charset="0"/>
            </a:endParaRPr>
          </a:p>
        </p:txBody>
      </p:sp>
      <p:sp>
        <p:nvSpPr>
          <p:cNvPr id="5" name="TextBox 4"/>
          <p:cNvSpPr txBox="1"/>
          <p:nvPr/>
        </p:nvSpPr>
        <p:spPr>
          <a:xfrm>
            <a:off x="2895600" y="2590800"/>
            <a:ext cx="3352800" cy="1815882"/>
          </a:xfrm>
          <a:prstGeom prst="rect">
            <a:avLst/>
          </a:prstGeom>
          <a:noFill/>
        </p:spPr>
        <p:txBody>
          <a:bodyPr wrap="square" rtlCol="0">
            <a:spAutoFit/>
          </a:bodyPr>
          <a:lstStyle/>
          <a:p>
            <a:pPr marL="285750" indent="-285750">
              <a:buFont typeface="Wingdings" pitchFamily="2" charset="2"/>
              <a:buChar char="q"/>
            </a:pPr>
            <a:r>
              <a:rPr lang="en-US" sz="2800" dirty="0" smtClean="0">
                <a:latin typeface="Kristen ITC" pitchFamily="66" charset="0"/>
              </a:rPr>
              <a:t>  Eat breakfast</a:t>
            </a:r>
          </a:p>
          <a:p>
            <a:pPr marL="285750" indent="-285750">
              <a:buFont typeface="Wingdings" pitchFamily="2" charset="2"/>
              <a:buChar char="q"/>
            </a:pPr>
            <a:r>
              <a:rPr lang="en-US" sz="2800" dirty="0" smtClean="0">
                <a:latin typeface="Kristen ITC" pitchFamily="66" charset="0"/>
              </a:rPr>
              <a:t>  Brush teeth</a:t>
            </a:r>
          </a:p>
          <a:p>
            <a:pPr marL="285750" indent="-285750">
              <a:buFont typeface="Wingdings" pitchFamily="2" charset="2"/>
              <a:buChar char="q"/>
            </a:pPr>
            <a:r>
              <a:rPr lang="en-US" sz="2800" dirty="0">
                <a:latin typeface="Kristen ITC" pitchFamily="66" charset="0"/>
              </a:rPr>
              <a:t> </a:t>
            </a:r>
            <a:r>
              <a:rPr lang="en-US" sz="2800" dirty="0" smtClean="0">
                <a:latin typeface="Kristen ITC" pitchFamily="66" charset="0"/>
              </a:rPr>
              <a:t> Get dressed</a:t>
            </a:r>
          </a:p>
          <a:p>
            <a:pPr marL="285750" indent="-285750">
              <a:buFont typeface="Wingdings" pitchFamily="2" charset="2"/>
              <a:buChar char="q"/>
            </a:pPr>
            <a:r>
              <a:rPr lang="en-US" sz="2800" dirty="0">
                <a:latin typeface="Kristen ITC" pitchFamily="66" charset="0"/>
              </a:rPr>
              <a:t> </a:t>
            </a:r>
            <a:r>
              <a:rPr lang="en-US" sz="2800" dirty="0" smtClean="0">
                <a:latin typeface="Kristen ITC" pitchFamily="66" charset="0"/>
              </a:rPr>
              <a:t> Feed the dog </a:t>
            </a:r>
            <a:endParaRPr lang="en-US" sz="2800" dirty="0">
              <a:latin typeface="Kristen ITC" pitchFamily="66" charset="0"/>
            </a:endParaRPr>
          </a:p>
        </p:txBody>
      </p:sp>
      <p:pic>
        <p:nvPicPr>
          <p:cNvPr id="6146" name="Picture 2" descr="C:\Users\Owner\AppData\Local\Microsoft\Windows\Temporary Internet Files\Content.IE5\9971HXAX\MC900434713[1].wmf"/>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3048000" y="2590800"/>
            <a:ext cx="268068" cy="280987"/>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88770" y="3012859"/>
            <a:ext cx="268287" cy="28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88770" y="3475903"/>
            <a:ext cx="268287" cy="28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83092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Chronological Order</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According to the order in which things happen</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9" name="TextBox 8"/>
          <p:cNvSpPr txBox="1"/>
          <p:nvPr/>
        </p:nvSpPr>
        <p:spPr>
          <a:xfrm>
            <a:off x="3048000" y="2419915"/>
            <a:ext cx="3048000" cy="224676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0" cap="none" spc="0" normalizeH="0" baseline="0" noProof="0" dirty="0" smtClean="0">
                <a:ln>
                  <a:noFill/>
                </a:ln>
                <a:solidFill>
                  <a:sysClr val="windowText" lastClr="000000"/>
                </a:solidFill>
                <a:effectLst/>
                <a:uLnTx/>
                <a:uFillTx/>
              </a:rPr>
              <a:t>I wake up</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0" cap="none" spc="0" normalizeH="0" baseline="0" noProof="0" dirty="0" smtClean="0">
                <a:ln>
                  <a:noFill/>
                </a:ln>
                <a:solidFill>
                  <a:sysClr val="windowText" lastClr="000000"/>
                </a:solidFill>
                <a:effectLst/>
                <a:uLnTx/>
                <a:uFillTx/>
              </a:rPr>
              <a:t>I eat breakfast</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0" cap="none" spc="0" normalizeH="0" baseline="0" noProof="0" dirty="0" smtClean="0">
                <a:ln>
                  <a:noFill/>
                </a:ln>
                <a:solidFill>
                  <a:sysClr val="windowText" lastClr="000000"/>
                </a:solidFill>
                <a:effectLst/>
                <a:uLnTx/>
                <a:uFillTx/>
              </a:rPr>
              <a:t>I brush my teeth</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0" cap="none" spc="0" normalizeH="0" baseline="0" noProof="0" dirty="0" smtClean="0">
                <a:ln>
                  <a:noFill/>
                </a:ln>
                <a:solidFill>
                  <a:sysClr val="windowText" lastClr="000000"/>
                </a:solidFill>
                <a:effectLst/>
                <a:uLnTx/>
                <a:uFillTx/>
              </a:rPr>
              <a:t>I get on the bus</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0" cap="none" spc="0" normalizeH="0" baseline="0" noProof="0" dirty="0" smtClean="0">
                <a:ln>
                  <a:noFill/>
                </a:ln>
                <a:solidFill>
                  <a:sysClr val="windowText" lastClr="000000"/>
                </a:solidFill>
                <a:effectLst/>
                <a:uLnTx/>
                <a:uFillTx/>
              </a:rPr>
              <a:t>I get to school</a:t>
            </a:r>
            <a:endParaRPr kumimoji="0" lang="en-US" sz="2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xmlns="" val="336746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Citation Page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The act of citing or quoting sources listed a sheet of printed paper</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747" t="19159" r="9747" b="10903"/>
          <a:stretch/>
        </p:blipFill>
        <p:spPr bwMode="auto">
          <a:xfrm>
            <a:off x="2313708" y="1704109"/>
            <a:ext cx="4516583" cy="3583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744191" y="1721693"/>
            <a:ext cx="1600200" cy="369332"/>
          </a:xfrm>
          <a:prstGeom prst="rect">
            <a:avLst/>
          </a:prstGeom>
          <a:solidFill>
            <a:schemeClr val="bg1"/>
          </a:solidFill>
        </p:spPr>
        <p:txBody>
          <a:bodyPr wrap="square" rtlCol="0">
            <a:spAutoFit/>
          </a:bodyPr>
          <a:lstStyle/>
          <a:p>
            <a:pPr algn="ctr"/>
            <a:r>
              <a:rPr lang="en-US" dirty="0" smtClean="0"/>
              <a:t>Citation Page</a:t>
            </a:r>
            <a:endParaRPr lang="en-US" dirty="0"/>
          </a:p>
        </p:txBody>
      </p:sp>
    </p:spTree>
    <p:extLst>
      <p:ext uri="{BB962C8B-B14F-4D97-AF65-F5344CB8AC3E}">
        <p14:creationId xmlns:p14="http://schemas.microsoft.com/office/powerpoint/2010/main" xmlns="" val="3609218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Clarify</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To </a:t>
            </a:r>
            <a:r>
              <a:rPr lang="en-US" dirty="0"/>
              <a:t>make easier to understand</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1524000" y="4811900"/>
            <a:ext cx="6324600" cy="400110"/>
          </a:xfrm>
          <a:prstGeom prst="rect">
            <a:avLst/>
          </a:prstGeom>
          <a:noFill/>
        </p:spPr>
        <p:txBody>
          <a:bodyPr wrap="square" rtlCol="0">
            <a:spAutoFit/>
          </a:bodyPr>
          <a:lstStyle/>
          <a:p>
            <a:r>
              <a:rPr lang="en-US" sz="2000" dirty="0" smtClean="0"/>
              <a:t>To </a:t>
            </a:r>
            <a:r>
              <a:rPr lang="en-US" sz="2000" b="1" u="sng" dirty="0" smtClean="0"/>
              <a:t>clarify</a:t>
            </a:r>
            <a:r>
              <a:rPr lang="en-US" sz="2000" dirty="0" smtClean="0"/>
              <a:t> the directions to her house, Maggie drew a map.</a:t>
            </a:r>
            <a:endParaRPr lang="en-US" sz="2000"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036" t="18146" r="3745" b="20963"/>
          <a:stretch/>
        </p:blipFill>
        <p:spPr bwMode="auto">
          <a:xfrm>
            <a:off x="2376054" y="1828800"/>
            <a:ext cx="4391891" cy="289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1" name="Straight Connector 10"/>
          <p:cNvCxnSpPr/>
          <p:nvPr/>
        </p:nvCxnSpPr>
        <p:spPr>
          <a:xfrm flipH="1" flipV="1">
            <a:off x="5867400" y="2286000"/>
            <a:ext cx="381000" cy="1676400"/>
          </a:xfrm>
          <a:prstGeom prst="line">
            <a:avLst/>
          </a:prstGeom>
        </p:spPr>
        <p:style>
          <a:lnRef idx="3">
            <a:schemeClr val="dk1"/>
          </a:lnRef>
          <a:fillRef idx="0">
            <a:schemeClr val="dk1"/>
          </a:fillRef>
          <a:effectRef idx="2">
            <a:schemeClr val="dk1"/>
          </a:effectRef>
          <a:fontRef idx="minor">
            <a:schemeClr val="tx1"/>
          </a:fontRef>
        </p:style>
      </p:cxnSp>
      <p:sp>
        <p:nvSpPr>
          <p:cNvPr id="14" name="5-Point Star 13"/>
          <p:cNvSpPr/>
          <p:nvPr/>
        </p:nvSpPr>
        <p:spPr>
          <a:xfrm>
            <a:off x="5695950" y="2126673"/>
            <a:ext cx="342900" cy="228600"/>
          </a:xfrm>
          <a:prstGeom prst="star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78147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Collaboration</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A cooperative effort by which people or organizations work together to accomplish a common project or mission</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22531" name="Picture 3" descr="C:\Users\Owner\AppData\Local\Microsoft\Windows\Temporary Internet Files\Content.IE5\Q2MD93DE\MP90043103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0800" y="1913254"/>
            <a:ext cx="4267200" cy="284368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286000" y="4756942"/>
            <a:ext cx="4038600" cy="646331"/>
          </a:xfrm>
          <a:prstGeom prst="rect">
            <a:avLst/>
          </a:prstGeom>
          <a:noFill/>
        </p:spPr>
        <p:txBody>
          <a:bodyPr wrap="square" rtlCol="0">
            <a:spAutoFit/>
          </a:bodyPr>
          <a:lstStyle/>
          <a:p>
            <a:r>
              <a:rPr lang="en-US" dirty="0" smtClean="0"/>
              <a:t>Becky and Emma worked together on the collaboration of a cake for the class party.</a:t>
            </a:r>
            <a:endParaRPr lang="en-US" dirty="0"/>
          </a:p>
        </p:txBody>
      </p:sp>
    </p:spTree>
    <p:extLst>
      <p:ext uri="{BB962C8B-B14F-4D97-AF65-F5344CB8AC3E}">
        <p14:creationId xmlns:p14="http://schemas.microsoft.com/office/powerpoint/2010/main" xmlns="" val="4218860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Collective Noun</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 noun that denotes a collection of persons or things regarded as a </a:t>
            </a:r>
            <a:r>
              <a:rPr lang="en-US" dirty="0" smtClean="0"/>
              <a:t>unit</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3" name="Rectangle 2"/>
          <p:cNvSpPr/>
          <p:nvPr/>
        </p:nvSpPr>
        <p:spPr>
          <a:xfrm>
            <a:off x="839888" y="2967335"/>
            <a:ext cx="746422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a:t>
            </a:r>
            <a:r>
              <a:rPr lang="en-US" sz="54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family </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on vacation.</a:t>
            </a:r>
          </a:p>
        </p:txBody>
      </p:sp>
    </p:spTree>
    <p:extLst>
      <p:ext uri="{BB962C8B-B14F-4D97-AF65-F5344CB8AC3E}">
        <p14:creationId xmlns:p14="http://schemas.microsoft.com/office/powerpoint/2010/main" xmlns="" val="1206138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Comments</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Written or spoken statements of opinion</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8194" name="Picture 2" descr="C:\Users\Owner\AppData\Local\Microsoft\Windows\Temporary Internet Files\Content.IE5\F51QQ6HQ\MP90043049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0" y="2209800"/>
            <a:ext cx="2667000" cy="2667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Oval Callout 1"/>
          <p:cNvSpPr/>
          <p:nvPr/>
        </p:nvSpPr>
        <p:spPr>
          <a:xfrm>
            <a:off x="4426526" y="1790700"/>
            <a:ext cx="2507674" cy="1257300"/>
          </a:xfrm>
          <a:prstGeom prst="wedgeEllipseCallout">
            <a:avLst>
              <a:gd name="adj1" fmla="val -57607"/>
              <a:gd name="adj2" fmla="val 305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It looks like you are doing a great job so far on your paper.</a:t>
            </a:r>
            <a:endParaRPr lang="en-US" dirty="0"/>
          </a:p>
        </p:txBody>
      </p:sp>
    </p:spTree>
    <p:extLst>
      <p:ext uri="{BB962C8B-B14F-4D97-AF65-F5344CB8AC3E}">
        <p14:creationId xmlns:p14="http://schemas.microsoft.com/office/powerpoint/2010/main" xmlns="" val="698382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Action</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Something that is done or is happening</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500" y="2465388"/>
            <a:ext cx="9017000" cy="1927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07575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Compare and Contrast</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smtClean="0"/>
              <a:t>A text structure which explains the similarities and/or differences of two or more things, ideas, traits, etc…</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34818" name="Picture 2" descr="http://www.scholastic.com/teachers/sites/default/files/images/blogs/82/6a00e54faaf86b88330147e3003ece970b"/>
          <p:cNvPicPr>
            <a:picLocks noChangeAspect="1" noChangeArrowheads="1"/>
          </p:cNvPicPr>
          <p:nvPr/>
        </p:nvPicPr>
        <p:blipFill>
          <a:blip r:embed="rId2" cstate="print"/>
          <a:srcRect/>
          <a:stretch>
            <a:fillRect/>
          </a:stretch>
        </p:blipFill>
        <p:spPr bwMode="auto">
          <a:xfrm>
            <a:off x="2288026" y="1828800"/>
            <a:ext cx="4567948" cy="3505998"/>
          </a:xfrm>
          <a:prstGeom prst="rect">
            <a:avLst/>
          </a:prstGeom>
          <a:noFill/>
        </p:spPr>
      </p:pic>
    </p:spTree>
    <p:extLst>
      <p:ext uri="{BB962C8B-B14F-4D97-AF65-F5344CB8AC3E}">
        <p14:creationId xmlns:p14="http://schemas.microsoft.com/office/powerpoint/2010/main" xmlns="" val="19203769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Compound Sentence</a:t>
            </a:r>
            <a:endParaRPr lang="en-US" sz="2400" b="1" u="sng" dirty="0">
              <a:solidFill>
                <a:srgbClr val="0066FF"/>
              </a:solidFill>
            </a:endParaRPr>
          </a:p>
        </p:txBody>
      </p:sp>
      <p:sp>
        <p:nvSpPr>
          <p:cNvPr id="12" name="TextBox 11"/>
          <p:cNvSpPr txBox="1"/>
          <p:nvPr/>
        </p:nvSpPr>
        <p:spPr>
          <a:xfrm>
            <a:off x="533400" y="5486400"/>
            <a:ext cx="8001000" cy="923330"/>
          </a:xfrm>
          <a:prstGeom prst="rect">
            <a:avLst/>
          </a:prstGeom>
          <a:noFill/>
        </p:spPr>
        <p:txBody>
          <a:bodyPr wrap="square" rtlCol="0">
            <a:spAutoFit/>
          </a:bodyPr>
          <a:lstStyle/>
          <a:p>
            <a:r>
              <a:rPr lang="en-US" dirty="0"/>
              <a:t>A sentence of two or more coordinate independent clauses, often joined by a conjunction</a:t>
            </a:r>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713509" y="3250912"/>
            <a:ext cx="8458200" cy="584775"/>
          </a:xfrm>
          <a:prstGeom prst="rect">
            <a:avLst/>
          </a:prstGeom>
          <a:noFill/>
        </p:spPr>
        <p:txBody>
          <a:bodyPr wrap="square" rtlCol="0">
            <a:spAutoFit/>
          </a:bodyPr>
          <a:lstStyle/>
          <a:p>
            <a:r>
              <a:rPr lang="en-US" sz="3200" u="sng" dirty="0" smtClean="0"/>
              <a:t>We went to the park </a:t>
            </a:r>
            <a:r>
              <a:rPr lang="en-US" sz="3200" dirty="0" smtClean="0"/>
              <a:t>and </a:t>
            </a:r>
            <a:r>
              <a:rPr lang="en-US" sz="3200" u="sng" dirty="0" smtClean="0"/>
              <a:t>we went to the zoo.</a:t>
            </a:r>
            <a:endParaRPr lang="en-US" sz="3200" u="sng" dirty="0"/>
          </a:p>
        </p:txBody>
      </p:sp>
    </p:spTree>
    <p:extLst>
      <p:ext uri="{BB962C8B-B14F-4D97-AF65-F5344CB8AC3E}">
        <p14:creationId xmlns:p14="http://schemas.microsoft.com/office/powerpoint/2010/main" xmlns="" val="2299816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Compound Word</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Two words put together to make a new word.</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2052" name="Picture 4" descr="http://4.bp.blogspot.com/-AF-1IdIGMZM/Ty3SClU-0LI/AAAAAAAAAG8/4UWtDy2epJ8/s320/Compound+Word+Addition.jpg"/>
          <p:cNvPicPr>
            <a:picLocks noChangeAspect="1" noChangeArrowheads="1"/>
          </p:cNvPicPr>
          <p:nvPr/>
        </p:nvPicPr>
        <p:blipFill>
          <a:blip r:embed="rId2" cstate="print"/>
          <a:srcRect/>
          <a:stretch>
            <a:fillRect/>
          </a:stretch>
        </p:blipFill>
        <p:spPr bwMode="auto">
          <a:xfrm>
            <a:off x="3371850" y="1981200"/>
            <a:ext cx="2400300" cy="3048001"/>
          </a:xfrm>
          <a:prstGeom prst="rect">
            <a:avLst/>
          </a:prstGeom>
          <a:noFill/>
        </p:spPr>
      </p:pic>
    </p:spTree>
    <p:extLst>
      <p:ext uri="{BB962C8B-B14F-4D97-AF65-F5344CB8AC3E}">
        <p14:creationId xmlns:p14="http://schemas.microsoft.com/office/powerpoint/2010/main" xmlns="" val="3245984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a:t>
            </a:r>
            <a:r>
              <a:rPr lang="en-US" sz="2000" dirty="0"/>
              <a:t>2</a:t>
            </a:r>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Comprehend</a:t>
            </a:r>
            <a:endParaRPr lang="en-US" sz="2400" b="1" u="sng" dirty="0">
              <a:solidFill>
                <a:srgbClr val="0066FF"/>
              </a:solidFill>
            </a:endParaRPr>
          </a:p>
        </p:txBody>
      </p:sp>
      <p:sp>
        <p:nvSpPr>
          <p:cNvPr id="12" name="TextBox 11"/>
          <p:cNvSpPr txBox="1"/>
          <p:nvPr/>
        </p:nvSpPr>
        <p:spPr>
          <a:xfrm>
            <a:off x="748145" y="5644634"/>
            <a:ext cx="7620000" cy="369332"/>
          </a:xfrm>
          <a:prstGeom prst="rect">
            <a:avLst/>
          </a:prstGeom>
          <a:noFill/>
        </p:spPr>
        <p:txBody>
          <a:bodyPr wrap="square" rtlCol="0">
            <a:spAutoFit/>
          </a:bodyPr>
          <a:lstStyle/>
          <a:p>
            <a:r>
              <a:rPr lang="en-US" dirty="0"/>
              <a:t>The act, process, or result of </a:t>
            </a:r>
            <a:r>
              <a:rPr lang="en-US" dirty="0" smtClean="0"/>
              <a:t>understanding</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5122" name="Picture 2" descr="C:\Users\Owner\AppData\Local\Microsoft\Windows\Temporary Internet Files\Content.IE5\9971HXAX\MP90040904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12480" y="1737449"/>
            <a:ext cx="4519040" cy="36117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02752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Conclusion</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The final event of a story’s plot</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1" name="TextBox 10"/>
          <p:cNvSpPr txBox="1"/>
          <p:nvPr/>
        </p:nvSpPr>
        <p:spPr>
          <a:xfrm>
            <a:off x="2759550" y="2353731"/>
            <a:ext cx="4800600" cy="2308324"/>
          </a:xfrm>
          <a:prstGeom prst="rect">
            <a:avLst/>
          </a:prstGeom>
          <a:noFill/>
        </p:spPr>
        <p:txBody>
          <a:bodyPr wrap="square" rtlCol="0">
            <a:spAutoFit/>
          </a:bodyPr>
          <a:lstStyle/>
          <a:p>
            <a:r>
              <a:rPr lang="en-US" dirty="0" smtClean="0"/>
              <a:t>My favorite day of the year is my birthday.</a:t>
            </a:r>
          </a:p>
          <a:p>
            <a:endParaRPr lang="en-US" dirty="0"/>
          </a:p>
          <a:p>
            <a:r>
              <a:rPr lang="en-US" dirty="0" smtClean="0"/>
              <a:t>For my birthday, I always get a chocolate cake and pizza for dinner. My family comes to my house and we have a party.</a:t>
            </a:r>
          </a:p>
          <a:p>
            <a:endParaRPr lang="en-US" dirty="0"/>
          </a:p>
          <a:p>
            <a:r>
              <a:rPr lang="en-US" dirty="0" smtClean="0"/>
              <a:t>Because I always have a good day, my birthday is my favorite day of the year.</a:t>
            </a:r>
            <a:endParaRPr lang="en-US" dirty="0"/>
          </a:p>
        </p:txBody>
      </p:sp>
      <p:sp>
        <p:nvSpPr>
          <p:cNvPr id="14" name="Rectangle 13"/>
          <p:cNvSpPr/>
          <p:nvPr/>
        </p:nvSpPr>
        <p:spPr>
          <a:xfrm>
            <a:off x="1218218" y="2203886"/>
            <a:ext cx="1677382" cy="1938992"/>
          </a:xfrm>
          <a:prstGeom prst="rect">
            <a:avLst/>
          </a:prstGeom>
          <a:noFill/>
        </p:spPr>
        <p:txBody>
          <a:bodyPr wrap="none" lIns="91440" tIns="45720" rIns="91440" bIns="45720">
            <a:spAutoFit/>
          </a:bodyPr>
          <a:lstStyle/>
          <a:p>
            <a:pPr algn="r"/>
            <a:r>
              <a:rPr lang="en-U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Intro:</a:t>
            </a:r>
          </a:p>
          <a:p>
            <a:pPr algn="ct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endParaRPr lang="en-U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endParaRPr lang="en-US" sz="2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5" name="Rectangle 14"/>
          <p:cNvSpPr/>
          <p:nvPr/>
        </p:nvSpPr>
        <p:spPr>
          <a:xfrm>
            <a:off x="1234568" y="4038600"/>
            <a:ext cx="166103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Conclusion:</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Rectangle 15"/>
          <p:cNvSpPr/>
          <p:nvPr/>
        </p:nvSpPr>
        <p:spPr>
          <a:xfrm>
            <a:off x="1840709" y="3062545"/>
            <a:ext cx="918841" cy="461665"/>
          </a:xfrm>
          <a:prstGeom prst="rect">
            <a:avLst/>
          </a:prstGeom>
          <a:noFill/>
        </p:spPr>
        <p:txBody>
          <a:bodyPr wrap="none" lIns="91440" tIns="45720" rIns="91440" bIns="45720">
            <a:spAutoFit/>
          </a:bodyPr>
          <a:lstStyle/>
          <a:p>
            <a:pPr algn="ctr"/>
            <a:r>
              <a:rPr lang="en-US" sz="2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Body:</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2810536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Context</a:t>
            </a:r>
            <a:endParaRPr lang="en-US" sz="2400" b="1" u="sng" dirty="0">
              <a:solidFill>
                <a:srgbClr val="0066FF"/>
              </a:solidFill>
            </a:endParaRPr>
          </a:p>
        </p:txBody>
      </p:sp>
      <p:sp>
        <p:nvSpPr>
          <p:cNvPr id="12" name="TextBox 11"/>
          <p:cNvSpPr txBox="1"/>
          <p:nvPr/>
        </p:nvSpPr>
        <p:spPr>
          <a:xfrm>
            <a:off x="748145" y="5644634"/>
            <a:ext cx="7620000" cy="369332"/>
          </a:xfrm>
          <a:prstGeom prst="rect">
            <a:avLst/>
          </a:prstGeom>
          <a:noFill/>
        </p:spPr>
        <p:txBody>
          <a:bodyPr wrap="square" rtlCol="0">
            <a:spAutoFit/>
          </a:bodyPr>
          <a:lstStyle/>
          <a:p>
            <a:r>
              <a:rPr lang="en-US" dirty="0" smtClean="0"/>
              <a:t>The </a:t>
            </a:r>
            <a:r>
              <a:rPr lang="en-US" dirty="0"/>
              <a:t>setting of a word or phrase that affects its meaning</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11" name="TextBox 10"/>
          <p:cNvSpPr txBox="1"/>
          <p:nvPr/>
        </p:nvSpPr>
        <p:spPr>
          <a:xfrm>
            <a:off x="3439478" y="2914471"/>
            <a:ext cx="2265044" cy="1200329"/>
          </a:xfrm>
          <a:prstGeom prst="rect">
            <a:avLst/>
          </a:prstGeom>
          <a:noFill/>
        </p:spPr>
        <p:txBody>
          <a:bodyPr wrap="none" rtlCol="0">
            <a:spAutoFit/>
          </a:bodyPr>
          <a:lstStyle/>
          <a:p>
            <a:r>
              <a:rPr lang="en-US" sz="7200" b="1" dirty="0" smtClean="0">
                <a:ln w="900" cmpd="sng">
                  <a:solidFill>
                    <a:schemeClr val="accent1">
                      <a:satMod val="190000"/>
                      <a:alpha val="55000"/>
                    </a:schemeClr>
                  </a:solidFill>
                  <a:prstDash val="solid"/>
                </a:ln>
                <a:gradFill>
                  <a:gsLst>
                    <a:gs pos="0">
                      <a:srgbClr val="5E9EFF"/>
                    </a:gs>
                    <a:gs pos="39999">
                      <a:srgbClr val="85C2FF"/>
                    </a:gs>
                    <a:gs pos="70000">
                      <a:srgbClr val="C4D6EB"/>
                    </a:gs>
                    <a:gs pos="100000">
                      <a:srgbClr val="FFEBFA"/>
                    </a:gs>
                  </a:gsLst>
                  <a:lin ang="5400000" scaled="0"/>
                </a:gradFill>
                <a:effectLst>
                  <a:innerShdw blurRad="101600" dist="76200" dir="5400000">
                    <a:schemeClr val="accent1">
                      <a:satMod val="190000"/>
                      <a:tint val="100000"/>
                      <a:alpha val="74000"/>
                    </a:schemeClr>
                  </a:innerShdw>
                </a:effectLst>
              </a:rPr>
              <a:t>COLD</a:t>
            </a:r>
            <a:endParaRPr lang="en-US" sz="7200" b="1" dirty="0">
              <a:ln w="900" cmpd="sng">
                <a:solidFill>
                  <a:schemeClr val="accent1">
                    <a:satMod val="190000"/>
                    <a:alpha val="55000"/>
                  </a:schemeClr>
                </a:solidFill>
                <a:prstDash val="solid"/>
              </a:ln>
              <a:gradFill>
                <a:gsLst>
                  <a:gs pos="0">
                    <a:srgbClr val="5E9EFF"/>
                  </a:gs>
                  <a:gs pos="39999">
                    <a:srgbClr val="85C2FF"/>
                  </a:gs>
                  <a:gs pos="70000">
                    <a:srgbClr val="C4D6EB"/>
                  </a:gs>
                  <a:gs pos="100000">
                    <a:srgbClr val="FFEBFA"/>
                  </a:gs>
                </a:gsLst>
                <a:lin ang="5400000" scaled="0"/>
              </a:gradFill>
              <a:effectLst>
                <a:innerShdw blurRad="101600" dist="76200" dir="5400000">
                  <a:schemeClr val="accent1">
                    <a:satMod val="190000"/>
                    <a:tint val="100000"/>
                    <a:alpha val="74000"/>
                  </a:schemeClr>
                </a:innerShdw>
              </a:effectLst>
            </a:endParaRPr>
          </a:p>
        </p:txBody>
      </p:sp>
      <p:sp>
        <p:nvSpPr>
          <p:cNvPr id="14" name="TextBox 13"/>
          <p:cNvSpPr txBox="1"/>
          <p:nvPr/>
        </p:nvSpPr>
        <p:spPr>
          <a:xfrm>
            <a:off x="3151547" y="4463533"/>
            <a:ext cx="2840906" cy="461665"/>
          </a:xfrm>
          <a:prstGeom prst="rect">
            <a:avLst/>
          </a:prstGeom>
          <a:noFill/>
        </p:spPr>
        <p:txBody>
          <a:bodyPr wrap="none" rtlCol="0">
            <a:spAutoFit/>
          </a:bodyPr>
          <a:lstStyle/>
          <a:p>
            <a:r>
              <a:rPr lang="en-US" sz="2400" dirty="0" smtClean="0"/>
              <a:t>It’s very </a:t>
            </a:r>
            <a:r>
              <a:rPr lang="en-US" sz="2400" b="1" dirty="0" smtClean="0"/>
              <a:t>cold</a:t>
            </a:r>
            <a:r>
              <a:rPr lang="en-US" sz="2400" dirty="0" smtClean="0"/>
              <a:t> outside.</a:t>
            </a:r>
            <a:endParaRPr lang="en-US" sz="2400" dirty="0"/>
          </a:p>
        </p:txBody>
      </p:sp>
      <p:sp>
        <p:nvSpPr>
          <p:cNvPr id="15" name="TextBox 14"/>
          <p:cNvSpPr txBox="1"/>
          <p:nvPr/>
        </p:nvSpPr>
        <p:spPr>
          <a:xfrm>
            <a:off x="2049386" y="2057400"/>
            <a:ext cx="5045227" cy="461665"/>
          </a:xfrm>
          <a:prstGeom prst="rect">
            <a:avLst/>
          </a:prstGeom>
          <a:noFill/>
        </p:spPr>
        <p:txBody>
          <a:bodyPr wrap="none" rtlCol="0">
            <a:spAutoFit/>
          </a:bodyPr>
          <a:lstStyle/>
          <a:p>
            <a:r>
              <a:rPr lang="en-US" sz="2400" dirty="0" smtClean="0"/>
              <a:t>She greeted him in a very </a:t>
            </a:r>
            <a:r>
              <a:rPr lang="en-US" sz="2400" b="1" dirty="0" smtClean="0"/>
              <a:t>cold</a:t>
            </a:r>
            <a:r>
              <a:rPr lang="en-US" sz="2400" dirty="0" smtClean="0"/>
              <a:t> manner.</a:t>
            </a:r>
            <a:endParaRPr lang="en-US" sz="2400" dirty="0"/>
          </a:p>
        </p:txBody>
      </p:sp>
      <p:sp>
        <p:nvSpPr>
          <p:cNvPr id="16" name="TextBox 15"/>
          <p:cNvSpPr txBox="1"/>
          <p:nvPr/>
        </p:nvSpPr>
        <p:spPr>
          <a:xfrm>
            <a:off x="2743200" y="4953000"/>
            <a:ext cx="3622402" cy="307777"/>
          </a:xfrm>
          <a:prstGeom prst="rect">
            <a:avLst/>
          </a:prstGeom>
          <a:noFill/>
        </p:spPr>
        <p:txBody>
          <a:bodyPr wrap="none" rtlCol="0">
            <a:spAutoFit/>
          </a:bodyPr>
          <a:lstStyle/>
          <a:p>
            <a:r>
              <a:rPr lang="en-US" sz="1400" b="1" dirty="0" smtClean="0"/>
              <a:t>cold</a:t>
            </a:r>
            <a:r>
              <a:rPr lang="en-US" sz="1400" dirty="0" smtClean="0"/>
              <a:t> in this sentence refers to the temperature.</a:t>
            </a:r>
            <a:endParaRPr lang="en-US" sz="1400" dirty="0"/>
          </a:p>
        </p:txBody>
      </p:sp>
      <p:sp>
        <p:nvSpPr>
          <p:cNvPr id="17" name="TextBox 16"/>
          <p:cNvSpPr txBox="1"/>
          <p:nvPr/>
        </p:nvSpPr>
        <p:spPr>
          <a:xfrm>
            <a:off x="2564367" y="2519065"/>
            <a:ext cx="4015266" cy="307777"/>
          </a:xfrm>
          <a:prstGeom prst="rect">
            <a:avLst/>
          </a:prstGeom>
          <a:noFill/>
        </p:spPr>
        <p:txBody>
          <a:bodyPr wrap="none" rtlCol="0">
            <a:spAutoFit/>
          </a:bodyPr>
          <a:lstStyle/>
          <a:p>
            <a:r>
              <a:rPr lang="en-US" sz="1400" b="1" dirty="0" smtClean="0"/>
              <a:t>cold</a:t>
            </a:r>
            <a:r>
              <a:rPr lang="en-US" sz="1400" dirty="0" smtClean="0"/>
              <a:t> in this sentence refers to an unfriendly attitude.</a:t>
            </a:r>
            <a:endParaRPr lang="en-US" sz="1400" b="1" dirty="0"/>
          </a:p>
        </p:txBody>
      </p:sp>
    </p:spTree>
    <p:extLst>
      <p:ext uri="{BB962C8B-B14F-4D97-AF65-F5344CB8AC3E}">
        <p14:creationId xmlns:p14="http://schemas.microsoft.com/office/powerpoint/2010/main" xmlns="" val="2640082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C</a:t>
            </a:r>
            <a:r>
              <a:rPr lang="en-US" sz="2400" b="1" u="sng" dirty="0" smtClean="0">
                <a:solidFill>
                  <a:srgbClr val="0066FF"/>
                </a:solidFill>
              </a:rPr>
              <a:t>ontraction</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smtClean="0"/>
              <a:t>The shortening of a word or word group by omitting letters and replacing them with an apostrophe.</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9" name="Rectangle 8"/>
          <p:cNvSpPr/>
          <p:nvPr/>
        </p:nvSpPr>
        <p:spPr>
          <a:xfrm>
            <a:off x="1981200" y="2610643"/>
            <a:ext cx="2138727"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Don’t</a:t>
            </a:r>
            <a:endParaRPr lang="en-US" sz="6600" b="1" u="sng"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7600" y="2362200"/>
            <a:ext cx="4090987" cy="1865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3505200" y="4267200"/>
            <a:ext cx="3810000" cy="369332"/>
          </a:xfrm>
          <a:prstGeom prst="rect">
            <a:avLst/>
          </a:prstGeom>
          <a:noFill/>
        </p:spPr>
        <p:txBody>
          <a:bodyPr wrap="square" rtlCol="0">
            <a:spAutoFit/>
          </a:bodyPr>
          <a:lstStyle/>
          <a:p>
            <a:r>
              <a:rPr lang="en-US" dirty="0" smtClean="0"/>
              <a:t>Don’t is a contraction of </a:t>
            </a:r>
            <a:r>
              <a:rPr lang="en-US" u="sng" dirty="0" smtClean="0"/>
              <a:t>do</a:t>
            </a:r>
            <a:r>
              <a:rPr lang="en-US" dirty="0" smtClean="0"/>
              <a:t> and </a:t>
            </a:r>
            <a:r>
              <a:rPr lang="en-US" u="sng" dirty="0" smtClean="0"/>
              <a:t>not</a:t>
            </a:r>
            <a:r>
              <a:rPr lang="en-US" dirty="0" smtClean="0"/>
              <a:t>.</a:t>
            </a:r>
            <a:endParaRPr lang="en-US" dirty="0"/>
          </a:p>
        </p:txBody>
      </p:sp>
      <p:cxnSp>
        <p:nvCxnSpPr>
          <p:cNvPr id="14" name="Straight Arrow Connector 13"/>
          <p:cNvCxnSpPr/>
          <p:nvPr/>
        </p:nvCxnSpPr>
        <p:spPr>
          <a:xfrm flipH="1" flipV="1">
            <a:off x="2743200" y="3774996"/>
            <a:ext cx="685800" cy="647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Contrast </a:t>
            </a:r>
            <a:endParaRPr lang="en-US" sz="2400" b="1" u="sng" dirty="0">
              <a:solidFill>
                <a:srgbClr val="0066FF"/>
              </a:solidFill>
            </a:endParaRPr>
          </a:p>
        </p:txBody>
      </p:sp>
      <p:sp>
        <p:nvSpPr>
          <p:cNvPr id="12" name="TextBox 11"/>
          <p:cNvSpPr txBox="1"/>
          <p:nvPr/>
        </p:nvSpPr>
        <p:spPr>
          <a:xfrm>
            <a:off x="533400" y="5486400"/>
            <a:ext cx="8001000" cy="369332"/>
          </a:xfrm>
          <a:prstGeom prst="rect">
            <a:avLst/>
          </a:prstGeom>
          <a:noFill/>
        </p:spPr>
        <p:txBody>
          <a:bodyPr wrap="square" rtlCol="0">
            <a:spAutoFit/>
          </a:bodyPr>
          <a:lstStyle/>
          <a:p>
            <a:r>
              <a:rPr lang="en-US" dirty="0"/>
              <a:t>A difference that one can see when things are compared or put side by side</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9" name="Picture 2" descr="C:\Users\Owner\AppData\Local\Microsoft\Windows\Temporary Internet Files\Content.IE5\9971HXAX\MC90043527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30500" y="1676400"/>
            <a:ext cx="3683000" cy="255508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3505200" y="4231481"/>
            <a:ext cx="3962400" cy="923330"/>
          </a:xfrm>
          <a:prstGeom prst="rect">
            <a:avLst/>
          </a:prstGeom>
          <a:noFill/>
        </p:spPr>
        <p:txBody>
          <a:bodyPr wrap="square" rtlCol="0">
            <a:spAutoFit/>
          </a:bodyPr>
          <a:lstStyle/>
          <a:p>
            <a:r>
              <a:rPr lang="en-US" dirty="0" smtClean="0"/>
              <a:t>They have different shapes</a:t>
            </a:r>
          </a:p>
          <a:p>
            <a:r>
              <a:rPr lang="en-US" dirty="0" smtClean="0"/>
              <a:t>One is red</a:t>
            </a:r>
          </a:p>
          <a:p>
            <a:r>
              <a:rPr lang="en-US" dirty="0" smtClean="0"/>
              <a:t>The other is yellow</a:t>
            </a:r>
            <a:endParaRPr lang="en-US" dirty="0"/>
          </a:p>
        </p:txBody>
      </p:sp>
    </p:spTree>
    <p:extLst>
      <p:ext uri="{BB962C8B-B14F-4D97-AF65-F5344CB8AC3E}">
        <p14:creationId xmlns:p14="http://schemas.microsoft.com/office/powerpoint/2010/main" xmlns="" val="3966896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1</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Conversation</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solidFill>
                  <a:prstClr val="black"/>
                </a:solidFill>
              </a:rPr>
              <a:t>Talk between people</a:t>
            </a:r>
            <a:endParaRPr lang="en-US" dirty="0">
              <a:solidFill>
                <a:prstClr val="black"/>
              </a:solidFill>
            </a:endParaRP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30724" name="Picture 4" descr="C:\Users\Owner\AppData\Local\Microsoft\Windows\Temporary Internet Files\Content.IE5\RK3FD3QT\MP90025554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43200" y="2321052"/>
            <a:ext cx="3657600" cy="24444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51879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C</a:t>
            </a:r>
            <a:r>
              <a:rPr lang="en-US" sz="2400" b="1" dirty="0" smtClean="0"/>
              <a:t>ookbook</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book of recipes and cooking directions</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031" name="Picture 7" descr="http://teachers.saschina.org/evoge/files/2011/11/cookbook-clipart.gif"/>
          <p:cNvPicPr>
            <a:picLocks noChangeAspect="1" noChangeArrowheads="1"/>
          </p:cNvPicPr>
          <p:nvPr/>
        </p:nvPicPr>
        <p:blipFill>
          <a:blip r:embed="rId2" cstate="print"/>
          <a:srcRect/>
          <a:stretch>
            <a:fillRect/>
          </a:stretch>
        </p:blipFill>
        <p:spPr bwMode="auto">
          <a:xfrm>
            <a:off x="3264429" y="2209800"/>
            <a:ext cx="2615142" cy="2667001"/>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Adjective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word </a:t>
            </a:r>
            <a:r>
              <a:rPr lang="en-US" dirty="0"/>
              <a:t>that describes a noun</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1662" y="1732844"/>
            <a:ext cx="7940675" cy="36209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84256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Copy and Paste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The act of duplicating and moving to a different location</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86113" y="2605088"/>
            <a:ext cx="2771775" cy="164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91002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Credit</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Approval or praise given to a person or group for something that has been done</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0242" name="Picture 2" descr="C:\Users\Owner\AppData\Local\Microsoft\Windows\Temporary Internet Files\Content.IE5\OSL0GL0W\MP90031682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73780" y="2064455"/>
            <a:ext cx="1996440" cy="295768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Oval Callout 1"/>
          <p:cNvSpPr/>
          <p:nvPr/>
        </p:nvSpPr>
        <p:spPr>
          <a:xfrm>
            <a:off x="5105400" y="1905000"/>
            <a:ext cx="2209800" cy="921391"/>
          </a:xfrm>
          <a:prstGeom prst="wedgeEllipseCallout">
            <a:avLst>
              <a:gd name="adj1" fmla="val -34626"/>
              <a:gd name="adj2" fmla="val 70835"/>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Good job on your math worksheet!</a:t>
            </a:r>
            <a:endParaRPr lang="en-US" dirty="0"/>
          </a:p>
        </p:txBody>
      </p:sp>
    </p:spTree>
    <p:extLst>
      <p:ext uri="{BB962C8B-B14F-4D97-AF65-F5344CB8AC3E}">
        <p14:creationId xmlns:p14="http://schemas.microsoft.com/office/powerpoint/2010/main" xmlns="" val="21078837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Culture</a:t>
            </a:r>
            <a:endParaRPr lang="en-US" sz="2400" b="1" u="sng" dirty="0">
              <a:solidFill>
                <a:srgbClr val="0066FF"/>
              </a:solidFill>
            </a:endParaRPr>
          </a:p>
        </p:txBody>
      </p:sp>
      <p:sp>
        <p:nvSpPr>
          <p:cNvPr id="12" name="TextBox 11"/>
          <p:cNvSpPr txBox="1"/>
          <p:nvPr/>
        </p:nvSpPr>
        <p:spPr>
          <a:xfrm>
            <a:off x="762000" y="5680180"/>
            <a:ext cx="7620000" cy="369332"/>
          </a:xfrm>
          <a:prstGeom prst="rect">
            <a:avLst/>
          </a:prstGeom>
          <a:noFill/>
        </p:spPr>
        <p:txBody>
          <a:bodyPr wrap="square" rtlCol="0">
            <a:spAutoFit/>
          </a:bodyPr>
          <a:lstStyle/>
          <a:p>
            <a:r>
              <a:rPr lang="en-US" dirty="0"/>
              <a:t>The language, ideas, inventions, and art of a particular group of people</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1266" name="Picture 2" descr="C:\Users\Owner\AppData\Local\Microsoft\Windows\Temporary Internet Files\Content.IE5\Q2MD93DE\MP90038488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7858" y="1894296"/>
            <a:ext cx="2590800" cy="2351459"/>
          </a:xfrm>
          <a:prstGeom prst="rect">
            <a:avLst/>
          </a:prstGeom>
          <a:noFill/>
          <a:extLst>
            <a:ext uri="{909E8E84-426E-40DD-AFC4-6F175D3DCCD1}">
              <a14:hiddenFill xmlns:a14="http://schemas.microsoft.com/office/drawing/2010/main" xmlns="">
                <a:solidFill>
                  <a:srgbClr val="FFFFFF"/>
                </a:solidFill>
              </a14:hiddenFill>
            </a:ext>
          </a:extLst>
        </p:spPr>
      </p:pic>
      <p:pic>
        <p:nvPicPr>
          <p:cNvPr id="11267" name="Picture 3" descr="C:\Users\Owner\AppData\Local\Microsoft\Windows\Temporary Internet Files\Content.IE5\OSL0GL0W\MP900427603[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6400" y="1894296"/>
            <a:ext cx="1981200" cy="1357432"/>
          </a:xfrm>
          <a:prstGeom prst="rect">
            <a:avLst/>
          </a:prstGeom>
          <a:noFill/>
          <a:extLst>
            <a:ext uri="{909E8E84-426E-40DD-AFC4-6F175D3DCCD1}">
              <a14:hiddenFill xmlns:a14="http://schemas.microsoft.com/office/drawing/2010/main" xmlns="">
                <a:solidFill>
                  <a:srgbClr val="FFFFFF"/>
                </a:solidFill>
              </a14:hiddenFill>
            </a:ext>
          </a:extLst>
        </p:spPr>
      </p:pic>
      <p:pic>
        <p:nvPicPr>
          <p:cNvPr id="11269" name="Picture 5" descr="C:\Users\Owner\AppData\Local\Microsoft\Windows\Temporary Internet Files\Content.IE5\F51QQ6HQ\MC900445378[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86325" y="3550227"/>
            <a:ext cx="1735531" cy="1749247"/>
          </a:xfrm>
          <a:prstGeom prst="rect">
            <a:avLst/>
          </a:prstGeom>
          <a:noFill/>
          <a:extLst>
            <a:ext uri="{909E8E84-426E-40DD-AFC4-6F175D3DCCD1}">
              <a14:hiddenFill xmlns:a14="http://schemas.microsoft.com/office/drawing/2010/main" xmlns="">
                <a:solidFill>
                  <a:srgbClr val="FFFFFF"/>
                </a:solidFill>
              </a14:hiddenFill>
            </a:ext>
          </a:extLst>
        </p:spPr>
      </p:pic>
      <p:pic>
        <p:nvPicPr>
          <p:cNvPr id="11270" name="Picture 6" descr="C:\Users\Owner\AppData\Local\Microsoft\Windows\Temporary Internet Files\Content.IE5\SSH8EPH9\MC900444764[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76600" y="2573012"/>
            <a:ext cx="1661160" cy="21511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12232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Definition</a:t>
            </a:r>
            <a:endParaRPr lang="en-US" sz="2400" b="1" u="sng" dirty="0">
              <a:solidFill>
                <a:srgbClr val="0066FF"/>
              </a:solidFill>
            </a:endParaRPr>
          </a:p>
        </p:txBody>
      </p:sp>
      <p:sp>
        <p:nvSpPr>
          <p:cNvPr id="12" name="TextBox 11"/>
          <p:cNvSpPr txBox="1"/>
          <p:nvPr/>
        </p:nvSpPr>
        <p:spPr>
          <a:xfrm>
            <a:off x="762000" y="5550749"/>
            <a:ext cx="7620000" cy="369332"/>
          </a:xfrm>
          <a:prstGeom prst="rect">
            <a:avLst/>
          </a:prstGeom>
          <a:noFill/>
        </p:spPr>
        <p:txBody>
          <a:bodyPr wrap="square" rtlCol="0">
            <a:spAutoFit/>
          </a:bodyPr>
          <a:lstStyle/>
          <a:p>
            <a:r>
              <a:rPr lang="en-US" dirty="0"/>
              <a:t>A statement of the meaning of a word or phrase</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Rectangle 1"/>
          <p:cNvSpPr/>
          <p:nvPr/>
        </p:nvSpPr>
        <p:spPr>
          <a:xfrm>
            <a:off x="2038350" y="2419915"/>
            <a:ext cx="5067300" cy="2246769"/>
          </a:xfrm>
          <a:prstGeom prst="rect">
            <a:avLst/>
          </a:prstGeom>
        </p:spPr>
        <p:txBody>
          <a:bodyPr wrap="square">
            <a:spAutoFit/>
          </a:bodyPr>
          <a:lstStyle/>
          <a:p>
            <a:r>
              <a:rPr lang="en-US" sz="2000" dirty="0" smtClean="0"/>
              <a:t>School</a:t>
            </a:r>
            <a:endParaRPr lang="en-US" sz="2000" dirty="0"/>
          </a:p>
          <a:p>
            <a:r>
              <a:rPr lang="en-US" sz="2000" dirty="0"/>
              <a:t>noun \ˈ</a:t>
            </a:r>
            <a:r>
              <a:rPr lang="en-US" sz="2000" dirty="0" err="1"/>
              <a:t>skül</a:t>
            </a:r>
            <a:r>
              <a:rPr lang="en-US" sz="2000" dirty="0"/>
              <a:t>\</a:t>
            </a:r>
          </a:p>
          <a:p>
            <a:r>
              <a:rPr lang="en-US" sz="2000" dirty="0"/>
              <a:t>Definition of SCHOOL</a:t>
            </a:r>
          </a:p>
          <a:p>
            <a:endParaRPr lang="en-US" sz="2000" dirty="0" smtClean="0"/>
          </a:p>
          <a:p>
            <a:r>
              <a:rPr lang="en-US" sz="2000" dirty="0" smtClean="0"/>
              <a:t>1: </a:t>
            </a:r>
            <a:r>
              <a:rPr lang="en-US" sz="2000" dirty="0"/>
              <a:t>an organization that provides instruction: as</a:t>
            </a:r>
          </a:p>
          <a:p>
            <a:r>
              <a:rPr lang="en-US" sz="2000" dirty="0"/>
              <a:t> </a:t>
            </a:r>
            <a:r>
              <a:rPr lang="en-US" sz="2000" dirty="0" smtClean="0"/>
              <a:t>    a </a:t>
            </a:r>
            <a:r>
              <a:rPr lang="en-US" sz="2000" dirty="0"/>
              <a:t>: an institution for the teaching of </a:t>
            </a:r>
            <a:r>
              <a:rPr lang="en-US" sz="2000" dirty="0" smtClean="0"/>
              <a:t>children</a:t>
            </a:r>
            <a:endParaRPr lang="en-US" sz="2000" dirty="0"/>
          </a:p>
          <a:p>
            <a:r>
              <a:rPr lang="en-US" sz="2000" dirty="0"/>
              <a:t> </a:t>
            </a:r>
            <a:r>
              <a:rPr lang="en-US" sz="2000" dirty="0" smtClean="0"/>
              <a:t>    b </a:t>
            </a:r>
            <a:r>
              <a:rPr lang="en-US" sz="2000" dirty="0"/>
              <a:t>: college, university</a:t>
            </a:r>
          </a:p>
        </p:txBody>
      </p:sp>
    </p:spTree>
    <p:extLst>
      <p:ext uri="{BB962C8B-B14F-4D97-AF65-F5344CB8AC3E}">
        <p14:creationId xmlns:p14="http://schemas.microsoft.com/office/powerpoint/2010/main" xmlns="" val="2071566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Demonstrate</a:t>
            </a:r>
          </a:p>
        </p:txBody>
      </p:sp>
      <p:sp>
        <p:nvSpPr>
          <p:cNvPr id="12" name="TextBox 11"/>
          <p:cNvSpPr txBox="1"/>
          <p:nvPr/>
        </p:nvSpPr>
        <p:spPr>
          <a:xfrm>
            <a:off x="762000" y="5550749"/>
            <a:ext cx="7620000" cy="369332"/>
          </a:xfrm>
          <a:prstGeom prst="rect">
            <a:avLst/>
          </a:prstGeom>
          <a:noFill/>
        </p:spPr>
        <p:txBody>
          <a:bodyPr wrap="square" rtlCol="0">
            <a:spAutoFit/>
          </a:bodyPr>
          <a:lstStyle/>
          <a:p>
            <a:r>
              <a:rPr lang="en-US" dirty="0"/>
              <a:t>To show how to do something</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92425" y="2309813"/>
            <a:ext cx="3359150" cy="2236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2514600" y="4800600"/>
            <a:ext cx="4343400" cy="369332"/>
          </a:xfrm>
          <a:prstGeom prst="rect">
            <a:avLst/>
          </a:prstGeom>
          <a:noFill/>
        </p:spPr>
        <p:txBody>
          <a:bodyPr wrap="square" rtlCol="0">
            <a:spAutoFit/>
          </a:bodyPr>
          <a:lstStyle/>
          <a:p>
            <a:r>
              <a:rPr lang="en-US" dirty="0" smtClean="0"/>
              <a:t>The teacher </a:t>
            </a:r>
            <a:r>
              <a:rPr lang="en-US" b="1" u="sng" dirty="0" smtClean="0"/>
              <a:t>demonstrates</a:t>
            </a:r>
            <a:r>
              <a:rPr lang="en-US" dirty="0" smtClean="0"/>
              <a:t> how to tell time.</a:t>
            </a:r>
            <a:endParaRPr lang="en-US" dirty="0"/>
          </a:p>
        </p:txBody>
      </p:sp>
    </p:spTree>
    <p:extLst>
      <p:ext uri="{BB962C8B-B14F-4D97-AF65-F5344CB8AC3E}">
        <p14:creationId xmlns:p14="http://schemas.microsoft.com/office/powerpoint/2010/main" xmlns="" val="24027217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Describe/Description</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solidFill>
                  <a:prstClr val="black"/>
                </a:solidFill>
              </a:rPr>
              <a:t>To </a:t>
            </a:r>
            <a:r>
              <a:rPr lang="en-US" dirty="0">
                <a:solidFill>
                  <a:prstClr val="black"/>
                </a:solidFill>
              </a:rPr>
              <a:t>tell or write about</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sp>
        <p:nvSpPr>
          <p:cNvPr id="11" name="TextBox 10"/>
          <p:cNvSpPr txBox="1"/>
          <p:nvPr/>
        </p:nvSpPr>
        <p:spPr>
          <a:xfrm>
            <a:off x="2438400" y="2819400"/>
            <a:ext cx="4648200" cy="2062103"/>
          </a:xfrm>
          <a:prstGeom prst="rect">
            <a:avLst/>
          </a:prstGeom>
          <a:noFill/>
        </p:spPr>
        <p:txBody>
          <a:bodyPr wrap="square" rtlCol="0">
            <a:spAutoFit/>
          </a:bodyPr>
          <a:lstStyle/>
          <a:p>
            <a:r>
              <a:rPr lang="en-US" sz="3200" dirty="0" smtClean="0">
                <a:solidFill>
                  <a:prstClr val="black"/>
                </a:solidFill>
              </a:rPr>
              <a:t>My dog has long, brown fur. He is very fluffy. He has floppy ears and a black spot on his back.</a:t>
            </a:r>
            <a:endParaRPr lang="en-US" sz="3200" dirty="0">
              <a:solidFill>
                <a:prstClr val="black"/>
              </a:solidFill>
            </a:endParaRPr>
          </a:p>
        </p:txBody>
      </p:sp>
      <p:sp>
        <p:nvSpPr>
          <p:cNvPr id="2" name="TextBox 1"/>
          <p:cNvSpPr txBox="1"/>
          <p:nvPr/>
        </p:nvSpPr>
        <p:spPr>
          <a:xfrm>
            <a:off x="1524000" y="2229342"/>
            <a:ext cx="3048000" cy="400110"/>
          </a:xfrm>
          <a:prstGeom prst="rect">
            <a:avLst/>
          </a:prstGeom>
          <a:noFill/>
        </p:spPr>
        <p:txBody>
          <a:bodyPr wrap="square" rtlCol="0">
            <a:spAutoFit/>
          </a:bodyPr>
          <a:lstStyle/>
          <a:p>
            <a:r>
              <a:rPr lang="en-US" sz="2000" b="1" i="1" u="sng" dirty="0" smtClean="0">
                <a:solidFill>
                  <a:prstClr val="black"/>
                </a:solidFill>
              </a:rPr>
              <a:t>Describe</a:t>
            </a:r>
            <a:r>
              <a:rPr lang="en-US" sz="2000" dirty="0" smtClean="0">
                <a:solidFill>
                  <a:prstClr val="black"/>
                </a:solidFill>
              </a:rPr>
              <a:t> your dog:</a:t>
            </a:r>
            <a:endParaRPr lang="en-US" sz="2000" dirty="0">
              <a:solidFill>
                <a:prstClr val="black"/>
              </a:solidFill>
            </a:endParaRPr>
          </a:p>
        </p:txBody>
      </p:sp>
    </p:spTree>
    <p:extLst>
      <p:ext uri="{BB962C8B-B14F-4D97-AF65-F5344CB8AC3E}">
        <p14:creationId xmlns:p14="http://schemas.microsoft.com/office/powerpoint/2010/main" xmlns="" val="2432913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Descriptive Words</a:t>
            </a:r>
            <a:endParaRPr lang="en-US" sz="2400" b="1" u="sng" dirty="0">
              <a:solidFill>
                <a:srgbClr val="0066FF"/>
              </a:solidFill>
            </a:endParaRPr>
          </a:p>
        </p:txBody>
      </p:sp>
      <p:sp>
        <p:nvSpPr>
          <p:cNvPr id="12" name="TextBox 11"/>
          <p:cNvSpPr txBox="1"/>
          <p:nvPr/>
        </p:nvSpPr>
        <p:spPr>
          <a:xfrm>
            <a:off x="762000" y="5644634"/>
            <a:ext cx="7620000" cy="369332"/>
          </a:xfrm>
          <a:prstGeom prst="rect">
            <a:avLst/>
          </a:prstGeom>
          <a:noFill/>
        </p:spPr>
        <p:txBody>
          <a:bodyPr wrap="square" rtlCol="0">
            <a:spAutoFit/>
          </a:bodyPr>
          <a:lstStyle/>
          <a:p>
            <a:r>
              <a:rPr lang="en-US" dirty="0">
                <a:solidFill>
                  <a:prstClr val="black"/>
                </a:solidFill>
              </a:rPr>
              <a:t>Words that explain or give detail</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sp>
        <p:nvSpPr>
          <p:cNvPr id="2" name="TextBox 1"/>
          <p:cNvSpPr txBox="1"/>
          <p:nvPr/>
        </p:nvSpPr>
        <p:spPr>
          <a:xfrm>
            <a:off x="1524000" y="2229342"/>
            <a:ext cx="3048000" cy="400110"/>
          </a:xfrm>
          <a:prstGeom prst="rect">
            <a:avLst/>
          </a:prstGeom>
          <a:noFill/>
        </p:spPr>
        <p:txBody>
          <a:bodyPr wrap="square" rtlCol="0">
            <a:spAutoFit/>
          </a:bodyPr>
          <a:lstStyle/>
          <a:p>
            <a:endParaRPr lang="en-US" sz="2000" dirty="0">
              <a:solidFill>
                <a:prstClr val="black"/>
              </a:solidFill>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26594" y="1801674"/>
            <a:ext cx="2690812" cy="3483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58532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Details</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solidFill>
                  <a:prstClr val="black"/>
                </a:solidFill>
              </a:rPr>
              <a:t>Pieces </a:t>
            </a:r>
            <a:r>
              <a:rPr lang="en-US" dirty="0">
                <a:solidFill>
                  <a:prstClr val="black"/>
                </a:solidFill>
              </a:rPr>
              <a:t>of information that support or tell more about the main idea</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sp>
        <p:nvSpPr>
          <p:cNvPr id="2" name="Rectangle 1"/>
          <p:cNvSpPr/>
          <p:nvPr/>
        </p:nvSpPr>
        <p:spPr>
          <a:xfrm>
            <a:off x="3470660" y="1737664"/>
            <a:ext cx="2241319" cy="646331"/>
          </a:xfrm>
          <a:prstGeom prst="rect">
            <a:avLst/>
          </a:prstGeom>
          <a:noFill/>
        </p:spPr>
        <p:txBody>
          <a:bodyPr wrap="none" lIns="91440" tIns="45720" rIns="91440" bIns="45720">
            <a:spAutoFit/>
          </a:bodyPr>
          <a:lstStyle/>
          <a:p>
            <a:pPr algn="ctr"/>
            <a:r>
              <a:rPr lang="en-US" sz="36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Main Idea:</a:t>
            </a:r>
            <a:endParaRPr lang="en-US" sz="36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3" name="TextBox 2"/>
          <p:cNvSpPr txBox="1"/>
          <p:nvPr/>
        </p:nvSpPr>
        <p:spPr>
          <a:xfrm>
            <a:off x="2971800" y="2209800"/>
            <a:ext cx="3200400" cy="1200329"/>
          </a:xfrm>
          <a:prstGeom prst="rect">
            <a:avLst/>
          </a:prstGeom>
          <a:noFill/>
        </p:spPr>
        <p:txBody>
          <a:bodyPr wrap="square" rtlCol="0">
            <a:spAutoFit/>
          </a:bodyPr>
          <a:lstStyle/>
          <a:p>
            <a:pPr algn="ctr"/>
            <a:r>
              <a:rPr lang="en-US" sz="2400" dirty="0" smtClean="0">
                <a:solidFill>
                  <a:prstClr val="black"/>
                </a:solidFill>
              </a:rPr>
              <a:t>What the story or passage is mostly talking about</a:t>
            </a:r>
            <a:endParaRPr lang="en-US" sz="2400" dirty="0">
              <a:solidFill>
                <a:prstClr val="black"/>
              </a:solidFill>
            </a:endParaRPr>
          </a:p>
        </p:txBody>
      </p:sp>
      <p:sp>
        <p:nvSpPr>
          <p:cNvPr id="5" name="Rectangle 4"/>
          <p:cNvSpPr/>
          <p:nvPr/>
        </p:nvSpPr>
        <p:spPr>
          <a:xfrm>
            <a:off x="3821442" y="3594480"/>
            <a:ext cx="1501116"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u="sng"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rPr>
              <a:t>Details</a:t>
            </a:r>
            <a:endParaRPr lang="en-US" sz="3600" b="1" u="sng"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ndParaRPr>
          </a:p>
        </p:txBody>
      </p:sp>
      <p:sp>
        <p:nvSpPr>
          <p:cNvPr id="9" name="TextBox 8"/>
          <p:cNvSpPr txBox="1"/>
          <p:nvPr/>
        </p:nvSpPr>
        <p:spPr>
          <a:xfrm>
            <a:off x="3316749" y="4240811"/>
            <a:ext cx="2549140" cy="1200329"/>
          </a:xfrm>
          <a:prstGeom prst="rect">
            <a:avLst/>
          </a:prstGeom>
          <a:noFill/>
        </p:spPr>
        <p:txBody>
          <a:bodyPr wrap="square" rtlCol="0">
            <a:spAutoFit/>
          </a:bodyPr>
          <a:lstStyle/>
          <a:p>
            <a:pPr algn="ctr"/>
            <a:r>
              <a:rPr lang="en-US" sz="2400" dirty="0" smtClean="0">
                <a:solidFill>
                  <a:prstClr val="black"/>
                </a:solidFill>
              </a:rPr>
              <a:t>The facts that tell more about the main idea</a:t>
            </a:r>
            <a:endParaRPr lang="en-US" sz="2400" dirty="0">
              <a:solidFill>
                <a:prstClr val="black"/>
              </a:solidFill>
            </a:endParaRPr>
          </a:p>
        </p:txBody>
      </p:sp>
      <p:cxnSp>
        <p:nvCxnSpPr>
          <p:cNvPr id="14" name="Straight Arrow Connector 13"/>
          <p:cNvCxnSpPr>
            <a:stCxn id="3" idx="2"/>
          </p:cNvCxnSpPr>
          <p:nvPr/>
        </p:nvCxnSpPr>
        <p:spPr>
          <a:xfrm>
            <a:off x="4572000" y="3410129"/>
            <a:ext cx="0" cy="32367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1029062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14919" y="1026467"/>
            <a:ext cx="3352800" cy="461665"/>
          </a:xfrm>
          <a:prstGeom prst="rect">
            <a:avLst/>
          </a:prstGeom>
          <a:noFill/>
        </p:spPr>
        <p:txBody>
          <a:bodyPr wrap="square" rtlCol="0">
            <a:spAutoFit/>
          </a:bodyPr>
          <a:lstStyle/>
          <a:p>
            <a:pPr algn="ctr"/>
            <a:r>
              <a:rPr lang="en-US" sz="2400" b="1" u="sng" dirty="0" smtClean="0">
                <a:solidFill>
                  <a:srgbClr val="0066FF"/>
                </a:solidFill>
              </a:rPr>
              <a:t>Determine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To </a:t>
            </a:r>
            <a:r>
              <a:rPr lang="en-US" dirty="0"/>
              <a:t>decide or set</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35843" name="Picture 3" descr="C:\Users\Owner\AppData\Local\Microsoft\Windows\Temporary Internet Files\Content.IE5\RK3FD3QT\MP90042226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18942" y="1944101"/>
            <a:ext cx="1906116" cy="285777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2362200" y="4801880"/>
            <a:ext cx="4419600" cy="369332"/>
          </a:xfrm>
          <a:prstGeom prst="rect">
            <a:avLst/>
          </a:prstGeom>
          <a:noFill/>
        </p:spPr>
        <p:txBody>
          <a:bodyPr wrap="square" rtlCol="0">
            <a:spAutoFit/>
          </a:bodyPr>
          <a:lstStyle/>
          <a:p>
            <a:r>
              <a:rPr lang="en-US" dirty="0" smtClean="0"/>
              <a:t>Emily had to </a:t>
            </a:r>
            <a:r>
              <a:rPr lang="en-US" b="1" u="sng" dirty="0" smtClean="0"/>
              <a:t>determine</a:t>
            </a:r>
            <a:r>
              <a:rPr lang="en-US" dirty="0" smtClean="0"/>
              <a:t> which music to buy.</a:t>
            </a:r>
            <a:endParaRPr lang="en-US" dirty="0"/>
          </a:p>
        </p:txBody>
      </p:sp>
    </p:spTree>
    <p:extLst>
      <p:ext uri="{BB962C8B-B14F-4D97-AF65-F5344CB8AC3E}">
        <p14:creationId xmlns:p14="http://schemas.microsoft.com/office/powerpoint/2010/main" xmlns="" val="1263631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14919" y="1026467"/>
            <a:ext cx="3352800" cy="461665"/>
          </a:xfrm>
          <a:prstGeom prst="rect">
            <a:avLst/>
          </a:prstGeom>
          <a:noFill/>
        </p:spPr>
        <p:txBody>
          <a:bodyPr wrap="square" rtlCol="0">
            <a:spAutoFit/>
          </a:bodyPr>
          <a:lstStyle/>
          <a:p>
            <a:pPr algn="ctr"/>
            <a:r>
              <a:rPr lang="en-US" sz="2400" b="1" u="sng" dirty="0" smtClean="0">
                <a:solidFill>
                  <a:srgbClr val="0066FF"/>
                </a:solidFill>
              </a:rPr>
              <a:t>Develop</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To grow or cause to grow</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3" name="TextBox 2"/>
          <p:cNvSpPr txBox="1"/>
          <p:nvPr/>
        </p:nvSpPr>
        <p:spPr>
          <a:xfrm>
            <a:off x="762000" y="3657600"/>
            <a:ext cx="4114800" cy="1384995"/>
          </a:xfrm>
          <a:prstGeom prst="rect">
            <a:avLst/>
          </a:prstGeom>
          <a:noFill/>
        </p:spPr>
        <p:txBody>
          <a:bodyPr wrap="square" rtlCol="0">
            <a:spAutoFit/>
          </a:bodyPr>
          <a:lstStyle/>
          <a:p>
            <a:r>
              <a:rPr lang="en-US" sz="2800" dirty="0" smtClean="0"/>
              <a:t>She  wanted to </a:t>
            </a:r>
            <a:r>
              <a:rPr lang="en-US" sz="2800" b="1" u="sng" dirty="0" smtClean="0"/>
              <a:t>develop</a:t>
            </a:r>
            <a:r>
              <a:rPr lang="en-US" sz="2800" dirty="0" smtClean="0"/>
              <a:t> her art skills so she started to paint pictures of fruit.</a:t>
            </a:r>
            <a:endParaRPr lang="en-US" sz="2800" dirty="0"/>
          </a:p>
        </p:txBody>
      </p:sp>
      <p:pic>
        <p:nvPicPr>
          <p:cNvPr id="195586" name="Picture 2" descr="apples,baskets,dining,food,baskets,fruits,household,oranges,pears,produce"/>
          <p:cNvPicPr>
            <a:picLocks noChangeAspect="1" noChangeArrowheads="1"/>
          </p:cNvPicPr>
          <p:nvPr/>
        </p:nvPicPr>
        <p:blipFill>
          <a:blip r:embed="rId2" cstate="print"/>
          <a:srcRect/>
          <a:stretch>
            <a:fillRect/>
          </a:stretch>
        </p:blipFill>
        <p:spPr bwMode="auto">
          <a:xfrm>
            <a:off x="5181600" y="1981200"/>
            <a:ext cx="3095625" cy="3095625"/>
          </a:xfrm>
          <a:prstGeom prst="rect">
            <a:avLst/>
          </a:prstGeom>
          <a:noFill/>
        </p:spPr>
      </p:pic>
    </p:spTree>
    <p:extLst>
      <p:ext uri="{BB962C8B-B14F-4D97-AF65-F5344CB8AC3E}">
        <p14:creationId xmlns:p14="http://schemas.microsoft.com/office/powerpoint/2010/main" xmlns="" val="2495749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A</a:t>
            </a:r>
            <a:r>
              <a:rPr lang="en-US" sz="2400" b="1" u="sng" dirty="0" smtClean="0">
                <a:solidFill>
                  <a:srgbClr val="0066FF"/>
                </a:solidFill>
              </a:rPr>
              <a:t>dverb</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word that answers questions like how, when, where, and why</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4630" b="22478"/>
          <a:stretch/>
        </p:blipFill>
        <p:spPr bwMode="auto">
          <a:xfrm>
            <a:off x="2075179" y="1828800"/>
            <a:ext cx="4935221" cy="327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802802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Diagram</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solidFill>
                  <a:prstClr val="black"/>
                </a:solidFill>
              </a:rPr>
              <a:t>A drawing or plan that shows the parts of something or how the parts work together</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3174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08263" y="1706563"/>
            <a:ext cx="3925887" cy="3444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20597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Dialogue</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solidFill>
                  <a:prstClr val="black"/>
                </a:solidFill>
              </a:rPr>
              <a:t>A talk between two or more people or between characters in a play, movie or book</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76400" y="1797050"/>
            <a:ext cx="5791200" cy="3262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150263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D</a:t>
            </a:r>
            <a:r>
              <a:rPr lang="en-US" sz="2400" b="1" u="sng" dirty="0" smtClean="0">
                <a:solidFill>
                  <a:srgbClr val="0066FF"/>
                </a:solidFill>
              </a:rPr>
              <a:t>ictionary</a:t>
            </a:r>
            <a:endParaRPr lang="en-US" sz="2400" b="1" u="sng" dirty="0">
              <a:solidFill>
                <a:srgbClr val="0066FF"/>
              </a:solidFill>
            </a:endParaRPr>
          </a:p>
        </p:txBody>
      </p:sp>
      <p:sp>
        <p:nvSpPr>
          <p:cNvPr id="12" name="TextBox 11"/>
          <p:cNvSpPr txBox="1"/>
          <p:nvPr/>
        </p:nvSpPr>
        <p:spPr>
          <a:xfrm>
            <a:off x="762000" y="5562600"/>
            <a:ext cx="7620000" cy="646331"/>
          </a:xfrm>
          <a:prstGeom prst="rect">
            <a:avLst/>
          </a:prstGeom>
          <a:noFill/>
        </p:spPr>
        <p:txBody>
          <a:bodyPr wrap="square" rtlCol="0">
            <a:spAutoFit/>
          </a:bodyPr>
          <a:lstStyle/>
          <a:p>
            <a:r>
              <a:rPr lang="en-US" dirty="0" smtClean="0"/>
              <a:t>A reference book containing an alphabetical list of words with definitions and information</a:t>
            </a:r>
            <a:endParaRPr lang="en-US" dirty="0"/>
          </a:p>
        </p:txBody>
      </p:sp>
      <p:sp>
        <p:nvSpPr>
          <p:cNvPr id="11" name="Footer Placeholder 10"/>
          <p:cNvSpPr>
            <a:spLocks noGrp="1"/>
          </p:cNvSpPr>
          <p:nvPr>
            <p:ph type="ftr" sz="quarter" idx="11"/>
          </p:nvPr>
        </p:nvSpPr>
        <p:spPr/>
        <p:txBody>
          <a:bodyPr/>
          <a:lstStyle/>
          <a:p>
            <a:r>
              <a:rPr lang="en-US" smtClean="0"/>
              <a:t>©Partners for Learning, Inc.</a:t>
            </a:r>
            <a:endParaRPr lang="en-US"/>
          </a:p>
        </p:txBody>
      </p:sp>
      <p:pic>
        <p:nvPicPr>
          <p:cNvPr id="2055" name="Picture 7" descr="http://cdn6.fotosearch.com/bthumb/CSP/CSP352/k3528282.jpg"/>
          <p:cNvPicPr>
            <a:picLocks noChangeAspect="1" noChangeArrowheads="1"/>
          </p:cNvPicPr>
          <p:nvPr/>
        </p:nvPicPr>
        <p:blipFill>
          <a:blip r:embed="rId2" cstate="print"/>
          <a:srcRect/>
          <a:stretch>
            <a:fillRect/>
          </a:stretch>
        </p:blipFill>
        <p:spPr bwMode="auto">
          <a:xfrm>
            <a:off x="2990851" y="2381250"/>
            <a:ext cx="2419349" cy="241935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914919" y="1026467"/>
            <a:ext cx="3352800" cy="461665"/>
          </a:xfrm>
          <a:prstGeom prst="rect">
            <a:avLst/>
          </a:prstGeom>
          <a:noFill/>
        </p:spPr>
        <p:txBody>
          <a:bodyPr wrap="square" rtlCol="0">
            <a:spAutoFit/>
          </a:bodyPr>
          <a:lstStyle/>
          <a:p>
            <a:pPr algn="ctr"/>
            <a:r>
              <a:rPr lang="en-US" sz="2400" b="1" u="sng" dirty="0" smtClean="0">
                <a:solidFill>
                  <a:srgbClr val="0066FF"/>
                </a:solidFill>
              </a:rPr>
              <a:t>Difference/Different</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solidFill>
                  <a:prstClr val="black"/>
                </a:solidFill>
              </a:rPr>
              <a:t>Not the same; not being the same</a:t>
            </a:r>
            <a:endParaRPr lang="en-US" dirty="0">
              <a:solidFill>
                <a:prstClr val="black"/>
              </a:solidFill>
            </a:endParaRP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36866" name="Picture 2" descr="C:\Users\Owner\AppData\Local\Microsoft\Windows\Temporary Internet Files\Content.IE5\9971HXAX\MP90040673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76575" y="2029848"/>
            <a:ext cx="2990850" cy="239268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667000" y="4572000"/>
            <a:ext cx="3962400" cy="646331"/>
          </a:xfrm>
          <a:prstGeom prst="rect">
            <a:avLst/>
          </a:prstGeom>
          <a:noFill/>
        </p:spPr>
        <p:txBody>
          <a:bodyPr wrap="square" rtlCol="0">
            <a:spAutoFit/>
          </a:bodyPr>
          <a:lstStyle/>
          <a:p>
            <a:r>
              <a:rPr lang="en-US" dirty="0" smtClean="0">
                <a:solidFill>
                  <a:prstClr val="black"/>
                </a:solidFill>
              </a:rPr>
              <a:t>There were many </a:t>
            </a:r>
            <a:r>
              <a:rPr lang="en-US" b="1" u="sng" dirty="0" smtClean="0">
                <a:solidFill>
                  <a:prstClr val="black"/>
                </a:solidFill>
              </a:rPr>
              <a:t>different</a:t>
            </a:r>
            <a:r>
              <a:rPr lang="en-US" dirty="0" smtClean="0">
                <a:solidFill>
                  <a:prstClr val="black"/>
                </a:solidFill>
              </a:rPr>
              <a:t> ice cream flavors to choose from.</a:t>
            </a:r>
            <a:endParaRPr lang="en-US" dirty="0">
              <a:solidFill>
                <a:prstClr val="black"/>
              </a:solidFill>
            </a:endParaRPr>
          </a:p>
        </p:txBody>
      </p:sp>
    </p:spTree>
    <p:extLst>
      <p:ext uri="{BB962C8B-B14F-4D97-AF65-F5344CB8AC3E}">
        <p14:creationId xmlns:p14="http://schemas.microsoft.com/office/powerpoint/2010/main" xmlns="" val="3195777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a:t>
            </a:r>
            <a:r>
              <a:rPr lang="en-US" sz="2000" smtClean="0"/>
              <a:t>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914919" y="1026467"/>
            <a:ext cx="3352800" cy="461665"/>
          </a:xfrm>
          <a:prstGeom prst="rect">
            <a:avLst/>
          </a:prstGeom>
          <a:noFill/>
        </p:spPr>
        <p:txBody>
          <a:bodyPr wrap="square" rtlCol="0">
            <a:spAutoFit/>
          </a:bodyPr>
          <a:lstStyle/>
          <a:p>
            <a:pPr algn="ctr"/>
            <a:r>
              <a:rPr lang="en-US" sz="2400" b="1" u="sng" dirty="0" smtClean="0">
                <a:solidFill>
                  <a:srgbClr val="0066FF"/>
                </a:solidFill>
              </a:rPr>
              <a:t>Digital</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solidFill>
                  <a:prstClr val="black"/>
                </a:solidFill>
              </a:rPr>
              <a:t>Using information in the form of an electronic signal</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19458" name="Picture 2" descr="C:\Users\Owner\AppData\Local\Microsoft\Windows\Temporary Internet Files\Content.IE5\Q2MD93DE\MP90043087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53019" y="2451526"/>
            <a:ext cx="3276600" cy="218354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 name="Straight Arrow Connector 4"/>
          <p:cNvCxnSpPr/>
          <p:nvPr/>
        </p:nvCxnSpPr>
        <p:spPr>
          <a:xfrm flipH="1">
            <a:off x="5334000" y="2514600"/>
            <a:ext cx="1219200" cy="4572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9" name="TextBox 8"/>
          <p:cNvSpPr txBox="1"/>
          <p:nvPr/>
        </p:nvSpPr>
        <p:spPr>
          <a:xfrm>
            <a:off x="6553200" y="2191434"/>
            <a:ext cx="1600200" cy="646331"/>
          </a:xfrm>
          <a:prstGeom prst="rect">
            <a:avLst/>
          </a:prstGeom>
          <a:noFill/>
        </p:spPr>
        <p:txBody>
          <a:bodyPr wrap="square" rtlCol="0">
            <a:spAutoFit/>
          </a:bodyPr>
          <a:lstStyle/>
          <a:p>
            <a:r>
              <a:rPr lang="en-US" dirty="0" smtClean="0"/>
              <a:t>A </a:t>
            </a:r>
            <a:r>
              <a:rPr lang="en-US" b="1" dirty="0" smtClean="0"/>
              <a:t>digital</a:t>
            </a:r>
            <a:r>
              <a:rPr lang="en-US" dirty="0" smtClean="0"/>
              <a:t> camera</a:t>
            </a:r>
            <a:endParaRPr lang="en-US" dirty="0"/>
          </a:p>
        </p:txBody>
      </p:sp>
    </p:spTree>
    <p:extLst>
      <p:ext uri="{BB962C8B-B14F-4D97-AF65-F5344CB8AC3E}">
        <p14:creationId xmlns:p14="http://schemas.microsoft.com/office/powerpoint/2010/main" xmlns="" val="29060907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a:t>
            </a:r>
            <a:r>
              <a:rPr lang="en-US" sz="2000" smtClean="0"/>
              <a:t>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914919" y="1026467"/>
            <a:ext cx="3352800" cy="461665"/>
          </a:xfrm>
          <a:prstGeom prst="rect">
            <a:avLst/>
          </a:prstGeom>
          <a:noFill/>
        </p:spPr>
        <p:txBody>
          <a:bodyPr wrap="square" rtlCol="0">
            <a:spAutoFit/>
          </a:bodyPr>
          <a:lstStyle/>
          <a:p>
            <a:pPr algn="ctr"/>
            <a:r>
              <a:rPr lang="en-US" sz="2400" b="1" u="sng" dirty="0" smtClean="0">
                <a:solidFill>
                  <a:srgbClr val="0066FF"/>
                </a:solidFill>
              </a:rPr>
              <a:t>Digital Dictionary</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solidFill>
                  <a:prstClr val="black"/>
                </a:solidFill>
              </a:rPr>
              <a:t>Using electronic signal to access a list the words of a language, with information about their meaning, spelling, and pronunciation</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sp>
        <p:nvSpPr>
          <p:cNvPr id="2" name="TextBox 1"/>
          <p:cNvSpPr txBox="1"/>
          <p:nvPr/>
        </p:nvSpPr>
        <p:spPr>
          <a:xfrm>
            <a:off x="2133600" y="3066246"/>
            <a:ext cx="4876800" cy="95410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800" dirty="0" smtClean="0"/>
              <a:t>You can use the internet to access a </a:t>
            </a:r>
            <a:r>
              <a:rPr lang="en-US" sz="2800" b="1" u="sng" dirty="0" smtClean="0"/>
              <a:t>digital dictionary</a:t>
            </a:r>
            <a:r>
              <a:rPr lang="en-US" sz="2800" dirty="0" smtClean="0"/>
              <a:t>.</a:t>
            </a:r>
            <a:endParaRPr lang="en-US" sz="2800" dirty="0"/>
          </a:p>
        </p:txBody>
      </p:sp>
    </p:spTree>
    <p:extLst>
      <p:ext uri="{BB962C8B-B14F-4D97-AF65-F5344CB8AC3E}">
        <p14:creationId xmlns:p14="http://schemas.microsoft.com/office/powerpoint/2010/main" xmlns="" val="40438277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a:t>
            </a:r>
            <a:r>
              <a:rPr lang="en-US" sz="2000" smtClean="0"/>
              <a:t>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914919" y="1026467"/>
            <a:ext cx="3352800" cy="461665"/>
          </a:xfrm>
          <a:prstGeom prst="rect">
            <a:avLst/>
          </a:prstGeom>
          <a:noFill/>
        </p:spPr>
        <p:txBody>
          <a:bodyPr wrap="square" rtlCol="0">
            <a:spAutoFit/>
          </a:bodyPr>
          <a:lstStyle/>
          <a:p>
            <a:pPr algn="ctr"/>
            <a:r>
              <a:rPr lang="en-US" sz="2400" b="1" u="sng" dirty="0" smtClean="0">
                <a:solidFill>
                  <a:srgbClr val="0066FF"/>
                </a:solidFill>
              </a:rPr>
              <a:t>Digital Text</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solidFill>
                  <a:prstClr val="black"/>
                </a:solidFill>
              </a:rPr>
              <a:t>Words that appear in anything written or printed using an electronic signal </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00644" y="1952625"/>
            <a:ext cx="3181350" cy="318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 name="Straight Arrow Connector 4"/>
          <p:cNvCxnSpPr/>
          <p:nvPr/>
        </p:nvCxnSpPr>
        <p:spPr>
          <a:xfrm flipH="1">
            <a:off x="5181600" y="2667000"/>
            <a:ext cx="838200" cy="3048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xmlns="" val="18107153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D</a:t>
            </a:r>
            <a:r>
              <a:rPr lang="en-US" sz="2400" b="1" dirty="0" smtClean="0"/>
              <a:t>irections</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How to do something or how to get somewhere</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24578" name="Picture 2" descr="http://t3.gstatic.com/images?q=tbn:ANd9GcSYiwy0_EsCoi5-28jgbEt8UbQwbfI0ya7R-Qi0EcoGdON0ML5lYg"/>
          <p:cNvPicPr>
            <a:picLocks noChangeAspect="1" noChangeArrowheads="1"/>
          </p:cNvPicPr>
          <p:nvPr/>
        </p:nvPicPr>
        <p:blipFill>
          <a:blip r:embed="rId2" cstate="print"/>
          <a:srcRect/>
          <a:stretch>
            <a:fillRect/>
          </a:stretch>
        </p:blipFill>
        <p:spPr bwMode="auto">
          <a:xfrm>
            <a:off x="5029200" y="2286000"/>
            <a:ext cx="2977211" cy="1981200"/>
          </a:xfrm>
          <a:prstGeom prst="rect">
            <a:avLst/>
          </a:prstGeom>
          <a:noFill/>
        </p:spPr>
      </p:pic>
      <p:pic>
        <p:nvPicPr>
          <p:cNvPr id="24580" name="Picture 4" descr="http://www.funnelinc.com/img_wb/instructions/funl_IN_instruction_food_dr.jpg"/>
          <p:cNvPicPr>
            <a:picLocks noChangeAspect="1" noChangeArrowheads="1"/>
          </p:cNvPicPr>
          <p:nvPr/>
        </p:nvPicPr>
        <p:blipFill>
          <a:blip r:embed="rId3" cstate="print"/>
          <a:srcRect t="13842"/>
          <a:stretch>
            <a:fillRect/>
          </a:stretch>
        </p:blipFill>
        <p:spPr bwMode="auto">
          <a:xfrm>
            <a:off x="914400" y="2286000"/>
            <a:ext cx="3429000" cy="1995887"/>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Discussion</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The act of talking or writing about something</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21506" name="Picture 2" descr="C:\Users\Owner\AppData\Local\Microsoft\Windows\Temporary Internet Files\Content.IE5\KY48H4KP\MP90040893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33700" y="1905000"/>
            <a:ext cx="3276600" cy="3276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456842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Display</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To cause to be seen; show</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22530" name="Picture 2" descr="C:\Users\Owner\AppData\Local\Microsoft\Windows\Temporary Internet Files\Content.IE5\RK3FD3QT\MP90040039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09900" y="2057400"/>
            <a:ext cx="3124200" cy="208198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667000" y="4343400"/>
            <a:ext cx="3657600" cy="461665"/>
          </a:xfrm>
          <a:prstGeom prst="rect">
            <a:avLst/>
          </a:prstGeom>
          <a:noFill/>
        </p:spPr>
        <p:txBody>
          <a:bodyPr wrap="square" rtlCol="0">
            <a:spAutoFit/>
          </a:bodyPr>
          <a:lstStyle/>
          <a:p>
            <a:pPr algn="ctr"/>
            <a:r>
              <a:rPr lang="en-US" sz="2400" dirty="0" smtClean="0"/>
              <a:t>A firework </a:t>
            </a:r>
            <a:r>
              <a:rPr lang="en-US" sz="2400" b="1" u="sng" dirty="0" smtClean="0"/>
              <a:t>display</a:t>
            </a:r>
            <a:r>
              <a:rPr lang="en-US" sz="2400" dirty="0" smtClean="0"/>
              <a:t>.</a:t>
            </a:r>
            <a:endParaRPr lang="en-US" sz="2400" dirty="0"/>
          </a:p>
        </p:txBody>
      </p:sp>
    </p:spTree>
    <p:extLst>
      <p:ext uri="{BB962C8B-B14F-4D97-AF65-F5344CB8AC3E}">
        <p14:creationId xmlns:p14="http://schemas.microsoft.com/office/powerpoint/2010/main" xmlns="" val="2786432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5</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A</a:t>
            </a:r>
            <a:r>
              <a:rPr lang="en-US" sz="2400" b="1" u="sng" dirty="0" smtClean="0">
                <a:solidFill>
                  <a:srgbClr val="0066FF"/>
                </a:solidFill>
              </a:rPr>
              <a:t>lliteration</a:t>
            </a:r>
            <a:endParaRPr lang="en-US" sz="2400" b="1" u="sng" dirty="0">
              <a:solidFill>
                <a:srgbClr val="0066FF"/>
              </a:solidFill>
            </a:endParaRPr>
          </a:p>
        </p:txBody>
      </p:sp>
      <p:sp>
        <p:nvSpPr>
          <p:cNvPr id="12" name="TextBox 11"/>
          <p:cNvSpPr txBox="1"/>
          <p:nvPr/>
        </p:nvSpPr>
        <p:spPr>
          <a:xfrm>
            <a:off x="751642" y="5478379"/>
            <a:ext cx="7620000" cy="646331"/>
          </a:xfrm>
          <a:prstGeom prst="rect">
            <a:avLst/>
          </a:prstGeom>
          <a:noFill/>
        </p:spPr>
        <p:txBody>
          <a:bodyPr wrap="square" rtlCol="0">
            <a:spAutoFit/>
          </a:bodyPr>
          <a:lstStyle/>
          <a:p>
            <a:r>
              <a:rPr lang="en-US" dirty="0"/>
              <a:t>The repetition of the same sound at the beginning of words in a phrase or sentence.</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3601" y="1828800"/>
            <a:ext cx="481965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418454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Distinguish</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To </a:t>
            </a:r>
            <a:r>
              <a:rPr lang="en-US" dirty="0"/>
              <a:t>tell apart by seeing differences.</a:t>
            </a:r>
            <a:endParaRPr lang="en-US" dirty="0">
              <a:solidFill>
                <a:prstClr val="black"/>
              </a:solidFill>
            </a:endParaRP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78163" y="2057400"/>
            <a:ext cx="2987675" cy="2389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057400" y="4756666"/>
            <a:ext cx="5334000" cy="369332"/>
          </a:xfrm>
          <a:prstGeom prst="rect">
            <a:avLst/>
          </a:prstGeom>
          <a:noFill/>
        </p:spPr>
        <p:txBody>
          <a:bodyPr wrap="square" rtlCol="0">
            <a:spAutoFit/>
          </a:bodyPr>
          <a:lstStyle/>
          <a:p>
            <a:r>
              <a:rPr lang="en-US" dirty="0" smtClean="0"/>
              <a:t>You can </a:t>
            </a:r>
            <a:r>
              <a:rPr lang="en-US" b="1" u="sng" dirty="0" smtClean="0"/>
              <a:t>distinguish</a:t>
            </a:r>
            <a:r>
              <a:rPr lang="en-US" dirty="0" smtClean="0"/>
              <a:t> the different flavors by their color.</a:t>
            </a:r>
            <a:endParaRPr lang="en-US" dirty="0"/>
          </a:p>
        </p:txBody>
      </p:sp>
    </p:spTree>
    <p:extLst>
      <p:ext uri="{BB962C8B-B14F-4D97-AF65-F5344CB8AC3E}">
        <p14:creationId xmlns:p14="http://schemas.microsoft.com/office/powerpoint/2010/main" xmlns="" val="10178200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Edit/Editing</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To correct and revise</a:t>
            </a:r>
          </a:p>
          <a:p>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Rectangle 1"/>
          <p:cNvSpPr/>
          <p:nvPr/>
        </p:nvSpPr>
        <p:spPr>
          <a:xfrm>
            <a:off x="2103764" y="2281259"/>
            <a:ext cx="4936480" cy="923330"/>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wagon is red</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TextBox 2"/>
          <p:cNvSpPr txBox="1"/>
          <p:nvPr/>
        </p:nvSpPr>
        <p:spPr>
          <a:xfrm>
            <a:off x="2072002" y="2105891"/>
            <a:ext cx="1295400" cy="369332"/>
          </a:xfrm>
          <a:prstGeom prst="rect">
            <a:avLst/>
          </a:prstGeom>
          <a:noFill/>
        </p:spPr>
        <p:txBody>
          <a:bodyPr wrap="square" rtlCol="0">
            <a:spAutoFit/>
          </a:bodyPr>
          <a:lstStyle/>
          <a:p>
            <a:r>
              <a:rPr lang="en-US" dirty="0" smtClean="0"/>
              <a:t>Original</a:t>
            </a:r>
            <a:endParaRPr lang="en-US" dirty="0"/>
          </a:p>
        </p:txBody>
      </p:sp>
      <p:sp>
        <p:nvSpPr>
          <p:cNvPr id="5" name="TextBox 4"/>
          <p:cNvSpPr txBox="1"/>
          <p:nvPr/>
        </p:nvSpPr>
        <p:spPr>
          <a:xfrm>
            <a:off x="2103764" y="3173968"/>
            <a:ext cx="975998" cy="369332"/>
          </a:xfrm>
          <a:prstGeom prst="rect">
            <a:avLst/>
          </a:prstGeom>
          <a:noFill/>
        </p:spPr>
        <p:txBody>
          <a:bodyPr wrap="square" rtlCol="0">
            <a:spAutoFit/>
          </a:bodyPr>
          <a:lstStyle/>
          <a:p>
            <a:r>
              <a:rPr lang="en-US" dirty="0" smtClean="0"/>
              <a:t>Edit</a:t>
            </a:r>
            <a:endParaRPr lang="en-US" dirty="0"/>
          </a:p>
        </p:txBody>
      </p:sp>
      <p:sp>
        <p:nvSpPr>
          <p:cNvPr id="9" name="Rectangle 8"/>
          <p:cNvSpPr/>
          <p:nvPr/>
        </p:nvSpPr>
        <p:spPr>
          <a:xfrm>
            <a:off x="2145442" y="3385066"/>
            <a:ext cx="4853123"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 wagon is red</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Rectangle 10"/>
          <p:cNvSpPr/>
          <p:nvPr/>
        </p:nvSpPr>
        <p:spPr>
          <a:xfrm>
            <a:off x="1938113" y="3385066"/>
            <a:ext cx="526778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Effect</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Identifies the result of a cause</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1" name="Picture 2" descr="http://www.scholastic.com/teachers/sites/default/files/images/blogs/82/6a00e54faaf86b8833014e5fa5608c970c"/>
          <p:cNvPicPr>
            <a:picLocks noChangeAspect="1" noChangeArrowheads="1"/>
          </p:cNvPicPr>
          <p:nvPr/>
        </p:nvPicPr>
        <p:blipFill>
          <a:blip r:embed="rId2" cstate="print"/>
          <a:srcRect/>
          <a:stretch>
            <a:fillRect/>
          </a:stretch>
        </p:blipFill>
        <p:spPr bwMode="auto">
          <a:xfrm>
            <a:off x="2387306" y="1828800"/>
            <a:ext cx="4369387" cy="3353598"/>
          </a:xfrm>
          <a:prstGeom prst="rect">
            <a:avLst/>
          </a:prstGeom>
          <a:noFill/>
        </p:spPr>
      </p:pic>
      <p:cxnSp>
        <p:nvCxnSpPr>
          <p:cNvPr id="3" name="Straight Arrow Connector 2"/>
          <p:cNvCxnSpPr/>
          <p:nvPr/>
        </p:nvCxnSpPr>
        <p:spPr>
          <a:xfrm flipH="1">
            <a:off x="6629400" y="2057400"/>
            <a:ext cx="1371600" cy="381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Emotion</a:t>
            </a:r>
            <a:endParaRPr lang="en-US" sz="2400" b="1" u="sng" dirty="0">
              <a:solidFill>
                <a:srgbClr val="0066FF"/>
              </a:solidFill>
            </a:endParaRPr>
          </a:p>
        </p:txBody>
      </p:sp>
      <p:sp>
        <p:nvSpPr>
          <p:cNvPr id="12" name="TextBox 11"/>
          <p:cNvSpPr txBox="1"/>
          <p:nvPr/>
        </p:nvSpPr>
        <p:spPr>
          <a:xfrm>
            <a:off x="761206" y="5644634"/>
            <a:ext cx="7620000" cy="369332"/>
          </a:xfrm>
          <a:prstGeom prst="rect">
            <a:avLst/>
          </a:prstGeom>
          <a:noFill/>
        </p:spPr>
        <p:txBody>
          <a:bodyPr wrap="square" rtlCol="0">
            <a:spAutoFit/>
          </a:bodyPr>
          <a:lstStyle/>
          <a:p>
            <a:r>
              <a:rPr lang="en-US" dirty="0"/>
              <a:t>A state or condition that is marked by such a feeling or response</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08325" y="1824037"/>
            <a:ext cx="2925763" cy="343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911790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Emphasize/Emphasizing</a:t>
            </a:r>
            <a:endParaRPr lang="en-US" sz="2400" b="1" u="sng" dirty="0">
              <a:solidFill>
                <a:srgbClr val="0066FF"/>
              </a:solidFill>
            </a:endParaRPr>
          </a:p>
        </p:txBody>
      </p:sp>
      <p:sp>
        <p:nvSpPr>
          <p:cNvPr id="12" name="TextBox 11"/>
          <p:cNvSpPr txBox="1"/>
          <p:nvPr/>
        </p:nvSpPr>
        <p:spPr>
          <a:xfrm>
            <a:off x="761206" y="5644634"/>
            <a:ext cx="7620000" cy="369332"/>
          </a:xfrm>
          <a:prstGeom prst="rect">
            <a:avLst/>
          </a:prstGeom>
          <a:noFill/>
        </p:spPr>
        <p:txBody>
          <a:bodyPr wrap="square" rtlCol="0">
            <a:spAutoFit/>
          </a:bodyPr>
          <a:lstStyle/>
          <a:p>
            <a:r>
              <a:rPr lang="en-US" dirty="0" smtClean="0"/>
              <a:t>To give special attention to </a:t>
            </a:r>
            <a:r>
              <a:rPr lang="en-US" dirty="0"/>
              <a:t>something</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1828800" y="2758470"/>
            <a:ext cx="5486400" cy="1569660"/>
          </a:xfrm>
          <a:prstGeom prst="rect">
            <a:avLst/>
          </a:prstGeom>
          <a:noFill/>
        </p:spPr>
        <p:txBody>
          <a:bodyPr wrap="square" rtlCol="0">
            <a:spAutoFit/>
          </a:bodyPr>
          <a:lstStyle/>
          <a:p>
            <a:r>
              <a:rPr lang="en-US" sz="3200" dirty="0" smtClean="0"/>
              <a:t>The principal’s speech was </a:t>
            </a:r>
            <a:r>
              <a:rPr lang="en-US" sz="3200" b="1" u="sng" dirty="0" smtClean="0"/>
              <a:t>emphasizing</a:t>
            </a:r>
            <a:r>
              <a:rPr lang="en-US" sz="3200" dirty="0" smtClean="0"/>
              <a:t> the importance of staying safe on the playground.</a:t>
            </a:r>
            <a:endParaRPr lang="en-US" sz="3200" dirty="0"/>
          </a:p>
        </p:txBody>
      </p:sp>
    </p:spTree>
    <p:extLst>
      <p:ext uri="{BB962C8B-B14F-4D97-AF65-F5344CB8AC3E}">
        <p14:creationId xmlns:p14="http://schemas.microsoft.com/office/powerpoint/2010/main" xmlns="" val="24692708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Enhance</a:t>
            </a:r>
            <a:endParaRPr lang="en-US" sz="2400" b="1" u="sng" dirty="0">
              <a:solidFill>
                <a:srgbClr val="0066FF"/>
              </a:solidFill>
            </a:endParaRPr>
          </a:p>
        </p:txBody>
      </p:sp>
      <p:sp>
        <p:nvSpPr>
          <p:cNvPr id="12" name="TextBox 11"/>
          <p:cNvSpPr txBox="1"/>
          <p:nvPr/>
        </p:nvSpPr>
        <p:spPr>
          <a:xfrm>
            <a:off x="761206" y="5644634"/>
            <a:ext cx="7620000" cy="369332"/>
          </a:xfrm>
          <a:prstGeom prst="rect">
            <a:avLst/>
          </a:prstGeom>
          <a:noFill/>
        </p:spPr>
        <p:txBody>
          <a:bodyPr wrap="square" rtlCol="0">
            <a:spAutoFit/>
          </a:bodyPr>
          <a:lstStyle/>
          <a:p>
            <a:r>
              <a:rPr lang="en-US" dirty="0"/>
              <a:t>To improve or add to the quality, value, or attractiveness of</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24580" name="Picture 4" descr="C:\Users\Owner\AppData\Local\Microsoft\Windows\Temporary Internet Files\Content.IE5\OSL0GL0W\MP90044648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00053" y="1828800"/>
            <a:ext cx="1943894" cy="291584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133600" y="4876800"/>
            <a:ext cx="5257800" cy="369332"/>
          </a:xfrm>
          <a:prstGeom prst="rect">
            <a:avLst/>
          </a:prstGeom>
          <a:noFill/>
        </p:spPr>
        <p:txBody>
          <a:bodyPr wrap="square" rtlCol="0">
            <a:spAutoFit/>
          </a:bodyPr>
          <a:lstStyle/>
          <a:p>
            <a:r>
              <a:rPr lang="en-US" dirty="0" smtClean="0"/>
              <a:t>Painting the walls really </a:t>
            </a:r>
            <a:r>
              <a:rPr lang="en-US" b="1" u="sng" dirty="0" smtClean="0"/>
              <a:t>enhanced</a:t>
            </a:r>
            <a:r>
              <a:rPr lang="en-US" dirty="0" smtClean="0"/>
              <a:t> the living room.</a:t>
            </a:r>
            <a:endParaRPr lang="en-US" dirty="0"/>
          </a:p>
        </p:txBody>
      </p:sp>
    </p:spTree>
    <p:extLst>
      <p:ext uri="{BB962C8B-B14F-4D97-AF65-F5344CB8AC3E}">
        <p14:creationId xmlns:p14="http://schemas.microsoft.com/office/powerpoint/2010/main" xmlns="" val="26809143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Entertain</a:t>
            </a:r>
            <a:endParaRPr lang="en-US" sz="2400" b="1" u="sng" dirty="0">
              <a:solidFill>
                <a:srgbClr val="0066FF"/>
              </a:solidFill>
            </a:endParaRPr>
          </a:p>
        </p:txBody>
      </p:sp>
      <p:sp>
        <p:nvSpPr>
          <p:cNvPr id="12" name="TextBox 11"/>
          <p:cNvSpPr txBox="1"/>
          <p:nvPr/>
        </p:nvSpPr>
        <p:spPr>
          <a:xfrm>
            <a:off x="761206" y="5644634"/>
            <a:ext cx="7620000" cy="369332"/>
          </a:xfrm>
          <a:prstGeom prst="rect">
            <a:avLst/>
          </a:prstGeom>
          <a:noFill/>
        </p:spPr>
        <p:txBody>
          <a:bodyPr wrap="square" rtlCol="0">
            <a:spAutoFit/>
          </a:bodyPr>
          <a:lstStyle/>
          <a:p>
            <a:r>
              <a:rPr lang="en-US" dirty="0"/>
              <a:t>To amuse; keep someone interested</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25603" name="Picture 3" descr="C:\Users\Owner\AppData\Local\Microsoft\Windows\Temporary Internet Files\Content.IE5\SSH8EPH9\MP90044863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29464" y="1828800"/>
            <a:ext cx="1685072" cy="252463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638300" y="4356533"/>
            <a:ext cx="5867400" cy="369332"/>
          </a:xfrm>
          <a:prstGeom prst="rect">
            <a:avLst/>
          </a:prstGeom>
          <a:noFill/>
        </p:spPr>
        <p:txBody>
          <a:bodyPr wrap="square" rtlCol="0">
            <a:spAutoFit/>
          </a:bodyPr>
          <a:lstStyle/>
          <a:p>
            <a:r>
              <a:rPr lang="en-US" dirty="0" err="1" smtClean="0"/>
              <a:t>Paco</a:t>
            </a:r>
            <a:r>
              <a:rPr lang="en-US" dirty="0" smtClean="0"/>
              <a:t> always wears silly clothes to </a:t>
            </a:r>
            <a:r>
              <a:rPr lang="en-US" b="1" u="sng" dirty="0" smtClean="0"/>
              <a:t>entertain</a:t>
            </a:r>
            <a:r>
              <a:rPr lang="en-US" dirty="0" smtClean="0"/>
              <a:t> the students.</a:t>
            </a:r>
            <a:endParaRPr lang="en-US" dirty="0"/>
          </a:p>
        </p:txBody>
      </p:sp>
    </p:spTree>
    <p:extLst>
      <p:ext uri="{BB962C8B-B14F-4D97-AF65-F5344CB8AC3E}">
        <p14:creationId xmlns:p14="http://schemas.microsoft.com/office/powerpoint/2010/main" xmlns="" val="34220591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E</a:t>
            </a:r>
            <a:r>
              <a:rPr lang="en-US" sz="2400" b="1" dirty="0" smtClean="0"/>
              <a:t>ssay</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short piece of writing that gives author’s opinions on a subject</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1905000" y="2209800"/>
            <a:ext cx="5638800" cy="2308324"/>
          </a:xfrm>
          <a:prstGeom prst="rect">
            <a:avLst/>
          </a:prstGeom>
          <a:noFill/>
        </p:spPr>
        <p:txBody>
          <a:bodyPr wrap="square" rtlCol="0">
            <a:spAutoFit/>
          </a:bodyPr>
          <a:lstStyle/>
          <a:p>
            <a:r>
              <a:rPr lang="en-US" sz="2400" dirty="0" smtClean="0"/>
              <a:t>A fish is the best pet a person can have. I think that fish are the best pet because they are easy to take care of. If you remember to feed it and clean its tank, your fish will be happy. I also think fish are the best because they can swim really fast.</a:t>
            </a:r>
            <a:endParaRPr lang="en-US" sz="24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914919" y="1026467"/>
            <a:ext cx="3352800" cy="830997"/>
          </a:xfrm>
          <a:prstGeom prst="rect">
            <a:avLst/>
          </a:prstGeom>
          <a:noFill/>
        </p:spPr>
        <p:txBody>
          <a:bodyPr wrap="square" rtlCol="0">
            <a:spAutoFit/>
          </a:bodyPr>
          <a:lstStyle/>
          <a:p>
            <a:pPr algn="ctr"/>
            <a:r>
              <a:rPr lang="en-US" sz="2400" b="1" u="sng" dirty="0" smtClean="0">
                <a:solidFill>
                  <a:srgbClr val="0066FF"/>
                </a:solidFill>
              </a:rPr>
              <a:t>Events</a:t>
            </a:r>
            <a:endParaRPr lang="en-US" sz="2400" b="1" u="sng" dirty="0">
              <a:solidFill>
                <a:srgbClr val="0066FF"/>
              </a:solidFill>
            </a:endParaRPr>
          </a:p>
          <a:p>
            <a:pPr algn="ctr"/>
            <a:endParaRPr lang="en-US" sz="2400" b="1" dirty="0">
              <a:solidFill>
                <a:srgbClr val="4F81BD"/>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solidFill>
                  <a:prstClr val="black"/>
                </a:solidFill>
              </a:rPr>
              <a:t>Something </a:t>
            </a:r>
            <a:r>
              <a:rPr lang="en-US" dirty="0">
                <a:solidFill>
                  <a:prstClr val="black"/>
                </a:solidFill>
              </a:rPr>
              <a:t>that happens, especially an important thing that happens</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40962" name="Picture 2" descr="C:\Users\Owner\AppData\Local\Microsoft\Windows\Temporary Internet Files\Content.IE5\F51QQ6HQ\MP90041005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5643" y="1792234"/>
            <a:ext cx="3471351" cy="35021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94999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914919" y="1026467"/>
            <a:ext cx="3352800" cy="830997"/>
          </a:xfrm>
          <a:prstGeom prst="rect">
            <a:avLst/>
          </a:prstGeom>
          <a:noFill/>
        </p:spPr>
        <p:txBody>
          <a:bodyPr wrap="square" rtlCol="0">
            <a:spAutoFit/>
          </a:bodyPr>
          <a:lstStyle/>
          <a:p>
            <a:pPr algn="ctr"/>
            <a:r>
              <a:rPr lang="en-US" sz="2400" b="1" u="sng" dirty="0" smtClean="0">
                <a:solidFill>
                  <a:srgbClr val="0066FF"/>
                </a:solidFill>
              </a:rPr>
              <a:t>Evidence</a:t>
            </a:r>
            <a:endParaRPr lang="en-US" sz="2400" b="1" u="sng" dirty="0">
              <a:solidFill>
                <a:srgbClr val="0066FF"/>
              </a:solidFill>
            </a:endParaRPr>
          </a:p>
          <a:p>
            <a:pPr algn="ctr"/>
            <a:endParaRPr lang="en-US" sz="2400" b="1" dirty="0">
              <a:solidFill>
                <a:srgbClr val="4F81BD"/>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solidFill>
                  <a:prstClr val="black"/>
                </a:solidFill>
              </a:rPr>
              <a:t>Something that gives proof of or a reason to believe something</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sp>
        <p:nvSpPr>
          <p:cNvPr id="2" name="TextBox 1"/>
          <p:cNvSpPr txBox="1"/>
          <p:nvPr/>
        </p:nvSpPr>
        <p:spPr>
          <a:xfrm>
            <a:off x="2562359" y="4419600"/>
            <a:ext cx="4019281" cy="646331"/>
          </a:xfrm>
          <a:prstGeom prst="rect">
            <a:avLst/>
          </a:prstGeom>
          <a:noFill/>
        </p:spPr>
        <p:txBody>
          <a:bodyPr wrap="square" rtlCol="0">
            <a:spAutoFit/>
          </a:bodyPr>
          <a:lstStyle/>
          <a:p>
            <a:r>
              <a:rPr lang="en-US" dirty="0" smtClean="0"/>
              <a:t>The chocolate on Tommy’s hands was </a:t>
            </a:r>
            <a:r>
              <a:rPr lang="en-US" b="1" u="sng" dirty="0" smtClean="0"/>
              <a:t>evidence</a:t>
            </a:r>
            <a:r>
              <a:rPr lang="en-US" dirty="0" smtClean="0"/>
              <a:t> that he had stolen the cookie.</a:t>
            </a:r>
            <a:endParaRPr lang="en-US" dirty="0"/>
          </a:p>
        </p:txBody>
      </p:sp>
      <p:pic>
        <p:nvPicPr>
          <p:cNvPr id="26626" name="Picture 2" descr="C:\Users\Owner\AppData\Local\Microsoft\Windows\Temporary Internet Files\Content.IE5\9971HXAX\MP90044870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77286" y="2286000"/>
            <a:ext cx="2389425" cy="17920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37528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A</a:t>
            </a:r>
            <a:r>
              <a:rPr lang="en-US" sz="2400" b="1" u="sng" dirty="0" smtClean="0">
                <a:solidFill>
                  <a:srgbClr val="0066FF"/>
                </a:solidFill>
              </a:rPr>
              <a:t>nalyze</a:t>
            </a:r>
            <a:endParaRPr lang="en-US" sz="2400" b="1" u="sng" dirty="0">
              <a:solidFill>
                <a:srgbClr val="0066FF"/>
              </a:solidFill>
            </a:endParaRPr>
          </a:p>
        </p:txBody>
      </p:sp>
      <p:sp>
        <p:nvSpPr>
          <p:cNvPr id="11" name="Footer Placeholder 10"/>
          <p:cNvSpPr>
            <a:spLocks noGrp="1"/>
          </p:cNvSpPr>
          <p:nvPr>
            <p:ph type="ftr" sz="quarter" idx="11"/>
          </p:nvPr>
        </p:nvSpPr>
        <p:spPr/>
        <p:txBody>
          <a:bodyPr/>
          <a:lstStyle/>
          <a:p>
            <a:r>
              <a:rPr lang="en-US" smtClean="0"/>
              <a:t>©Partners for Learning, Inc.</a:t>
            </a:r>
            <a:endParaRPr lang="en-US"/>
          </a:p>
        </p:txBody>
      </p:sp>
      <p:sp>
        <p:nvSpPr>
          <p:cNvPr id="13" name="TextBox 12"/>
          <p:cNvSpPr txBox="1"/>
          <p:nvPr/>
        </p:nvSpPr>
        <p:spPr>
          <a:xfrm>
            <a:off x="762000" y="5644634"/>
            <a:ext cx="7543800" cy="369332"/>
          </a:xfrm>
          <a:prstGeom prst="rect">
            <a:avLst/>
          </a:prstGeom>
          <a:noFill/>
        </p:spPr>
        <p:txBody>
          <a:bodyPr wrap="square" rtlCol="0">
            <a:spAutoFit/>
          </a:bodyPr>
          <a:lstStyle/>
          <a:p>
            <a:r>
              <a:rPr lang="en-US" dirty="0"/>
              <a:t>To separate into parts for close study; examine and explain</a:t>
            </a:r>
          </a:p>
        </p:txBody>
      </p:sp>
      <p:pic>
        <p:nvPicPr>
          <p:cNvPr id="1026" name="Picture 2" descr="C:\Users\Owner\AppData\Local\Microsoft\Windows\Temporary Internet Files\Content.IE5\KY48H4KP\MP90044221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11550" y="2009775"/>
            <a:ext cx="2044700" cy="30670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85838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914919" y="1026467"/>
            <a:ext cx="3352800" cy="830997"/>
          </a:xfrm>
          <a:prstGeom prst="rect">
            <a:avLst/>
          </a:prstGeom>
          <a:noFill/>
        </p:spPr>
        <p:txBody>
          <a:bodyPr wrap="square" rtlCol="0">
            <a:spAutoFit/>
          </a:bodyPr>
          <a:lstStyle/>
          <a:p>
            <a:pPr algn="ctr"/>
            <a:r>
              <a:rPr lang="en-US" sz="2400" b="1" u="sng" dirty="0" smtClean="0">
                <a:solidFill>
                  <a:srgbClr val="0066FF"/>
                </a:solidFill>
              </a:rPr>
              <a:t>Example</a:t>
            </a:r>
            <a:endParaRPr lang="en-US" sz="2400" b="1" u="sng" dirty="0">
              <a:solidFill>
                <a:srgbClr val="0066FF"/>
              </a:solidFill>
            </a:endParaRPr>
          </a:p>
          <a:p>
            <a:pPr algn="ctr"/>
            <a:endParaRPr lang="en-US" sz="2400" b="1" dirty="0">
              <a:solidFill>
                <a:srgbClr val="4F81BD"/>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solidFill>
                  <a:prstClr val="black"/>
                </a:solidFill>
              </a:rPr>
              <a:t>Something that shows what a group of things is like</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27651" name="Picture 3" descr="C:\Users\Owner\AppData\Local\Microsoft\Windows\Temporary Internet Files\Content.IE5\KY48H4KP\MP90043104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62300" y="1857464"/>
            <a:ext cx="2819400" cy="28194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181100" y="4681329"/>
            <a:ext cx="6781800" cy="461665"/>
          </a:xfrm>
          <a:prstGeom prst="rect">
            <a:avLst/>
          </a:prstGeom>
          <a:noFill/>
        </p:spPr>
        <p:txBody>
          <a:bodyPr wrap="square" rtlCol="0">
            <a:spAutoFit/>
          </a:bodyPr>
          <a:lstStyle/>
          <a:p>
            <a:r>
              <a:rPr lang="en-US" sz="2400" dirty="0" smtClean="0"/>
              <a:t>Tanya’s dad shows her an </a:t>
            </a:r>
            <a:r>
              <a:rPr lang="en-US" sz="2400" b="1" u="sng" dirty="0" smtClean="0"/>
              <a:t>example</a:t>
            </a:r>
            <a:r>
              <a:rPr lang="en-US" sz="2400" dirty="0" smtClean="0"/>
              <a:t> of how to swim.</a:t>
            </a:r>
            <a:endParaRPr lang="en-US" sz="2400" dirty="0"/>
          </a:p>
        </p:txBody>
      </p:sp>
    </p:spTree>
    <p:extLst>
      <p:ext uri="{BB962C8B-B14F-4D97-AF65-F5344CB8AC3E}">
        <p14:creationId xmlns:p14="http://schemas.microsoft.com/office/powerpoint/2010/main" xmlns="" val="11041660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Exclamation Point</a:t>
            </a:r>
            <a:endParaRPr lang="en-US" sz="2400" b="1" dirty="0"/>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smtClean="0"/>
              <a:t>A punctuation mark ( ! ) used chiefly after an exclamation to show a forceful way of speaking or a strong feeling</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Rectangle 1"/>
          <p:cNvSpPr/>
          <p:nvPr/>
        </p:nvSpPr>
        <p:spPr>
          <a:xfrm>
            <a:off x="1676399" y="2943135"/>
            <a:ext cx="5550367" cy="1200329"/>
          </a:xfrm>
          <a:prstGeom prst="rect">
            <a:avLst/>
          </a:prstGeom>
          <a:noFill/>
        </p:spPr>
        <p:txBody>
          <a:bodyPr wrap="none" lIns="91440" tIns="45720" rIns="91440" bIns="45720">
            <a:spAutoFit/>
          </a:bodyPr>
          <a:lstStyle/>
          <a:p>
            <a:pPr algn="ctr"/>
            <a:r>
              <a:rPr lang="en-US" sz="7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Don’t eat that</a:t>
            </a:r>
            <a:endParaRPr lang="en-US" sz="7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Rectangle 2"/>
          <p:cNvSpPr/>
          <p:nvPr/>
        </p:nvSpPr>
        <p:spPr>
          <a:xfrm>
            <a:off x="6983752" y="2943134"/>
            <a:ext cx="486030"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7200" b="1" u="sng"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14919" y="1026467"/>
            <a:ext cx="3352800" cy="830997"/>
          </a:xfrm>
          <a:prstGeom prst="rect">
            <a:avLst/>
          </a:prstGeom>
          <a:noFill/>
        </p:spPr>
        <p:txBody>
          <a:bodyPr wrap="square" rtlCol="0">
            <a:spAutoFit/>
          </a:bodyPr>
          <a:lstStyle/>
          <a:p>
            <a:pPr algn="ctr"/>
            <a:r>
              <a:rPr lang="en-US" sz="2400" b="1" u="sng" dirty="0" smtClean="0">
                <a:solidFill>
                  <a:srgbClr val="0066FF"/>
                </a:solidFill>
              </a:rPr>
              <a:t>Experiences</a:t>
            </a:r>
            <a:endParaRPr lang="en-US" sz="2400" b="1" u="sng" dirty="0">
              <a:solidFill>
                <a:srgbClr val="0066FF"/>
              </a:solidFill>
            </a:endParaRPr>
          </a:p>
          <a:p>
            <a:pPr algn="ctr"/>
            <a:endParaRPr lang="en-US" sz="2400" b="1" dirty="0">
              <a:solidFill>
                <a:schemeClr val="accent1"/>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Something </a:t>
            </a:r>
            <a:r>
              <a:rPr lang="en-US" dirty="0"/>
              <a:t>that a person has done or lived through</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43010" name="Picture 2" descr="C:\Users\Owner\AppData\Local\Microsoft\Windows\Temporary Internet Files\Content.IE5\SSH8EPH9\MP90040048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898732"/>
            <a:ext cx="3246120" cy="2163235"/>
          </a:xfrm>
          <a:prstGeom prst="rect">
            <a:avLst/>
          </a:prstGeom>
          <a:noFill/>
          <a:extLst>
            <a:ext uri="{909E8E84-426E-40DD-AFC4-6F175D3DCCD1}">
              <a14:hiddenFill xmlns:a14="http://schemas.microsoft.com/office/drawing/2010/main" xmlns="">
                <a:solidFill>
                  <a:srgbClr val="FFFFFF"/>
                </a:solidFill>
              </a14:hiddenFill>
            </a:ext>
          </a:extLst>
        </p:spPr>
      </p:pic>
      <p:pic>
        <p:nvPicPr>
          <p:cNvPr id="43012" name="Picture 4" descr="C:\Users\Owner\AppData\Local\Microsoft\Windows\Temporary Internet Files\Content.IE5\OSL0GL0W\MP900430693[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62600" y="1837036"/>
            <a:ext cx="1828800" cy="274186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752600" y="4267200"/>
            <a:ext cx="3048000" cy="923330"/>
          </a:xfrm>
          <a:prstGeom prst="rect">
            <a:avLst/>
          </a:prstGeom>
          <a:noFill/>
        </p:spPr>
        <p:txBody>
          <a:bodyPr wrap="square" rtlCol="0">
            <a:spAutoFit/>
          </a:bodyPr>
          <a:lstStyle/>
          <a:p>
            <a:r>
              <a:rPr lang="en-US" dirty="0" smtClean="0"/>
              <a:t>Surfing and river rafting might be </a:t>
            </a:r>
            <a:r>
              <a:rPr lang="en-US" b="1" u="sng" dirty="0" smtClean="0"/>
              <a:t>experiences</a:t>
            </a:r>
            <a:r>
              <a:rPr lang="en-US" dirty="0" smtClean="0"/>
              <a:t> of an adventurous person.</a:t>
            </a:r>
            <a:endParaRPr lang="en-US" dirty="0"/>
          </a:p>
        </p:txBody>
      </p:sp>
    </p:spTree>
    <p:extLst>
      <p:ext uri="{BB962C8B-B14F-4D97-AF65-F5344CB8AC3E}">
        <p14:creationId xmlns:p14="http://schemas.microsoft.com/office/powerpoint/2010/main" xmlns="" val="27473870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914919" y="1026467"/>
            <a:ext cx="3352800" cy="830997"/>
          </a:xfrm>
          <a:prstGeom prst="rect">
            <a:avLst/>
          </a:prstGeom>
          <a:noFill/>
        </p:spPr>
        <p:txBody>
          <a:bodyPr wrap="square" rtlCol="0">
            <a:spAutoFit/>
          </a:bodyPr>
          <a:lstStyle/>
          <a:p>
            <a:pPr algn="ctr"/>
            <a:r>
              <a:rPr lang="en-US" sz="2400" b="1" u="sng" dirty="0" smtClean="0">
                <a:solidFill>
                  <a:srgbClr val="0066FF"/>
                </a:solidFill>
              </a:rPr>
              <a:t>Explain/Explanation</a:t>
            </a:r>
            <a:endParaRPr lang="en-US" sz="2400" b="1" u="sng" dirty="0">
              <a:solidFill>
                <a:srgbClr val="0066FF"/>
              </a:solidFill>
            </a:endParaRPr>
          </a:p>
          <a:p>
            <a:pPr algn="ctr"/>
            <a:endParaRPr lang="en-US" sz="2400" b="1" dirty="0">
              <a:solidFill>
                <a:srgbClr val="4F81BD"/>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solidFill>
                  <a:prstClr val="black"/>
                </a:solidFill>
              </a:rPr>
              <a:t>To </a:t>
            </a:r>
            <a:r>
              <a:rPr lang="en-US" dirty="0">
                <a:solidFill>
                  <a:prstClr val="black"/>
                </a:solidFill>
              </a:rPr>
              <a:t>give information so that another person can understand something</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44034" name="Picture 2" descr="C:\Users\Owner\AppData\Local\Microsoft\Windows\Temporary Internet Files\Content.IE5\RK3FD3QT\MP90040950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66467" y="1905000"/>
            <a:ext cx="2211065" cy="3276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617780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914919" y="1026467"/>
            <a:ext cx="3352800" cy="830997"/>
          </a:xfrm>
          <a:prstGeom prst="rect">
            <a:avLst/>
          </a:prstGeom>
          <a:noFill/>
        </p:spPr>
        <p:txBody>
          <a:bodyPr wrap="square" rtlCol="0">
            <a:spAutoFit/>
          </a:bodyPr>
          <a:lstStyle/>
          <a:p>
            <a:pPr algn="ctr"/>
            <a:r>
              <a:rPr lang="en-US" sz="2400" b="1" u="sng" dirty="0" smtClean="0">
                <a:solidFill>
                  <a:srgbClr val="0066FF"/>
                </a:solidFill>
              </a:rPr>
              <a:t>Expression</a:t>
            </a:r>
            <a:endParaRPr lang="en-US" sz="2400" b="1" u="sng" dirty="0">
              <a:solidFill>
                <a:srgbClr val="0066FF"/>
              </a:solidFill>
            </a:endParaRPr>
          </a:p>
          <a:p>
            <a:pPr algn="ctr"/>
            <a:endParaRPr lang="en-US" sz="2400" b="1" dirty="0">
              <a:solidFill>
                <a:schemeClr val="accent1"/>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T</a:t>
            </a:r>
            <a:r>
              <a:rPr lang="en-US" dirty="0" smtClean="0"/>
              <a:t>he </a:t>
            </a:r>
            <a:r>
              <a:rPr lang="en-US" dirty="0"/>
              <a:t>act of telling or showing thoughts or feelings</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45059" name="Picture 3" descr="C:\Users\Owner\AppData\Local\Microsoft\Windows\Temporary Internet Files\Content.IE5\9971HXAX\MP900414039[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6583" y="2510314"/>
            <a:ext cx="1315212" cy="1888888"/>
          </a:xfrm>
          <a:prstGeom prst="rect">
            <a:avLst/>
          </a:prstGeom>
          <a:noFill/>
          <a:extLst>
            <a:ext uri="{909E8E84-426E-40DD-AFC4-6F175D3DCCD1}">
              <a14:hiddenFill xmlns:a14="http://schemas.microsoft.com/office/drawing/2010/main" xmlns="">
                <a:solidFill>
                  <a:srgbClr val="FFFFFF"/>
                </a:solidFill>
              </a14:hiddenFill>
            </a:ext>
          </a:extLst>
        </p:spPr>
      </p:pic>
      <p:pic>
        <p:nvPicPr>
          <p:cNvPr id="45060" name="Picture 4" descr="C:\Users\Owner\AppData\Local\Microsoft\Windows\Temporary Internet Files\Content.IE5\KY48H4KP\MP900431123[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5466" y="2471408"/>
            <a:ext cx="2049363" cy="2057400"/>
          </a:xfrm>
          <a:prstGeom prst="rect">
            <a:avLst/>
          </a:prstGeom>
          <a:noFill/>
          <a:extLst>
            <a:ext uri="{909E8E84-426E-40DD-AFC4-6F175D3DCCD1}">
              <a14:hiddenFill xmlns:a14="http://schemas.microsoft.com/office/drawing/2010/main" xmlns="">
                <a:solidFill>
                  <a:srgbClr val="FFFFFF"/>
                </a:solidFill>
              </a14:hiddenFill>
            </a:ext>
          </a:extLst>
        </p:spPr>
      </p:pic>
      <p:pic>
        <p:nvPicPr>
          <p:cNvPr id="45061" name="Picture 5" descr="C:\Users\Owner\AppData\Local\Microsoft\Windows\Temporary Internet Files\Content.IE5\SSH8EPH9\MP900431271[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76800" y="2471408"/>
            <a:ext cx="1966699" cy="1966699"/>
          </a:xfrm>
          <a:prstGeom prst="rect">
            <a:avLst/>
          </a:prstGeom>
          <a:noFill/>
          <a:extLst>
            <a:ext uri="{909E8E84-426E-40DD-AFC4-6F175D3DCCD1}">
              <a14:hiddenFill xmlns:a14="http://schemas.microsoft.com/office/drawing/2010/main" xmlns="">
                <a:solidFill>
                  <a:srgbClr val="FFFFFF"/>
                </a:solidFill>
              </a14:hiddenFill>
            </a:ext>
          </a:extLst>
        </p:spPr>
      </p:pic>
      <p:pic>
        <p:nvPicPr>
          <p:cNvPr id="45062" name="Picture 6" descr="C:\Users\Owner\AppData\Local\Microsoft\Windows\Temporary Internet Files\Content.IE5\OSL0GL0W\MP900431785[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34200" y="2819400"/>
            <a:ext cx="1447800" cy="1447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885878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Fable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short story with a moral (lesson), often with animal characters</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34818" name="Picture 2" descr="http://educatingourselves.blogs.deseretnews.com/files/2012/05/tort-hare1.gif"/>
          <p:cNvPicPr>
            <a:picLocks noChangeAspect="1" noChangeArrowheads="1"/>
          </p:cNvPicPr>
          <p:nvPr/>
        </p:nvPicPr>
        <p:blipFill>
          <a:blip r:embed="rId2" cstate="print"/>
          <a:srcRect/>
          <a:stretch>
            <a:fillRect/>
          </a:stretch>
        </p:blipFill>
        <p:spPr bwMode="auto">
          <a:xfrm>
            <a:off x="2874596" y="2133600"/>
            <a:ext cx="3378296" cy="304800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Fact</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statement that has been proven</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1676400" y="2573804"/>
            <a:ext cx="5791200" cy="1938992"/>
          </a:xfrm>
          <a:prstGeom prst="rect">
            <a:avLst/>
          </a:prstGeom>
          <a:noFill/>
        </p:spPr>
        <p:txBody>
          <a:bodyPr wrap="square" rtlCol="0">
            <a:spAutoFit/>
          </a:bodyPr>
          <a:lstStyle/>
          <a:p>
            <a:pPr algn="ctr"/>
            <a:r>
              <a:rPr lang="en-US" sz="4000" dirty="0" smtClean="0"/>
              <a:t>George Washington was the first President of the United States of America.</a:t>
            </a:r>
            <a:endParaRPr lang="en-US" sz="40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a:t>F</a:t>
            </a:r>
            <a:r>
              <a:rPr lang="en-US" sz="2400" b="1" dirty="0" smtClean="0"/>
              <a:t>antasy</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story containing unreal, imaginary features like talking animals or fairies</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76500" y="1971675"/>
            <a:ext cx="4191000" cy="314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Feedback</a:t>
            </a:r>
            <a:endParaRPr lang="en-US" sz="2400" b="1" u="sng" dirty="0">
              <a:solidFill>
                <a:srgbClr val="0066FF"/>
              </a:solidFill>
            </a:endParaRPr>
          </a:p>
        </p:txBody>
      </p:sp>
      <p:sp>
        <p:nvSpPr>
          <p:cNvPr id="12" name="TextBox 11"/>
          <p:cNvSpPr txBox="1"/>
          <p:nvPr/>
        </p:nvSpPr>
        <p:spPr>
          <a:xfrm>
            <a:off x="762000" y="5486400"/>
            <a:ext cx="7620000" cy="646331"/>
          </a:xfrm>
          <a:prstGeom prst="rect">
            <a:avLst/>
          </a:prstGeom>
          <a:noFill/>
        </p:spPr>
        <p:txBody>
          <a:bodyPr wrap="square" rtlCol="0">
            <a:spAutoFit/>
          </a:bodyPr>
          <a:lstStyle/>
          <a:p>
            <a:r>
              <a:rPr lang="en-US" dirty="0"/>
              <a:t>The returning of opinions, corrections after exposure to a product, process, or event</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3" name="TextBox 2"/>
          <p:cNvSpPr txBox="1"/>
          <p:nvPr/>
        </p:nvSpPr>
        <p:spPr>
          <a:xfrm>
            <a:off x="2705100" y="2514600"/>
            <a:ext cx="3733800" cy="193899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dirty="0" smtClean="0"/>
              <a:t>After the company released their new product, they got a lot of positive </a:t>
            </a:r>
            <a:r>
              <a:rPr lang="en-US" sz="2400" b="1" u="sng" dirty="0" smtClean="0"/>
              <a:t>feedback</a:t>
            </a:r>
            <a:r>
              <a:rPr lang="en-US" sz="2400" dirty="0" smtClean="0"/>
              <a:t> meaning that the customers liked the new product.</a:t>
            </a:r>
            <a:endParaRPr lang="en-US" sz="2400" dirty="0"/>
          </a:p>
        </p:txBody>
      </p:sp>
    </p:spTree>
    <p:extLst>
      <p:ext uri="{BB962C8B-B14F-4D97-AF65-F5344CB8AC3E}">
        <p14:creationId xmlns:p14="http://schemas.microsoft.com/office/powerpoint/2010/main" xmlns="" val="29455224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Fluently</a:t>
            </a:r>
            <a:endParaRPr lang="en-US" sz="2400" b="1" u="sng" dirty="0">
              <a:solidFill>
                <a:srgbClr val="0066FF"/>
              </a:solidFill>
            </a:endParaRPr>
          </a:p>
        </p:txBody>
      </p:sp>
      <p:sp>
        <p:nvSpPr>
          <p:cNvPr id="12" name="TextBox 11"/>
          <p:cNvSpPr txBox="1"/>
          <p:nvPr/>
        </p:nvSpPr>
        <p:spPr>
          <a:xfrm>
            <a:off x="762000" y="5562600"/>
            <a:ext cx="7620000" cy="646331"/>
          </a:xfrm>
          <a:prstGeom prst="rect">
            <a:avLst/>
          </a:prstGeom>
          <a:noFill/>
        </p:spPr>
        <p:txBody>
          <a:bodyPr wrap="square" rtlCol="0">
            <a:spAutoFit/>
          </a:bodyPr>
          <a:lstStyle/>
          <a:p>
            <a:r>
              <a:rPr lang="en-US" dirty="0">
                <a:solidFill>
                  <a:prstClr val="black"/>
                </a:solidFill>
              </a:rPr>
              <a:t>The ability to speak or write smoothly and easily</a:t>
            </a:r>
          </a:p>
          <a:p>
            <a:endParaRPr lang="en-US" dirty="0">
              <a:solidFill>
                <a:prstClr val="black"/>
              </a:solidFill>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9" name="Picture 2" descr="C:\Users\Owner\AppData\Local\Microsoft\Windows\Temporary Internet Files\Content.IE5\OSL0GL0W\MP91022065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87052" y="1800605"/>
            <a:ext cx="2969895" cy="34853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9628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dirty="0" smtClean="0"/>
              <a:t>Announcement</a:t>
            </a:r>
            <a:endParaRPr lang="en-US" sz="2400" b="1" dirty="0"/>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Public or formal notice announcing something</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4100" name="Picture 4" descr="http://www.petitbliss.com/shop/images/D/Stork%20-%20Girl%20Birth%20Announcement1.jpg"/>
          <p:cNvPicPr>
            <a:picLocks noChangeAspect="1" noChangeArrowheads="1"/>
          </p:cNvPicPr>
          <p:nvPr/>
        </p:nvPicPr>
        <p:blipFill>
          <a:blip r:embed="rId2" cstate="print"/>
          <a:srcRect/>
          <a:stretch>
            <a:fillRect/>
          </a:stretch>
        </p:blipFill>
        <p:spPr bwMode="auto">
          <a:xfrm>
            <a:off x="3209925" y="2209800"/>
            <a:ext cx="2724150" cy="2724151"/>
          </a:xfrm>
          <a:prstGeom prst="rect">
            <a:avLst/>
          </a:prstGeom>
          <a:noFill/>
        </p:spPr>
      </p:pic>
    </p:spTree>
    <p:extLst>
      <p:ext uri="{BB962C8B-B14F-4D97-AF65-F5344CB8AC3E}">
        <p14:creationId xmlns:p14="http://schemas.microsoft.com/office/powerpoint/2010/main" xmlns="" val="19007874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1</a:t>
            </a:r>
            <a:r>
              <a:rPr lang="en-US" sz="2000" dirty="0"/>
              <a:t>2</a:t>
            </a:r>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914919" y="1026466"/>
            <a:ext cx="3352800" cy="830997"/>
          </a:xfrm>
          <a:prstGeom prst="rect">
            <a:avLst/>
          </a:prstGeom>
          <a:noFill/>
        </p:spPr>
        <p:txBody>
          <a:bodyPr wrap="square" rtlCol="0">
            <a:spAutoFit/>
          </a:bodyPr>
          <a:lstStyle/>
          <a:p>
            <a:pPr algn="ctr"/>
            <a:r>
              <a:rPr lang="en-US" sz="2400" b="1" u="sng" dirty="0" smtClean="0">
                <a:solidFill>
                  <a:srgbClr val="0066FF"/>
                </a:solidFill>
              </a:rPr>
              <a:t>Focus</a:t>
            </a:r>
            <a:endParaRPr lang="en-US" sz="2400" b="1" u="sng" dirty="0">
              <a:solidFill>
                <a:srgbClr val="0066FF"/>
              </a:solidFill>
            </a:endParaRPr>
          </a:p>
          <a:p>
            <a:pPr algn="ctr"/>
            <a:endParaRPr lang="en-US" sz="2400" b="1" dirty="0">
              <a:solidFill>
                <a:srgbClr val="4F81BD"/>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solidFill>
                  <a:prstClr val="black"/>
                </a:solidFill>
              </a:rPr>
              <a:t>The </a:t>
            </a:r>
            <a:r>
              <a:rPr lang="en-US" dirty="0">
                <a:solidFill>
                  <a:prstClr val="black"/>
                </a:solidFill>
              </a:rPr>
              <a:t>area of greatest attention or activity</a:t>
            </a:r>
          </a:p>
        </p:txBody>
      </p:sp>
      <p:sp>
        <p:nvSpPr>
          <p:cNvPr id="13" name="Footer Placeholder 12"/>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50178" name="Picture 2" descr="C:\Users\Owner\AppData\Local\Microsoft\Windows\Temporary Internet Files\Content.IE5\F51QQ6HQ\MP900399539[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97639" y="1857463"/>
            <a:ext cx="3348721" cy="267897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667000" y="4792014"/>
            <a:ext cx="4343400" cy="381000"/>
          </a:xfrm>
          <a:prstGeom prst="rect">
            <a:avLst/>
          </a:prstGeom>
          <a:noFill/>
        </p:spPr>
        <p:txBody>
          <a:bodyPr wrap="square" rtlCol="0">
            <a:spAutoFit/>
          </a:bodyPr>
          <a:lstStyle/>
          <a:p>
            <a:r>
              <a:rPr lang="en-US" dirty="0" smtClean="0">
                <a:solidFill>
                  <a:prstClr val="black"/>
                </a:solidFill>
              </a:rPr>
              <a:t>Today in math we will </a:t>
            </a:r>
            <a:r>
              <a:rPr lang="en-US" b="1" u="sng" dirty="0" smtClean="0">
                <a:solidFill>
                  <a:prstClr val="black"/>
                </a:solidFill>
              </a:rPr>
              <a:t>focus</a:t>
            </a:r>
            <a:r>
              <a:rPr lang="en-US" dirty="0" smtClean="0">
                <a:solidFill>
                  <a:prstClr val="black"/>
                </a:solidFill>
              </a:rPr>
              <a:t> on adding.</a:t>
            </a:r>
            <a:endParaRPr lang="en-US" dirty="0">
              <a:solidFill>
                <a:prstClr val="black"/>
              </a:solidFill>
            </a:endParaRPr>
          </a:p>
        </p:txBody>
      </p:sp>
    </p:spTree>
    <p:extLst>
      <p:ext uri="{BB962C8B-B14F-4D97-AF65-F5344CB8AC3E}">
        <p14:creationId xmlns:p14="http://schemas.microsoft.com/office/powerpoint/2010/main" xmlns="" val="1321500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Folk Tale</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smtClean="0"/>
              <a:t>A cultural story passed down from generations</a:t>
            </a:r>
            <a:endParaRPr lang="en-US" dirty="0"/>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pic>
        <p:nvPicPr>
          <p:cNvPr id="26626" name="Picture 2" descr="http://www.hireanillustrator.com/i/gallery/keith-hopewell/An%20Old%20Fictional%20Folk%20Tale%20small.jpg"/>
          <p:cNvPicPr>
            <a:picLocks noChangeAspect="1" noChangeArrowheads="1"/>
          </p:cNvPicPr>
          <p:nvPr/>
        </p:nvPicPr>
        <p:blipFill>
          <a:blip r:embed="rId2" cstate="print"/>
          <a:srcRect/>
          <a:stretch>
            <a:fillRect/>
          </a:stretch>
        </p:blipFill>
        <p:spPr bwMode="auto">
          <a:xfrm>
            <a:off x="3390900" y="1981200"/>
            <a:ext cx="2362200" cy="3224353"/>
          </a:xfrm>
          <a:prstGeom prst="rect">
            <a:avLst/>
          </a:prstGeom>
          <a:noFill/>
        </p:spPr>
      </p:pic>
    </p:spTree>
    <p:extLst>
      <p:ext uri="{BB962C8B-B14F-4D97-AF65-F5344CB8AC3E}">
        <p14:creationId xmlns:p14="http://schemas.microsoft.com/office/powerpoint/2010/main" xmlns="" val="8145491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Formal English</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A form of speaking and writing used in formal settings</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2" name="TextBox 1"/>
          <p:cNvSpPr txBox="1"/>
          <p:nvPr/>
        </p:nvSpPr>
        <p:spPr>
          <a:xfrm>
            <a:off x="2362200" y="2758470"/>
            <a:ext cx="4419600" cy="1569660"/>
          </a:xfrm>
          <a:prstGeom prst="rect">
            <a:avLst/>
          </a:prstGeom>
          <a:noFill/>
        </p:spPr>
        <p:txBody>
          <a:bodyPr wrap="square" rtlCol="0">
            <a:spAutoFit/>
          </a:bodyPr>
          <a:lstStyle/>
          <a:p>
            <a:pPr algn="ctr"/>
            <a:r>
              <a:rPr lang="en-US" sz="3200" dirty="0" smtClean="0"/>
              <a:t>You should always use </a:t>
            </a:r>
            <a:r>
              <a:rPr lang="en-US" sz="3200" b="1" u="sng" dirty="0" smtClean="0"/>
              <a:t>formal English </a:t>
            </a:r>
            <a:r>
              <a:rPr lang="en-US" sz="3200" dirty="0" smtClean="0"/>
              <a:t>for writing papers in school.</a:t>
            </a:r>
            <a:endParaRPr lang="en-US" sz="3200" dirty="0"/>
          </a:p>
        </p:txBody>
      </p:sp>
    </p:spTree>
    <p:extLst>
      <p:ext uri="{BB962C8B-B14F-4D97-AF65-F5344CB8AC3E}">
        <p14:creationId xmlns:p14="http://schemas.microsoft.com/office/powerpoint/2010/main" xmlns="" val="24597914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 Vocabulary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General</a:t>
            </a:r>
            <a:endParaRPr lang="en-US" sz="2400" b="1" u="sng" dirty="0">
              <a:solidFill>
                <a:srgbClr val="0066FF"/>
              </a:solidFill>
            </a:endParaRPr>
          </a:p>
        </p:txBody>
      </p:sp>
      <p:sp>
        <p:nvSpPr>
          <p:cNvPr id="12" name="TextBox 11"/>
          <p:cNvSpPr txBox="1"/>
          <p:nvPr/>
        </p:nvSpPr>
        <p:spPr>
          <a:xfrm>
            <a:off x="762000" y="5486400"/>
            <a:ext cx="7620000" cy="369332"/>
          </a:xfrm>
          <a:prstGeom prst="rect">
            <a:avLst/>
          </a:prstGeom>
          <a:noFill/>
        </p:spPr>
        <p:txBody>
          <a:bodyPr wrap="square" rtlCol="0">
            <a:spAutoFit/>
          </a:bodyPr>
          <a:lstStyle/>
          <a:p>
            <a:r>
              <a:rPr lang="en-US" dirty="0"/>
              <a:t>Not detailed; not specific</a:t>
            </a:r>
          </a:p>
        </p:txBody>
      </p:sp>
      <p:sp>
        <p:nvSpPr>
          <p:cNvPr id="13" name="Footer Placeholder 12"/>
          <p:cNvSpPr>
            <a:spLocks noGrp="1"/>
          </p:cNvSpPr>
          <p:nvPr>
            <p:ph type="ftr" sz="quarter" idx="11"/>
          </p:nvPr>
        </p:nvSpPr>
        <p:spPr/>
        <p:txBody>
          <a:bodyPr/>
          <a:lstStyle/>
          <a:p>
            <a:r>
              <a:rPr lang="en-US" smtClean="0"/>
              <a:t>©Partners for Learning, Inc.</a:t>
            </a:r>
            <a:endParaRPr lang="en-US"/>
          </a:p>
        </p:txBody>
      </p:sp>
      <p:sp>
        <p:nvSpPr>
          <p:cNvPr id="3" name="TextBox 2"/>
          <p:cNvSpPr txBox="1"/>
          <p:nvPr/>
        </p:nvSpPr>
        <p:spPr>
          <a:xfrm>
            <a:off x="2133600" y="2943135"/>
            <a:ext cx="487680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solidFill>
                  <a:schemeClr val="accent6">
                    <a:lumMod val="75000"/>
                  </a:schemeClr>
                </a:solidFill>
              </a:rPr>
              <a:t>Our teacher gave us a </a:t>
            </a:r>
            <a:r>
              <a:rPr lang="en-US" sz="2400" b="1" u="sng" dirty="0" smtClean="0">
                <a:solidFill>
                  <a:schemeClr val="accent6">
                    <a:lumMod val="75000"/>
                  </a:schemeClr>
                </a:solidFill>
              </a:rPr>
              <a:t>general</a:t>
            </a:r>
            <a:r>
              <a:rPr lang="en-US" sz="2400" dirty="0" smtClean="0">
                <a:solidFill>
                  <a:schemeClr val="accent6">
                    <a:lumMod val="75000"/>
                  </a:schemeClr>
                </a:solidFill>
              </a:rPr>
              <a:t> idea of what would be on the spelling test but didn’t give us the exact words.</a:t>
            </a:r>
            <a:endParaRPr lang="en-US" sz="2400" dirty="0">
              <a:solidFill>
                <a:schemeClr val="accent6">
                  <a:lumMod val="75000"/>
                </a:schemeClr>
              </a:solidFill>
            </a:endParaRPr>
          </a:p>
        </p:txBody>
      </p:sp>
    </p:spTree>
    <p:extLst>
      <p:ext uri="{BB962C8B-B14F-4D97-AF65-F5344CB8AC3E}">
        <p14:creationId xmlns:p14="http://schemas.microsoft.com/office/powerpoint/2010/main" xmlns="" val="28226954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a:t>
            </a:r>
            <a:r>
              <a:rPr lang="en-US" sz="2000" dirty="0"/>
              <a:t>2</a:t>
            </a:r>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a:solidFill>
                  <a:srgbClr val="0066FF"/>
                </a:solidFill>
              </a:rPr>
              <a:t>G</a:t>
            </a:r>
            <a:r>
              <a:rPr lang="en-US" sz="2400" b="1" u="sng" dirty="0" smtClean="0">
                <a:solidFill>
                  <a:srgbClr val="0066FF"/>
                </a:solidFill>
              </a:rPr>
              <a:t>lossary</a:t>
            </a:r>
            <a:endParaRPr lang="en-US" sz="2400" b="1" u="sng" dirty="0">
              <a:solidFill>
                <a:srgbClr val="0066FF"/>
              </a:solidFill>
            </a:endParaRPr>
          </a:p>
        </p:txBody>
      </p:sp>
      <p:sp>
        <p:nvSpPr>
          <p:cNvPr id="12" name="TextBox 11"/>
          <p:cNvSpPr txBox="1"/>
          <p:nvPr/>
        </p:nvSpPr>
        <p:spPr>
          <a:xfrm>
            <a:off x="762000" y="5562600"/>
            <a:ext cx="7620000" cy="646331"/>
          </a:xfrm>
          <a:prstGeom prst="rect">
            <a:avLst/>
          </a:prstGeom>
          <a:noFill/>
        </p:spPr>
        <p:txBody>
          <a:bodyPr wrap="square" rtlCol="0">
            <a:spAutoFit/>
          </a:bodyPr>
          <a:lstStyle/>
          <a:p>
            <a:r>
              <a:rPr lang="en-US" dirty="0" smtClean="0">
                <a:solidFill>
                  <a:prstClr val="black"/>
                </a:solidFill>
              </a:rPr>
              <a:t>An alphabetical listing of key words from a book and their definitions with page numbers where the word appears</a:t>
            </a:r>
            <a:endParaRPr lang="en-US" dirty="0">
              <a:solidFill>
                <a:prstClr val="black"/>
              </a:solidFill>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9" name="Picture 2"/>
          <p:cNvPicPr>
            <a:picLocks noChangeAspect="1" noChangeArrowheads="1"/>
          </p:cNvPicPr>
          <p:nvPr/>
        </p:nvPicPr>
        <p:blipFill>
          <a:blip r:embed="rId2" cstate="print"/>
          <a:srcRect/>
          <a:stretch>
            <a:fillRect/>
          </a:stretch>
        </p:blipFill>
        <p:spPr bwMode="auto">
          <a:xfrm>
            <a:off x="2892658" y="1752600"/>
            <a:ext cx="3355742" cy="3581400"/>
          </a:xfrm>
          <a:prstGeom prst="rect">
            <a:avLst/>
          </a:prstGeom>
          <a:noFill/>
          <a:ln w="9525">
            <a:noFill/>
            <a:miter lim="800000"/>
            <a:headEnd/>
            <a:tailEnd/>
          </a:ln>
        </p:spPr>
      </p:pic>
    </p:spTree>
    <p:extLst>
      <p:ext uri="{BB962C8B-B14F-4D97-AF65-F5344CB8AC3E}">
        <p14:creationId xmlns:p14="http://schemas.microsoft.com/office/powerpoint/2010/main" xmlns="" val="40554093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a:t>
            </a:r>
            <a:r>
              <a:rPr lang="en-US" sz="2000" smtClean="0"/>
              <a:t>Grade </a:t>
            </a:r>
            <a:r>
              <a:rPr lang="en-US" sz="2000"/>
              <a:t>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Google</a:t>
            </a:r>
            <a:endParaRPr lang="en-US" sz="2400" b="1" u="sng" dirty="0">
              <a:solidFill>
                <a:srgbClr val="0066FF"/>
              </a:solidFill>
            </a:endParaRPr>
          </a:p>
        </p:txBody>
      </p:sp>
      <p:sp>
        <p:nvSpPr>
          <p:cNvPr id="12" name="TextBox 11"/>
          <p:cNvSpPr txBox="1"/>
          <p:nvPr/>
        </p:nvSpPr>
        <p:spPr>
          <a:xfrm>
            <a:off x="762000" y="5562600"/>
            <a:ext cx="7620000" cy="369332"/>
          </a:xfrm>
          <a:prstGeom prst="rect">
            <a:avLst/>
          </a:prstGeom>
          <a:noFill/>
        </p:spPr>
        <p:txBody>
          <a:bodyPr wrap="square" rtlCol="0">
            <a:spAutoFit/>
          </a:bodyPr>
          <a:lstStyle/>
          <a:p>
            <a:r>
              <a:rPr lang="en-US" dirty="0">
                <a:solidFill>
                  <a:prstClr val="black"/>
                </a:solidFill>
              </a:rPr>
              <a:t>Internet search engine</a:t>
            </a:r>
          </a:p>
        </p:txBody>
      </p:sp>
      <p:sp>
        <p:nvSpPr>
          <p:cNvPr id="11" name="Footer Placeholder 10"/>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2838" y="2128718"/>
            <a:ext cx="3898323" cy="2829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192445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a:t>
            </a:r>
            <a:r>
              <a:rPr lang="en-US" sz="2000" smtClean="0"/>
              <a:t>Grade </a:t>
            </a:r>
            <a:r>
              <a:rPr lang="en-US" sz="2000"/>
              <a:t>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Grammar</a:t>
            </a:r>
            <a:endParaRPr lang="en-US" sz="2400" b="1" u="sng" dirty="0">
              <a:solidFill>
                <a:srgbClr val="0066FF"/>
              </a:solidFill>
            </a:endParaRPr>
          </a:p>
        </p:txBody>
      </p:sp>
      <p:sp>
        <p:nvSpPr>
          <p:cNvPr id="12" name="TextBox 11"/>
          <p:cNvSpPr txBox="1"/>
          <p:nvPr/>
        </p:nvSpPr>
        <p:spPr>
          <a:xfrm>
            <a:off x="762000" y="5506134"/>
            <a:ext cx="7620000" cy="646331"/>
          </a:xfrm>
          <a:prstGeom prst="rect">
            <a:avLst/>
          </a:prstGeom>
          <a:noFill/>
        </p:spPr>
        <p:txBody>
          <a:bodyPr wrap="square" rtlCol="0">
            <a:spAutoFit/>
          </a:bodyPr>
          <a:lstStyle/>
          <a:p>
            <a:r>
              <a:rPr lang="en-US" dirty="0">
                <a:solidFill>
                  <a:prstClr val="black"/>
                </a:solidFill>
              </a:rPr>
              <a:t>The study of the way the words of a language are put together and used for communication</a:t>
            </a:r>
          </a:p>
        </p:txBody>
      </p:sp>
      <p:sp>
        <p:nvSpPr>
          <p:cNvPr id="11" name="Footer Placeholder 10"/>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67075" y="1832250"/>
            <a:ext cx="2609850" cy="3422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311304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a:t>
            </a:r>
            <a:r>
              <a:rPr lang="en-US" sz="2000" smtClean="0"/>
              <a:t>Grade </a:t>
            </a:r>
            <a:r>
              <a:rPr lang="en-US" sz="2000"/>
              <a:t>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Graph</a:t>
            </a:r>
            <a:endParaRPr lang="en-US" sz="2400" b="1" u="sng" dirty="0">
              <a:solidFill>
                <a:srgbClr val="0066FF"/>
              </a:solidFill>
            </a:endParaRPr>
          </a:p>
        </p:txBody>
      </p:sp>
      <p:sp>
        <p:nvSpPr>
          <p:cNvPr id="12" name="TextBox 11"/>
          <p:cNvSpPr txBox="1"/>
          <p:nvPr/>
        </p:nvSpPr>
        <p:spPr>
          <a:xfrm>
            <a:off x="762000" y="5506134"/>
            <a:ext cx="7620000" cy="646331"/>
          </a:xfrm>
          <a:prstGeom prst="rect">
            <a:avLst/>
          </a:prstGeom>
          <a:noFill/>
        </p:spPr>
        <p:txBody>
          <a:bodyPr wrap="square" rtlCol="0">
            <a:spAutoFit/>
          </a:bodyPr>
          <a:lstStyle/>
          <a:p>
            <a:r>
              <a:rPr lang="en-US" dirty="0">
                <a:solidFill>
                  <a:prstClr val="black"/>
                </a:solidFill>
              </a:rPr>
              <a:t>A drawing that shows information and the relationships between pieces of that information</a:t>
            </a:r>
          </a:p>
        </p:txBody>
      </p:sp>
      <p:sp>
        <p:nvSpPr>
          <p:cNvPr id="11" name="Footer Placeholder 10"/>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62200" y="1709738"/>
            <a:ext cx="4419600" cy="343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013278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a:t>
            </a:r>
            <a:r>
              <a:rPr lang="en-US" sz="2000" smtClean="0"/>
              <a:t>Grade </a:t>
            </a:r>
            <a:r>
              <a:rPr lang="en-US" sz="2000"/>
              <a:t>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Graphic Organizer</a:t>
            </a:r>
            <a:endParaRPr lang="en-US" sz="2400" b="1" u="sng" dirty="0">
              <a:solidFill>
                <a:srgbClr val="0066FF"/>
              </a:solidFill>
            </a:endParaRPr>
          </a:p>
        </p:txBody>
      </p:sp>
      <p:sp>
        <p:nvSpPr>
          <p:cNvPr id="12" name="TextBox 11"/>
          <p:cNvSpPr txBox="1"/>
          <p:nvPr/>
        </p:nvSpPr>
        <p:spPr>
          <a:xfrm>
            <a:off x="762000" y="5506134"/>
            <a:ext cx="7620000" cy="646331"/>
          </a:xfrm>
          <a:prstGeom prst="rect">
            <a:avLst/>
          </a:prstGeom>
          <a:noFill/>
        </p:spPr>
        <p:txBody>
          <a:bodyPr wrap="square" rtlCol="0">
            <a:spAutoFit/>
          </a:bodyPr>
          <a:lstStyle/>
          <a:p>
            <a:r>
              <a:rPr lang="en-US" dirty="0">
                <a:solidFill>
                  <a:prstClr val="black"/>
                </a:solidFill>
              </a:rPr>
              <a:t>A chart or other visual means of displaying relationships between pieces of information</a:t>
            </a:r>
          </a:p>
        </p:txBody>
      </p:sp>
      <p:sp>
        <p:nvSpPr>
          <p:cNvPr id="11" name="Footer Placeholder 10"/>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32770" name="Picture 2"/>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2905125" y="1990725"/>
            <a:ext cx="3333750" cy="3105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762000" y="1905000"/>
            <a:ext cx="2057400" cy="646331"/>
          </a:xfrm>
          <a:prstGeom prst="rect">
            <a:avLst/>
          </a:prstGeom>
          <a:noFill/>
        </p:spPr>
        <p:txBody>
          <a:bodyPr wrap="square" rtlCol="0">
            <a:spAutoFit/>
          </a:bodyPr>
          <a:lstStyle/>
          <a:p>
            <a:r>
              <a:rPr lang="en-US" dirty="0" smtClean="0"/>
              <a:t>An example of a </a:t>
            </a:r>
            <a:r>
              <a:rPr lang="en-US" b="1" u="sng" dirty="0" smtClean="0"/>
              <a:t>graphic organizer:</a:t>
            </a:r>
            <a:endParaRPr lang="en-US" b="1" u="sng" dirty="0"/>
          </a:p>
        </p:txBody>
      </p:sp>
    </p:spTree>
    <p:extLst>
      <p:ext uri="{BB962C8B-B14F-4D97-AF65-F5344CB8AC3E}">
        <p14:creationId xmlns:p14="http://schemas.microsoft.com/office/powerpoint/2010/main" xmlns="" val="38510227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609600"/>
          </a:xfrm>
        </p:spPr>
        <p:txBody>
          <a:bodyPr>
            <a:normAutofit/>
          </a:bodyPr>
          <a:lstStyle/>
          <a:p>
            <a:r>
              <a:rPr lang="en-US" sz="2000" dirty="0" smtClean="0"/>
              <a:t>Reading/Language Arts Vocabulary - Grade 2</a:t>
            </a:r>
            <a:endParaRPr lang="en-US" sz="2000" dirty="0"/>
          </a:p>
        </p:txBody>
      </p:sp>
      <p:sp>
        <p:nvSpPr>
          <p:cNvPr id="6" name="Title 3"/>
          <p:cNvSpPr txBox="1">
            <a:spLocks/>
          </p:cNvSpPr>
          <p:nvPr/>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7"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8"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algn="ctr">
              <a:spcBef>
                <a:spcPct val="0"/>
              </a:spcBef>
              <a:defRPr/>
            </a:pPr>
            <a:endParaRPr lang="en-US" sz="4400" dirty="0" smtClean="0">
              <a:solidFill>
                <a:prstClr val="black"/>
              </a:solidFill>
            </a:endParaRPr>
          </a:p>
        </p:txBody>
      </p:sp>
      <p:sp>
        <p:nvSpPr>
          <p:cNvPr id="10" name="TextBox 9"/>
          <p:cNvSpPr txBox="1"/>
          <p:nvPr/>
        </p:nvSpPr>
        <p:spPr>
          <a:xfrm>
            <a:off x="2895600" y="1066800"/>
            <a:ext cx="3352800" cy="461665"/>
          </a:xfrm>
          <a:prstGeom prst="rect">
            <a:avLst/>
          </a:prstGeom>
          <a:noFill/>
        </p:spPr>
        <p:txBody>
          <a:bodyPr wrap="square" rtlCol="0">
            <a:spAutoFit/>
          </a:bodyPr>
          <a:lstStyle/>
          <a:p>
            <a:pPr algn="ctr"/>
            <a:r>
              <a:rPr lang="en-US" sz="2400" b="1" u="sng" dirty="0" smtClean="0">
                <a:solidFill>
                  <a:srgbClr val="0066FF"/>
                </a:solidFill>
              </a:rPr>
              <a:t>Graphics</a:t>
            </a:r>
            <a:endParaRPr lang="en-US" sz="2400" b="1" u="sng" dirty="0">
              <a:solidFill>
                <a:srgbClr val="0066FF"/>
              </a:solidFill>
            </a:endParaRPr>
          </a:p>
        </p:txBody>
      </p:sp>
      <p:sp>
        <p:nvSpPr>
          <p:cNvPr id="12" name="TextBox 11"/>
          <p:cNvSpPr txBox="1"/>
          <p:nvPr/>
        </p:nvSpPr>
        <p:spPr>
          <a:xfrm>
            <a:off x="762000" y="5562600"/>
            <a:ext cx="7620000" cy="369332"/>
          </a:xfrm>
          <a:prstGeom prst="rect">
            <a:avLst/>
          </a:prstGeom>
          <a:noFill/>
        </p:spPr>
        <p:txBody>
          <a:bodyPr wrap="square" rtlCol="0">
            <a:spAutoFit/>
          </a:bodyPr>
          <a:lstStyle/>
          <a:p>
            <a:r>
              <a:rPr lang="en-US" dirty="0" smtClean="0"/>
              <a:t>Related </a:t>
            </a:r>
            <a:r>
              <a:rPr lang="en-US" dirty="0"/>
              <a:t>to pictures or writing such as photography, painting, and printing</a:t>
            </a:r>
            <a:endParaRPr lang="en-US" dirty="0">
              <a:solidFill>
                <a:prstClr val="black"/>
              </a:solidFill>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rPr>
              <a:t>©Partners for Learning, Inc.</a:t>
            </a:r>
            <a:endParaRPr lang="en-US">
              <a:solidFill>
                <a:prstClr val="black">
                  <a:tint val="75000"/>
                </a:prstClr>
              </a:solidFill>
            </a:endParaRPr>
          </a:p>
        </p:txBody>
      </p:sp>
      <p:pic>
        <p:nvPicPr>
          <p:cNvPr id="9218" name="Picture 2" descr="C:\Users\Owner\AppData\Local\Microsoft\Windows\Temporary Internet Files\Content.IE5\SSH8EPH9\MP90040046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27627" y="1863204"/>
            <a:ext cx="2088746" cy="31315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68732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5291</TotalTime>
  <Words>8751</Words>
  <Application>Microsoft Office PowerPoint</Application>
  <PresentationFormat>On-screen Show (4:3)</PresentationFormat>
  <Paragraphs>1331</Paragraphs>
  <Slides>249</Slides>
  <Notes>2</Notes>
  <HiddenSlides>0</HiddenSlides>
  <MMClips>0</MMClips>
  <ScaleCrop>false</ScaleCrop>
  <HeadingPairs>
    <vt:vector size="4" baseType="variant">
      <vt:variant>
        <vt:lpstr>Theme</vt:lpstr>
      </vt:variant>
      <vt:variant>
        <vt:i4>1</vt:i4>
      </vt:variant>
      <vt:variant>
        <vt:lpstr>Slide Titles</vt:lpstr>
      </vt:variant>
      <vt:variant>
        <vt:i4>249</vt:i4>
      </vt:variant>
    </vt:vector>
  </HeadingPairs>
  <TitlesOfParts>
    <vt:vector size="250" baseType="lpstr">
      <vt:lpstr>Office Theme</vt:lpstr>
      <vt:lpstr>Slide 1</vt:lpstr>
      <vt:lpstr>Slide 2</vt:lpstr>
      <vt:lpstr>Reading/Language Arts Vocabulary - Grade 2</vt:lpstr>
      <vt:lpstr>Reading/Language Arts Vocabulary - Grade 2</vt:lpstr>
      <vt:lpstr>Reading Vocabulary Grade 2</vt:lpstr>
      <vt:lpstr>Reading/Language Arts Vocabulary - Grade 2</vt:lpstr>
      <vt:lpstr>Reading/Language Arts Vocabulary - Grade 5</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K</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 Vocabulary Grade 2</vt:lpstr>
      <vt:lpstr>Reading Vocabulary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 Vocabulary Grade 2</vt:lpstr>
      <vt:lpstr>Reading Vocabulary Grade 2</vt:lpstr>
      <vt:lpstr>Reading/Language Arts Vocabulary - Grade 2</vt:lpstr>
      <vt:lpstr>Reading Vocabulary Grade 2</vt:lpstr>
      <vt:lpstr>Reading/Language Arts Vocabulary - Grade 2</vt:lpstr>
      <vt:lpstr>Reading/Language Arts Vocabulary - Grade 2</vt:lpstr>
      <vt:lpstr>Reading/Language Arts Vocabulary - Grade 1</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12</vt:lpstr>
      <vt:lpstr>Reading Vocabulary Grade 2</vt:lpstr>
      <vt:lpstr>Reading Vocabulary Grade 2</vt:lpstr>
      <vt:lpstr>Reading Vocabulary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 Vocabulary Grade 2</vt:lpstr>
      <vt:lpstr>Reading Vocabulary Grade 2</vt:lpstr>
      <vt:lpstr>Reading Vocabulary Grade 1</vt:lpstr>
      <vt:lpstr>Reading Vocabulary Grade 1</vt:lpstr>
      <vt:lpstr>Reading Vocabulary Grade 1</vt:lpstr>
      <vt:lpstr>Reading/Language Arts Vocabulary - Grade 2</vt:lpstr>
      <vt:lpstr>Reading Vocabulary Grade 2</vt:lpstr>
      <vt:lpstr>Reading Vocabulary Grade 2</vt:lpstr>
      <vt:lpstr>Reading Vocabulary Grade 2</vt:lpstr>
      <vt:lpstr>Reading Vocabulary Grade 2</vt:lpstr>
      <vt:lpstr>Reading Vocabulary Grade 2</vt:lpstr>
      <vt:lpstr>Reading/Language Arts Vocabulary - Grade 2</vt:lpstr>
      <vt:lpstr>Reading/Language Arts Vocabulary - Grade K</vt:lpstr>
      <vt:lpstr>Reading/Language Arts Vocabulary - Grade K</vt:lpstr>
      <vt:lpstr>Reading/Language Arts Vocabulary - Grade K</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 Vocabulary Grade 2</vt:lpstr>
      <vt:lpstr>Reading/Language Arts Vocabulary - Grade 2</vt:lpstr>
      <vt:lpstr>Reading Vocabulary Grade 2</vt:lpstr>
      <vt:lpstr>Reading Vocabulary Grade 2</vt:lpstr>
      <vt:lpstr>Reading Vocabulary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lpstr>Reading/Language Arts Vocabulary - Grade 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Vocabulary Grade K</dc:title>
  <dc:creator>Sandra</dc:creator>
  <cp:lastModifiedBy>Sandra</cp:lastModifiedBy>
  <cp:revision>131</cp:revision>
  <dcterms:created xsi:type="dcterms:W3CDTF">2012-02-09T22:39:39Z</dcterms:created>
  <dcterms:modified xsi:type="dcterms:W3CDTF">2013-05-03T20:54:41Z</dcterms:modified>
</cp:coreProperties>
</file>