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slides/slide229.xml" ContentType="application/vnd.openxmlformats-officedocument.presentationml.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s/slide218.xml" ContentType="application/vnd.openxmlformats-officedocument.presentationml.slide+xml"/>
  <Override PartName="/ppt/slides/slide265.xml" ContentType="application/vnd.openxmlformats-officedocument.presentationml.slide+xml"/>
  <Override PartName="/ppt/slides/slide25.xml" ContentType="application/vnd.openxmlformats-officedocument.presentationml.slide+xml"/>
  <Override PartName="/ppt/slides/slide72.xml" ContentType="application/vnd.openxmlformats-officedocument.presentationml.slide+xml"/>
  <Override PartName="/ppt/slides/slide207.xml" ContentType="application/vnd.openxmlformats-officedocument.presentationml.slide+xml"/>
  <Override PartName="/ppt/slides/slide254.xml" ContentType="application/vnd.openxmlformats-officedocument.presentationml.slid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232.xml" ContentType="application/vnd.openxmlformats-officedocument.presentationml.slide+xml"/>
  <Override PartName="/ppt/slides/slide243.xml" ContentType="application/vnd.openxmlformats-officedocument.presentationml.slide+xml"/>
  <Override PartName="/ppt/notesMasters/notesMaster1.xml" ContentType="application/vnd.openxmlformats-officedocument.presentationml.notesMaster+xml"/>
  <Override PartName="/ppt/slides/slide169.xml" ContentType="application/vnd.openxmlformats-officedocument.presentationml.slide+xml"/>
  <Override PartName="/ppt/slides/slide221.xml" ContentType="application/vnd.openxmlformats-officedocument.presentationml.slide+xml"/>
  <Override PartName="/ppt/tableStyles.xml" ContentType="application/vnd.openxmlformats-officedocument.presentationml.tableStyles+xml"/>
  <Override PartName="/ppt/slides/slide147.xml" ContentType="application/vnd.openxmlformats-officedocument.presentationml.slide+xml"/>
  <Override PartName="/ppt/slides/slide158.xml" ContentType="application/vnd.openxmlformats-officedocument.presentationml.slide+xml"/>
  <Override PartName="/ppt/slides/slide194.xml" ContentType="application/vnd.openxmlformats-officedocument.presentationml.slide+xml"/>
  <Override PartName="/ppt/slides/slide210.xml" ContentType="application/vnd.openxmlformats-officedocument.presentationml.slide+xml"/>
  <Override PartName="/ppt/slides/slide99.xml" ContentType="application/vnd.openxmlformats-officedocument.presentationml.slide+xml"/>
  <Override PartName="/ppt/slides/slide136.xml" ContentType="application/vnd.openxmlformats-officedocument.presentationml.slide+xml"/>
  <Override PartName="/ppt/slides/slide183.xml" ContentType="application/vnd.openxmlformats-officedocument.presentationml.slide+xml"/>
  <Override PartName="/ppt/diagrams/layout1.xml" ContentType="application/vnd.openxmlformats-officedocument.drawingml.diagramLayout+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s/slide259.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s/slide248.xml" ContentType="application/vnd.openxmlformats-officedocument.presentationml.slide+xml"/>
  <Default Extension="png" ContentType="image/png"/>
  <Override PartName="/ppt/slides/slide55.xml" ContentType="application/vnd.openxmlformats-officedocument.presentationml.slide+xml"/>
  <Override PartName="/ppt/slides/slide237.xml" ContentType="application/vnd.openxmlformats-officedocument.presentationml.slide+xml"/>
  <Override PartName="/ppt/theme/theme2.xml" ContentType="application/vnd.openxmlformats-officedocument.them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215.xml" ContentType="application/vnd.openxmlformats-officedocument.presentationml.slide+xml"/>
  <Override PartName="/ppt/slides/slide226.xml" ContentType="application/vnd.openxmlformats-officedocument.presentationml.slide+xml"/>
  <Override PartName="/ppt/slides/slide262.xml" ContentType="application/vnd.openxmlformats-officedocument.presentationml.slide+xml"/>
  <Override PartName="/ppt/slides/slide273.xml" ContentType="application/vnd.openxmlformats-officedocument.presentationml.slide+xml"/>
  <Override PartName="/ppt/presentation.xml" ContentType="application/vnd.openxmlformats-officedocument.presentationml.presentation.main+xml"/>
  <Override PartName="/ppt/slides/slide22.xml" ContentType="application/vnd.openxmlformats-officedocument.presentationml.slide+xml"/>
  <Override PartName="/ppt/slides/slide199.xml" ContentType="application/vnd.openxmlformats-officedocument.presentationml.slide+xml"/>
  <Override PartName="/ppt/slides/slide204.xml" ContentType="application/vnd.openxmlformats-officedocument.presentationml.slide+xml"/>
  <Override PartName="/ppt/slides/slide251.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188.xml" ContentType="application/vnd.openxmlformats-officedocument.presentationml.slide+xml"/>
  <Override PartName="/ppt/slides/slide240.xml" ContentType="application/vnd.openxmlformats-officedocument.presentationml.slide+xml"/>
  <Override PartName="/ppt/slides/slide119.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s/slide108.xml" ContentType="application/vnd.openxmlformats-officedocument.presentationml.slide+xml"/>
  <Override PartName="/ppt/slides/slide155.xml" ContentType="application/vnd.openxmlformats-officedocument.presentationml.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slides/slide191.xml" ContentType="application/vnd.openxmlformats-officedocument.presentationml.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80.xml" ContentType="application/vnd.openxmlformats-officedocument.presentationml.slide+xml"/>
  <Override PartName="/ppt/slides/slide267.xml" ContentType="application/vnd.openxmlformats-officedocument.presentationml.slide+xml"/>
  <Override PartName="/ppt/diagrams/colors1.xml" ContentType="application/vnd.openxmlformats-officedocument.drawingml.diagramColors+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s/slide209.xml" ContentType="application/vnd.openxmlformats-officedocument.presentationml.slide+xml"/>
  <Override PartName="/ppt/slides/slide256.xml" ContentType="application/vnd.openxmlformats-officedocument.presentationml.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s/slide216.xml" ContentType="application/vnd.openxmlformats-officedocument.presentationml.slide+xml"/>
  <Override PartName="/ppt/slides/slide234.xml" ContentType="application/vnd.openxmlformats-officedocument.presentationml.slide+xml"/>
  <Override PartName="/ppt/slides/slide245.xml" ContentType="application/vnd.openxmlformats-officedocument.presentationml.slide+xml"/>
  <Override PartName="/ppt/slides/slide263.xml" ContentType="application/vnd.openxmlformats-officedocument.presentationml.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slides/slide205.xml" ContentType="application/vnd.openxmlformats-officedocument.presentationml.slide+xml"/>
  <Override PartName="/ppt/slides/slide223.xml" ContentType="application/vnd.openxmlformats-officedocument.presentationml.slide+xml"/>
  <Override PartName="/ppt/slides/slide241.xml" ContentType="application/vnd.openxmlformats-officedocument.presentationml.slide+xml"/>
  <Override PartName="/ppt/slides/slide252.xml" ContentType="application/vnd.openxmlformats-officedocument.presentationml.slide+xml"/>
  <Override PartName="/ppt/slides/slide2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s/slide178.xml" ContentType="application/vnd.openxmlformats-officedocument.presentationml.slide+xml"/>
  <Override PartName="/ppt/slides/slide196.xml" ContentType="application/vnd.openxmlformats-officedocument.presentationml.slide+xml"/>
  <Override PartName="/ppt/slides/slide212.xml" ContentType="application/vnd.openxmlformats-officedocument.presentationml.slide+xml"/>
  <Override PartName="/ppt/slides/slide230.xml" ContentType="application/vnd.openxmlformats-officedocument.presentationml.slide+xml"/>
  <Override PartName="/ppt/slides/slide138.xml" ContentType="application/vnd.openxmlformats-officedocument.presentationml.slide+xml"/>
  <Override PartName="/ppt/slides/slide167.xml" ContentType="application/vnd.openxmlformats-officedocument.presentationml.slide+xml"/>
  <Override PartName="/ppt/slides/slide185.xml" ContentType="application/vnd.openxmlformats-officedocument.presentationml.slide+xml"/>
  <Override PartName="/ppt/slides/slide201.xml" ContentType="application/vnd.openxmlformats-officedocument.presentationml.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74.xml" ContentType="application/vnd.openxmlformats-officedocument.presentationml.slide+xml"/>
  <Override PartName="/ppt/slides/slide192.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s/slide163.xml" ContentType="application/vnd.openxmlformats-officedocument.presentationml.slide+xml"/>
  <Override PartName="/ppt/slides/slide181.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170.xml" ContentType="application/vnd.openxmlformats-officedocument.presentationml.slide+xml"/>
  <Override PartName="/ppt/slides/slide239.xml" ContentType="application/vnd.openxmlformats-officedocument.presentationml.slide+xml"/>
  <Override PartName="/ppt/slides/slide257.xml" ContentType="application/vnd.openxmlformats-officedocument.presentationml.slide+xml"/>
  <Override PartName="/ppt/slides/slide268.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s/slide217.xml" ContentType="application/vnd.openxmlformats-officedocument.presentationml.slide+xml"/>
  <Override PartName="/ppt/slides/slide228.xml" ContentType="application/vnd.openxmlformats-officedocument.presentationml.slide+xml"/>
  <Override PartName="/ppt/slides/slide246.xml" ContentType="application/vnd.openxmlformats-officedocument.presentationml.slide+xml"/>
  <Override PartName="/ppt/slides/slide264.xml" ContentType="application/vnd.openxmlformats-officedocument.presentationml.slide+xml"/>
  <Override PartName="/ppt/slides/slide275.xml" ContentType="application/vnd.openxmlformats-officedocument.presentationml.slide+xml"/>
  <Override PartName="/ppt/diagrams/drawing1.xml" ContentType="application/vnd.ms-office.drawingml.diagramDrawing+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s/slide206.xml" ContentType="application/vnd.openxmlformats-officedocument.presentationml.slide+xml"/>
  <Override PartName="/ppt/slides/slide235.xml" ContentType="application/vnd.openxmlformats-officedocument.presentationml.slide+xml"/>
  <Override PartName="/ppt/slides/slide253.xml" ContentType="application/vnd.openxmlformats-officedocument.presentationml.slide+xml"/>
  <Default Extension="jpeg" ContentType="image/jpeg"/>
  <Override PartName="/ppt/diagrams/quickStyle1.xml" ContentType="application/vnd.openxmlformats-officedocument.drawingml.diagramStyl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s/slide213.xml" ContentType="application/vnd.openxmlformats-officedocument.presentationml.slide+xml"/>
  <Override PartName="/ppt/slides/slide224.xml" ContentType="application/vnd.openxmlformats-officedocument.presentationml.slide+xml"/>
  <Override PartName="/ppt/slides/slide242.xml" ContentType="application/vnd.openxmlformats-officedocument.presentationml.slide+xml"/>
  <Override PartName="/ppt/slides/slide260.xml" ContentType="application/vnd.openxmlformats-officedocument.presentationml.slide+xml"/>
  <Override PartName="/ppt/slides/slide271.xml" ContentType="application/vnd.openxmlformats-officedocument.presentationml.slide+xml"/>
  <Override PartName="/ppt/slideLayouts/slideLayout1.xml" ContentType="application/vnd.openxmlformats-officedocument.presentationml.slideLayout+xml"/>
  <Override PartName="/ppt/slides/slide20.xml" ContentType="application/vnd.openxmlformats-officedocument.presentationml.slide+xml"/>
  <Override PartName="/ppt/slides/slide168.xml" ContentType="application/vnd.openxmlformats-officedocument.presentationml.slide+xml"/>
  <Override PartName="/ppt/slides/slide179.xml" ContentType="application/vnd.openxmlformats-officedocument.presentationml.slide+xml"/>
  <Override PartName="/ppt/slides/slide197.xml" ContentType="application/vnd.openxmlformats-officedocument.presentationml.slide+xml"/>
  <Override PartName="/ppt/slides/slide202.xml" ContentType="application/vnd.openxmlformats-officedocument.presentationml.slide+xml"/>
  <Override PartName="/ppt/slides/slide231.xml" ContentType="application/vnd.openxmlformats-officedocument.presentationml.slide+xml"/>
  <Override PartName="/ppt/slides/slide139.xml" ContentType="application/vnd.openxmlformats-officedocument.presentationml.slide+xml"/>
  <Override PartName="/ppt/slides/slide157.xml" ContentType="application/vnd.openxmlformats-officedocument.presentationml.slide+xml"/>
  <Override PartName="/ppt/slides/slide186.xml" ContentType="application/vnd.openxmlformats-officedocument.presentationml.slide+xml"/>
  <Override PartName="/ppt/slides/slide220.xml" ContentType="application/vnd.openxmlformats-officedocument.presentationml.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slides/slide193.xml" ContentType="application/vnd.openxmlformats-officedocument.presentationml.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slides/slide269.xml" ContentType="application/vnd.openxmlformats-officedocument.presentationml.slide+xml"/>
  <Override PartName="/ppt/diagrams/data1.xml" ContentType="application/vnd.openxmlformats-officedocument.drawingml.diagramData+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s/slide258.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s/slide236.xml" ContentType="application/vnd.openxmlformats-officedocument.presentationml.slide+xml"/>
  <Override PartName="/ppt/slides/slide247.xml" ContentType="application/vnd.openxmlformats-officedocument.presentationml.slide+xml"/>
  <Override PartName="/ppt/slides/slide43.xml" ContentType="application/vnd.openxmlformats-officedocument.presentationml.slide+xml"/>
  <Override PartName="/ppt/slides/slide90.xml" ContentType="application/vnd.openxmlformats-officedocument.presentationml.slide+xml"/>
  <Override PartName="/ppt/slides/slide225.xml" ContentType="application/vnd.openxmlformats-officedocument.presentationml.slide+xml"/>
  <Override PartName="/ppt/slides/slide272.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Override PartName="/ppt/slides/slide214.xml" ContentType="application/vnd.openxmlformats-officedocument.presentationml.slide+xml"/>
  <Override PartName="/ppt/slides/slide261.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slides/slide187.xml" ContentType="application/vnd.openxmlformats-officedocument.presentationml.slide+xml"/>
  <Override PartName="/ppt/slides/slide198.xml" ContentType="application/vnd.openxmlformats-officedocument.presentationml.slide+xml"/>
  <Override PartName="/ppt/slides/slide203.xml" ContentType="application/vnd.openxmlformats-officedocument.presentationml.slide+xml"/>
  <Override PartName="/ppt/slides/slide250.xml" ContentType="application/vnd.openxmlformats-officedocument.presentationml.slide+xml"/>
  <Override PartName="/ppt/slides/slide129.xml" ContentType="application/vnd.openxmlformats-officedocument.presentationml.slide+xml"/>
  <Override PartName="/ppt/slides/slide176.xml" ContentType="application/vnd.openxmlformats-officedocument.presentationml.slide+xml"/>
  <Override PartName="/ppt/slides/slide118.xml" ContentType="application/vnd.openxmlformats-officedocument.presentationml.slide+xml"/>
  <Override PartName="/ppt/slides/slide165.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90.xml" ContentType="application/vnd.openxmlformats-officedocument.presentationml.slide+xml"/>
  <Override PartName="/ppt/viewProps.xml" ContentType="application/vnd.openxmlformats-officedocument.presentationml.viewProps+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slides/slide208.xml" ContentType="application/vnd.openxmlformats-officedocument.presentationml.slide+xml"/>
  <Override PartName="/ppt/slides/slide219.xml" ContentType="application/vnd.openxmlformats-officedocument.presentationml.slide+xml"/>
  <Override PartName="/ppt/slides/slide255.xml" ContentType="application/vnd.openxmlformats-officedocument.presentationml.slide+xml"/>
  <Override PartName="/ppt/slides/slide266.xml" ContentType="application/vnd.openxmlformats-officedocument.presentationml.slide+xml"/>
  <Override PartName="/ppt/presProps.xml" ContentType="application/vnd.openxmlformats-officedocument.presentationml.presProps+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s/slide244.xml" ContentType="application/vnd.openxmlformats-officedocument.presentationml.slide+xml"/>
  <Override PartName="/ppt/slides/slide51.xml" ContentType="application/vnd.openxmlformats-officedocument.presentationml.slide+xml"/>
  <Override PartName="/ppt/slides/slide233.xml" ContentType="application/vnd.openxmlformats-officedocument.presentationml.slide+xml"/>
  <Override PartName="/ppt/slides/slide40.xml" ContentType="application/vnd.openxmlformats-officedocument.presentationml.slide+xml"/>
  <Override PartName="/ppt/slides/slide159.xml" ContentType="application/vnd.openxmlformats-officedocument.presentationml.slide+xml"/>
  <Override PartName="/ppt/slides/slide211.xml" ContentType="application/vnd.openxmlformats-officedocument.presentationml.slide+xml"/>
  <Override PartName="/ppt/slides/slide222.xml" ContentType="application/vnd.openxmlformats-officedocument.presentationml.slide+xml"/>
  <Override PartName="/ppt/slides/slide148.xml" ContentType="application/vnd.openxmlformats-officedocument.presentationml.slide+xml"/>
  <Override PartName="/ppt/slides/slide195.xml" ContentType="application/vnd.openxmlformats-officedocument.presentationml.slide+xml"/>
  <Override PartName="/ppt/slides/slide200.xml" ContentType="application/vnd.openxmlformats-officedocument.presentationml.slide+xml"/>
  <Default Extension="gif" ContentType="image/gif"/>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s/slide238.xml" ContentType="application/vnd.openxmlformats-officedocument.presentationml.slide+xml"/>
  <Override PartName="/ppt/slides/slide249.xml" ContentType="application/vnd.openxmlformats-officedocument.presentationml.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slides/slide227.xml" ContentType="application/vnd.openxmlformats-officedocument.presentationml.slide+xml"/>
  <Override PartName="/ppt/slides/slide274.xml" ContentType="application/vnd.openxmlformats-officedocument.presentationml.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7"/>
  </p:notesMasterIdLst>
  <p:sldIdLst>
    <p:sldId id="545" r:id="rId2"/>
    <p:sldId id="546" r:id="rId3"/>
    <p:sldId id="256" r:id="rId4"/>
    <p:sldId id="257" r:id="rId5"/>
    <p:sldId id="258" r:id="rId6"/>
    <p:sldId id="259" r:id="rId7"/>
    <p:sldId id="260" r:id="rId8"/>
    <p:sldId id="261" r:id="rId9"/>
    <p:sldId id="262" r:id="rId10"/>
    <p:sldId id="263" r:id="rId11"/>
    <p:sldId id="264" r:id="rId12"/>
    <p:sldId id="265" r:id="rId13"/>
    <p:sldId id="267" r:id="rId14"/>
    <p:sldId id="268" r:id="rId15"/>
    <p:sldId id="269" r:id="rId16"/>
    <p:sldId id="270" r:id="rId17"/>
    <p:sldId id="271" r:id="rId18"/>
    <p:sldId id="272" r:id="rId19"/>
    <p:sldId id="273" r:id="rId20"/>
    <p:sldId id="274" r:id="rId21"/>
    <p:sldId id="275" r:id="rId22"/>
    <p:sldId id="277" r:id="rId23"/>
    <p:sldId id="278" r:id="rId24"/>
    <p:sldId id="279" r:id="rId25"/>
    <p:sldId id="280" r:id="rId26"/>
    <p:sldId id="281" r:id="rId27"/>
    <p:sldId id="282" r:id="rId28"/>
    <p:sldId id="284" r:id="rId29"/>
    <p:sldId id="285" r:id="rId30"/>
    <p:sldId id="286" r:id="rId31"/>
    <p:sldId id="287" r:id="rId32"/>
    <p:sldId id="288" r:id="rId33"/>
    <p:sldId id="289" r:id="rId34"/>
    <p:sldId id="292" r:id="rId35"/>
    <p:sldId id="294" r:id="rId36"/>
    <p:sldId id="295" r:id="rId37"/>
    <p:sldId id="296" r:id="rId38"/>
    <p:sldId id="297" r:id="rId39"/>
    <p:sldId id="298" r:id="rId40"/>
    <p:sldId id="299" r:id="rId41"/>
    <p:sldId id="300" r:id="rId42"/>
    <p:sldId id="302" r:id="rId43"/>
    <p:sldId id="303" r:id="rId44"/>
    <p:sldId id="304" r:id="rId45"/>
    <p:sldId id="305" r:id="rId46"/>
    <p:sldId id="306" r:id="rId47"/>
    <p:sldId id="307" r:id="rId48"/>
    <p:sldId id="308" r:id="rId49"/>
    <p:sldId id="309" r:id="rId50"/>
    <p:sldId id="310" r:id="rId51"/>
    <p:sldId id="311" r:id="rId52"/>
    <p:sldId id="312" r:id="rId53"/>
    <p:sldId id="314" r:id="rId54"/>
    <p:sldId id="315" r:id="rId55"/>
    <p:sldId id="316" r:id="rId56"/>
    <p:sldId id="317" r:id="rId57"/>
    <p:sldId id="318" r:id="rId58"/>
    <p:sldId id="319" r:id="rId59"/>
    <p:sldId id="320" r:id="rId60"/>
    <p:sldId id="321" r:id="rId61"/>
    <p:sldId id="322" r:id="rId62"/>
    <p:sldId id="323" r:id="rId63"/>
    <p:sldId id="324" r:id="rId64"/>
    <p:sldId id="325" r:id="rId65"/>
    <p:sldId id="326" r:id="rId66"/>
    <p:sldId id="327" r:id="rId67"/>
    <p:sldId id="328" r:id="rId68"/>
    <p:sldId id="329" r:id="rId69"/>
    <p:sldId id="330" r:id="rId70"/>
    <p:sldId id="331" r:id="rId71"/>
    <p:sldId id="332" r:id="rId72"/>
    <p:sldId id="333" r:id="rId73"/>
    <p:sldId id="334" r:id="rId74"/>
    <p:sldId id="335" r:id="rId75"/>
    <p:sldId id="336" r:id="rId76"/>
    <p:sldId id="337" r:id="rId77"/>
    <p:sldId id="338" r:id="rId78"/>
    <p:sldId id="339" r:id="rId79"/>
    <p:sldId id="340" r:id="rId80"/>
    <p:sldId id="341" r:id="rId81"/>
    <p:sldId id="342" r:id="rId82"/>
    <p:sldId id="343" r:id="rId83"/>
    <p:sldId id="344" r:id="rId84"/>
    <p:sldId id="345" r:id="rId85"/>
    <p:sldId id="346" r:id="rId86"/>
    <p:sldId id="348" r:id="rId87"/>
    <p:sldId id="349" r:id="rId88"/>
    <p:sldId id="350" r:id="rId89"/>
    <p:sldId id="351" r:id="rId90"/>
    <p:sldId id="352" r:id="rId91"/>
    <p:sldId id="353" r:id="rId92"/>
    <p:sldId id="354" r:id="rId93"/>
    <p:sldId id="355" r:id="rId94"/>
    <p:sldId id="356" r:id="rId95"/>
    <p:sldId id="357" r:id="rId96"/>
    <p:sldId id="358" r:id="rId97"/>
    <p:sldId id="359" r:id="rId98"/>
    <p:sldId id="360" r:id="rId99"/>
    <p:sldId id="361" r:id="rId100"/>
    <p:sldId id="362" r:id="rId101"/>
    <p:sldId id="363" r:id="rId102"/>
    <p:sldId id="364" r:id="rId103"/>
    <p:sldId id="365" r:id="rId104"/>
    <p:sldId id="366" r:id="rId105"/>
    <p:sldId id="367" r:id="rId106"/>
    <p:sldId id="368" r:id="rId107"/>
    <p:sldId id="369" r:id="rId108"/>
    <p:sldId id="370" r:id="rId109"/>
    <p:sldId id="371" r:id="rId110"/>
    <p:sldId id="372" r:id="rId111"/>
    <p:sldId id="373" r:id="rId112"/>
    <p:sldId id="374" r:id="rId113"/>
    <p:sldId id="375" r:id="rId114"/>
    <p:sldId id="376" r:id="rId115"/>
    <p:sldId id="377" r:id="rId116"/>
    <p:sldId id="378" r:id="rId117"/>
    <p:sldId id="379" r:id="rId118"/>
    <p:sldId id="380" r:id="rId119"/>
    <p:sldId id="381" r:id="rId120"/>
    <p:sldId id="383" r:id="rId121"/>
    <p:sldId id="384" r:id="rId122"/>
    <p:sldId id="385" r:id="rId123"/>
    <p:sldId id="386" r:id="rId124"/>
    <p:sldId id="387" r:id="rId125"/>
    <p:sldId id="388" r:id="rId126"/>
    <p:sldId id="389" r:id="rId127"/>
    <p:sldId id="390" r:id="rId128"/>
    <p:sldId id="392" r:id="rId129"/>
    <p:sldId id="393" r:id="rId130"/>
    <p:sldId id="394" r:id="rId131"/>
    <p:sldId id="395" r:id="rId132"/>
    <p:sldId id="396" r:id="rId133"/>
    <p:sldId id="397" r:id="rId134"/>
    <p:sldId id="398" r:id="rId135"/>
    <p:sldId id="399" r:id="rId136"/>
    <p:sldId id="400" r:id="rId137"/>
    <p:sldId id="401" r:id="rId138"/>
    <p:sldId id="403" r:id="rId139"/>
    <p:sldId id="404" r:id="rId140"/>
    <p:sldId id="405" r:id="rId141"/>
    <p:sldId id="406" r:id="rId142"/>
    <p:sldId id="407" r:id="rId143"/>
    <p:sldId id="408" r:id="rId144"/>
    <p:sldId id="409" r:id="rId145"/>
    <p:sldId id="410" r:id="rId146"/>
    <p:sldId id="411" r:id="rId147"/>
    <p:sldId id="412" r:id="rId148"/>
    <p:sldId id="413" r:id="rId149"/>
    <p:sldId id="414" r:id="rId150"/>
    <p:sldId id="415" r:id="rId151"/>
    <p:sldId id="416" r:id="rId152"/>
    <p:sldId id="417" r:id="rId153"/>
    <p:sldId id="418" r:id="rId154"/>
    <p:sldId id="419" r:id="rId155"/>
    <p:sldId id="420" r:id="rId156"/>
    <p:sldId id="421" r:id="rId157"/>
    <p:sldId id="422" r:id="rId158"/>
    <p:sldId id="423" r:id="rId159"/>
    <p:sldId id="424" r:id="rId160"/>
    <p:sldId id="425" r:id="rId161"/>
    <p:sldId id="426" r:id="rId162"/>
    <p:sldId id="427" r:id="rId163"/>
    <p:sldId id="428" r:id="rId164"/>
    <p:sldId id="429" r:id="rId165"/>
    <p:sldId id="430" r:id="rId166"/>
    <p:sldId id="431" r:id="rId167"/>
    <p:sldId id="432" r:id="rId168"/>
    <p:sldId id="433" r:id="rId169"/>
    <p:sldId id="434" r:id="rId170"/>
    <p:sldId id="435" r:id="rId171"/>
    <p:sldId id="436" r:id="rId172"/>
    <p:sldId id="437" r:id="rId173"/>
    <p:sldId id="438" r:id="rId174"/>
    <p:sldId id="439" r:id="rId175"/>
    <p:sldId id="440" r:id="rId176"/>
    <p:sldId id="441" r:id="rId177"/>
    <p:sldId id="443" r:id="rId178"/>
    <p:sldId id="444" r:id="rId179"/>
    <p:sldId id="446" r:id="rId180"/>
    <p:sldId id="447" r:id="rId181"/>
    <p:sldId id="448" r:id="rId182"/>
    <p:sldId id="449" r:id="rId183"/>
    <p:sldId id="450" r:id="rId184"/>
    <p:sldId id="451" r:id="rId185"/>
    <p:sldId id="453" r:id="rId186"/>
    <p:sldId id="454" r:id="rId187"/>
    <p:sldId id="455" r:id="rId188"/>
    <p:sldId id="456" r:id="rId189"/>
    <p:sldId id="457" r:id="rId190"/>
    <p:sldId id="458" r:id="rId191"/>
    <p:sldId id="459" r:id="rId192"/>
    <p:sldId id="460" r:id="rId193"/>
    <p:sldId id="461" r:id="rId194"/>
    <p:sldId id="462" r:id="rId195"/>
    <p:sldId id="463" r:id="rId196"/>
    <p:sldId id="464" r:id="rId197"/>
    <p:sldId id="465" r:id="rId198"/>
    <p:sldId id="466" r:id="rId199"/>
    <p:sldId id="467" r:id="rId200"/>
    <p:sldId id="468" r:id="rId201"/>
    <p:sldId id="469" r:id="rId202"/>
    <p:sldId id="470" r:id="rId203"/>
    <p:sldId id="471" r:id="rId204"/>
    <p:sldId id="472" r:id="rId205"/>
    <p:sldId id="473" r:id="rId206"/>
    <p:sldId id="474" r:id="rId207"/>
    <p:sldId id="475" r:id="rId208"/>
    <p:sldId id="476" r:id="rId209"/>
    <p:sldId id="477" r:id="rId210"/>
    <p:sldId id="478" r:id="rId211"/>
    <p:sldId id="479" r:id="rId212"/>
    <p:sldId id="480" r:id="rId213"/>
    <p:sldId id="481" r:id="rId214"/>
    <p:sldId id="482" r:id="rId215"/>
    <p:sldId id="483" r:id="rId216"/>
    <p:sldId id="484" r:id="rId217"/>
    <p:sldId id="485" r:id="rId218"/>
    <p:sldId id="486" r:id="rId219"/>
    <p:sldId id="487" r:id="rId220"/>
    <p:sldId id="488" r:id="rId221"/>
    <p:sldId id="489" r:id="rId222"/>
    <p:sldId id="490" r:id="rId223"/>
    <p:sldId id="491" r:id="rId224"/>
    <p:sldId id="493" r:id="rId225"/>
    <p:sldId id="494" r:id="rId226"/>
    <p:sldId id="495" r:id="rId227"/>
    <p:sldId id="496" r:id="rId228"/>
    <p:sldId id="497" r:id="rId229"/>
    <p:sldId id="498" r:id="rId230"/>
    <p:sldId id="499" r:id="rId231"/>
    <p:sldId id="500" r:id="rId232"/>
    <p:sldId id="501" r:id="rId233"/>
    <p:sldId id="502" r:id="rId234"/>
    <p:sldId id="503" r:id="rId235"/>
    <p:sldId id="504" r:id="rId236"/>
    <p:sldId id="505" r:id="rId237"/>
    <p:sldId id="506" r:id="rId238"/>
    <p:sldId id="507" r:id="rId239"/>
    <p:sldId id="508" r:id="rId240"/>
    <p:sldId id="509" r:id="rId241"/>
    <p:sldId id="510" r:id="rId242"/>
    <p:sldId id="511" r:id="rId243"/>
    <p:sldId id="512" r:id="rId244"/>
    <p:sldId id="513" r:id="rId245"/>
    <p:sldId id="514" r:id="rId246"/>
    <p:sldId id="515" r:id="rId247"/>
    <p:sldId id="516" r:id="rId248"/>
    <p:sldId id="517" r:id="rId249"/>
    <p:sldId id="518" r:id="rId250"/>
    <p:sldId id="519" r:id="rId251"/>
    <p:sldId id="520" r:id="rId252"/>
    <p:sldId id="521" r:id="rId253"/>
    <p:sldId id="522" r:id="rId254"/>
    <p:sldId id="523" r:id="rId255"/>
    <p:sldId id="524" r:id="rId256"/>
    <p:sldId id="525" r:id="rId257"/>
    <p:sldId id="526" r:id="rId258"/>
    <p:sldId id="527" r:id="rId259"/>
    <p:sldId id="528" r:id="rId260"/>
    <p:sldId id="529" r:id="rId261"/>
    <p:sldId id="530" r:id="rId262"/>
    <p:sldId id="531" r:id="rId263"/>
    <p:sldId id="532" r:id="rId264"/>
    <p:sldId id="533" r:id="rId265"/>
    <p:sldId id="534" r:id="rId266"/>
    <p:sldId id="535" r:id="rId267"/>
    <p:sldId id="536" r:id="rId268"/>
    <p:sldId id="537" r:id="rId269"/>
    <p:sldId id="538" r:id="rId270"/>
    <p:sldId id="539" r:id="rId271"/>
    <p:sldId id="540" r:id="rId272"/>
    <p:sldId id="541" r:id="rId273"/>
    <p:sldId id="542" r:id="rId274"/>
    <p:sldId id="543" r:id="rId275"/>
    <p:sldId id="544" r:id="rId27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a:srgbClr val="0033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howGuides="1">
      <p:cViewPr varScale="1">
        <p:scale>
          <a:sx n="109" d="100"/>
          <a:sy n="109" d="100"/>
        </p:scale>
        <p:origin x="-1596" y="-90"/>
      </p:cViewPr>
      <p:guideLst>
        <p:guide orient="horz" pos="2160"/>
        <p:guide pos="2880"/>
      </p:guideLst>
    </p:cSldViewPr>
  </p:slideViewPr>
  <p:notesTextViewPr>
    <p:cViewPr>
      <p:scale>
        <a:sx n="1" d="1"/>
        <a:sy n="1" d="1"/>
      </p:scale>
      <p:origin x="0" y="0"/>
    </p:cViewPr>
  </p:notesTextViewPr>
  <p:sorterViewPr>
    <p:cViewPr>
      <p:scale>
        <a:sx n="100" d="100"/>
        <a:sy n="100" d="100"/>
      </p:scale>
      <p:origin x="0" y="9012"/>
    </p:cViewPr>
  </p:sorterViewPr>
  <p:gridSpacing cx="78028800" cy="780288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268" Type="http://schemas.openxmlformats.org/officeDocument/2006/relationships/slide" Target="slides/slide267.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79" Type="http://schemas.openxmlformats.org/officeDocument/2006/relationships/viewProps" Target="viewProps.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theme" Target="theme/theme1.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slide" Target="slides/slide222.xml"/><Relationship Id="rId228" Type="http://schemas.openxmlformats.org/officeDocument/2006/relationships/slide" Target="slides/slide227.xml"/><Relationship Id="rId244" Type="http://schemas.openxmlformats.org/officeDocument/2006/relationships/slide" Target="slides/slide243.xml"/><Relationship Id="rId249" Type="http://schemas.openxmlformats.org/officeDocument/2006/relationships/slide" Target="slides/slide24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260" Type="http://schemas.openxmlformats.org/officeDocument/2006/relationships/slide" Target="slides/slide259.xml"/><Relationship Id="rId265" Type="http://schemas.openxmlformats.org/officeDocument/2006/relationships/slide" Target="slides/slide264.xml"/><Relationship Id="rId281" Type="http://schemas.openxmlformats.org/officeDocument/2006/relationships/tableStyles" Target="tableStyle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34" Type="http://schemas.openxmlformats.org/officeDocument/2006/relationships/slide" Target="slides/slide233.xml"/><Relationship Id="rId239" Type="http://schemas.openxmlformats.org/officeDocument/2006/relationships/slide" Target="slides/slide238.xml"/><Relationship Id="rId2" Type="http://schemas.openxmlformats.org/officeDocument/2006/relationships/slide" Target="slides/slide1.xml"/><Relationship Id="rId29" Type="http://schemas.openxmlformats.org/officeDocument/2006/relationships/slide" Target="slides/slide28.xml"/><Relationship Id="rId250" Type="http://schemas.openxmlformats.org/officeDocument/2006/relationships/slide" Target="slides/slide249.xml"/><Relationship Id="rId255" Type="http://schemas.openxmlformats.org/officeDocument/2006/relationships/slide" Target="slides/slide254.xml"/><Relationship Id="rId271" Type="http://schemas.openxmlformats.org/officeDocument/2006/relationships/slide" Target="slides/slide270.xml"/><Relationship Id="rId276" Type="http://schemas.openxmlformats.org/officeDocument/2006/relationships/slide" Target="slides/slide275.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slide" Target="slides/slide244.xml"/><Relationship Id="rId261" Type="http://schemas.openxmlformats.org/officeDocument/2006/relationships/slide" Target="slides/slide260.xml"/><Relationship Id="rId266" Type="http://schemas.openxmlformats.org/officeDocument/2006/relationships/slide" Target="slides/slide265.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slide" Target="slides/slide250.xml"/><Relationship Id="rId256" Type="http://schemas.openxmlformats.org/officeDocument/2006/relationships/slide" Target="slides/slide255.xml"/><Relationship Id="rId277" Type="http://schemas.openxmlformats.org/officeDocument/2006/relationships/notesMaster" Target="notesMasters/notesMaster1.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72" Type="http://schemas.openxmlformats.org/officeDocument/2006/relationships/slide" Target="slides/slide27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267" Type="http://schemas.openxmlformats.org/officeDocument/2006/relationships/slide" Target="slides/slide266.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262" Type="http://schemas.openxmlformats.org/officeDocument/2006/relationships/slide" Target="slides/slide261.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presProps" Target="presProps.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4D8D998-A7EF-498F-9538-210149D2055F}"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n-US"/>
        </a:p>
      </dgm:t>
    </dgm:pt>
    <dgm:pt modelId="{EE1C8F34-DD8B-41E9-9E1F-C56CDCA8A6C6}">
      <dgm:prSet phldrT="[Text]"/>
      <dgm:spPr>
        <a:solidFill>
          <a:srgbClr val="002060"/>
        </a:solidFill>
      </dgm:spPr>
      <dgm:t>
        <a:bodyPr/>
        <a:lstStyle/>
        <a:p>
          <a:r>
            <a:rPr lang="en-US" dirty="0" smtClean="0"/>
            <a:t>U.S. Presidents</a:t>
          </a:r>
          <a:endParaRPr lang="en-US" dirty="0"/>
        </a:p>
      </dgm:t>
    </dgm:pt>
    <dgm:pt modelId="{9F4AEBE5-0F6A-4B48-B0B9-C86745103D9A}" type="parTrans" cxnId="{983940AE-B409-4760-AB7E-D047590E966C}">
      <dgm:prSet/>
      <dgm:spPr/>
      <dgm:t>
        <a:bodyPr/>
        <a:lstStyle/>
        <a:p>
          <a:endParaRPr lang="en-US"/>
        </a:p>
      </dgm:t>
    </dgm:pt>
    <dgm:pt modelId="{18665E8A-FBE6-4059-B7E1-2A157E33238E}" type="sibTrans" cxnId="{983940AE-B409-4760-AB7E-D047590E966C}">
      <dgm:prSet/>
      <dgm:spPr/>
      <dgm:t>
        <a:bodyPr/>
        <a:lstStyle/>
        <a:p>
          <a:endParaRPr lang="en-US"/>
        </a:p>
      </dgm:t>
    </dgm:pt>
    <dgm:pt modelId="{50675A14-E3CE-4D78-9CD6-CC36CA88DE6D}">
      <dgm:prSet phldrT="[Text]" custT="1"/>
      <dgm:spPr>
        <a:solidFill>
          <a:srgbClr val="002060"/>
        </a:solidFill>
      </dgm:spPr>
      <dgm:t>
        <a:bodyPr/>
        <a:lstStyle/>
        <a:p>
          <a:r>
            <a:rPr lang="en-US" sz="2000" dirty="0" smtClean="0"/>
            <a:t>George Washington</a:t>
          </a:r>
        </a:p>
        <a:p>
          <a:r>
            <a:rPr lang="en-US" sz="1600" dirty="0" smtClean="0"/>
            <a:t>1</a:t>
          </a:r>
          <a:r>
            <a:rPr lang="en-US" sz="1600" baseline="30000" dirty="0" smtClean="0"/>
            <a:t>st</a:t>
          </a:r>
          <a:r>
            <a:rPr lang="en-US" sz="1600" dirty="0" smtClean="0"/>
            <a:t> President</a:t>
          </a:r>
          <a:endParaRPr lang="en-US" sz="2000" dirty="0"/>
        </a:p>
      </dgm:t>
    </dgm:pt>
    <dgm:pt modelId="{9AFF122E-93D8-4191-9095-A5C2966A2B7B}" type="parTrans" cxnId="{3A64916D-D159-48C9-A866-A8278A69A289}">
      <dgm:prSet/>
      <dgm:spPr/>
      <dgm:t>
        <a:bodyPr/>
        <a:lstStyle/>
        <a:p>
          <a:endParaRPr lang="en-US"/>
        </a:p>
      </dgm:t>
    </dgm:pt>
    <dgm:pt modelId="{F1F7518D-591A-4985-A5CC-2C81A5584589}" type="sibTrans" cxnId="{3A64916D-D159-48C9-A866-A8278A69A289}">
      <dgm:prSet/>
      <dgm:spPr/>
      <dgm:t>
        <a:bodyPr/>
        <a:lstStyle/>
        <a:p>
          <a:endParaRPr lang="en-US"/>
        </a:p>
      </dgm:t>
    </dgm:pt>
    <dgm:pt modelId="{BA1A8F2F-4403-4694-8D89-DD9D32AEA386}">
      <dgm:prSet phldrT="[Text]" custT="1"/>
      <dgm:spPr>
        <a:solidFill>
          <a:srgbClr val="002060"/>
        </a:solidFill>
      </dgm:spPr>
      <dgm:t>
        <a:bodyPr/>
        <a:lstStyle/>
        <a:p>
          <a:r>
            <a:rPr lang="en-US" sz="2000" dirty="0" smtClean="0"/>
            <a:t>Grover Cleveland</a:t>
          </a:r>
        </a:p>
        <a:p>
          <a:r>
            <a:rPr lang="en-US" sz="1600" dirty="0" smtClean="0"/>
            <a:t>22</a:t>
          </a:r>
          <a:r>
            <a:rPr lang="en-US" sz="1600" baseline="30000" dirty="0" smtClean="0"/>
            <a:t>nd</a:t>
          </a:r>
          <a:r>
            <a:rPr lang="en-US" sz="1600" dirty="0" smtClean="0"/>
            <a:t> President</a:t>
          </a:r>
          <a:endParaRPr lang="en-US" sz="1600" dirty="0"/>
        </a:p>
      </dgm:t>
    </dgm:pt>
    <dgm:pt modelId="{E0A82385-2E33-4302-9869-B9D962EBE4E2}" type="parTrans" cxnId="{79BBB1D0-F137-459B-A39A-D4D96E523174}">
      <dgm:prSet/>
      <dgm:spPr/>
      <dgm:t>
        <a:bodyPr/>
        <a:lstStyle/>
        <a:p>
          <a:endParaRPr lang="en-US"/>
        </a:p>
      </dgm:t>
    </dgm:pt>
    <dgm:pt modelId="{3F6F9670-9BE5-4EF2-AAFE-7299DBEFD9DB}" type="sibTrans" cxnId="{79BBB1D0-F137-459B-A39A-D4D96E523174}">
      <dgm:prSet/>
      <dgm:spPr/>
      <dgm:t>
        <a:bodyPr/>
        <a:lstStyle/>
        <a:p>
          <a:endParaRPr lang="en-US"/>
        </a:p>
      </dgm:t>
    </dgm:pt>
    <dgm:pt modelId="{E050D682-2F1E-4977-A843-ADE7F200CD5E}">
      <dgm:prSet phldrT="[Text]" custT="1"/>
      <dgm:spPr>
        <a:solidFill>
          <a:srgbClr val="002060"/>
        </a:solidFill>
      </dgm:spPr>
      <dgm:t>
        <a:bodyPr/>
        <a:lstStyle/>
        <a:p>
          <a:r>
            <a:rPr lang="en-US" sz="2000" dirty="0" smtClean="0"/>
            <a:t>Barack Obama</a:t>
          </a:r>
        </a:p>
        <a:p>
          <a:r>
            <a:rPr lang="en-US" sz="1600" dirty="0" smtClean="0"/>
            <a:t>44</a:t>
          </a:r>
          <a:r>
            <a:rPr lang="en-US" sz="1600" baseline="30000" dirty="0" smtClean="0"/>
            <a:t>th</a:t>
          </a:r>
          <a:r>
            <a:rPr lang="en-US" sz="1600" dirty="0" smtClean="0"/>
            <a:t> President</a:t>
          </a:r>
          <a:endParaRPr lang="en-US" sz="1800" dirty="0" smtClean="0"/>
        </a:p>
      </dgm:t>
    </dgm:pt>
    <dgm:pt modelId="{E4FE3ACE-FD53-4633-BA91-6D6D9777DACB}" type="parTrans" cxnId="{D9FB2770-CB31-40D5-B2A1-E1E370299F54}">
      <dgm:prSet/>
      <dgm:spPr/>
      <dgm:t>
        <a:bodyPr/>
        <a:lstStyle/>
        <a:p>
          <a:endParaRPr lang="en-US"/>
        </a:p>
      </dgm:t>
    </dgm:pt>
    <dgm:pt modelId="{30824F04-EB3D-42C7-B787-90AA793A63B7}" type="sibTrans" cxnId="{D9FB2770-CB31-40D5-B2A1-E1E370299F54}">
      <dgm:prSet/>
      <dgm:spPr/>
      <dgm:t>
        <a:bodyPr/>
        <a:lstStyle/>
        <a:p>
          <a:endParaRPr lang="en-US"/>
        </a:p>
      </dgm:t>
    </dgm:pt>
    <dgm:pt modelId="{23186B3A-FE9B-4191-A977-EA3E3CBD2B15}" type="pres">
      <dgm:prSet presAssocID="{84D8D998-A7EF-498F-9538-210149D2055F}" presName="cycle" presStyleCnt="0">
        <dgm:presLayoutVars>
          <dgm:chMax val="1"/>
          <dgm:dir/>
          <dgm:animLvl val="ctr"/>
          <dgm:resizeHandles val="exact"/>
        </dgm:presLayoutVars>
      </dgm:prSet>
      <dgm:spPr/>
      <dgm:t>
        <a:bodyPr/>
        <a:lstStyle/>
        <a:p>
          <a:endParaRPr lang="en-US"/>
        </a:p>
      </dgm:t>
    </dgm:pt>
    <dgm:pt modelId="{EAEEF8C3-6634-4F1D-B24E-2AB49364DA24}" type="pres">
      <dgm:prSet presAssocID="{EE1C8F34-DD8B-41E9-9E1F-C56CDCA8A6C6}" presName="centerShape" presStyleLbl="node0" presStyleIdx="0" presStyleCnt="1"/>
      <dgm:spPr/>
      <dgm:t>
        <a:bodyPr/>
        <a:lstStyle/>
        <a:p>
          <a:endParaRPr lang="en-US"/>
        </a:p>
      </dgm:t>
    </dgm:pt>
    <dgm:pt modelId="{62201C3F-6E26-4490-B257-6588C8191DA7}" type="pres">
      <dgm:prSet presAssocID="{9AFF122E-93D8-4191-9095-A5C2966A2B7B}" presName="parTrans" presStyleLbl="bgSibTrans2D1" presStyleIdx="0" presStyleCnt="3"/>
      <dgm:spPr/>
      <dgm:t>
        <a:bodyPr/>
        <a:lstStyle/>
        <a:p>
          <a:endParaRPr lang="en-US"/>
        </a:p>
      </dgm:t>
    </dgm:pt>
    <dgm:pt modelId="{B141BF65-BD2E-4579-8CD1-8C34402D3153}" type="pres">
      <dgm:prSet presAssocID="{50675A14-E3CE-4D78-9CD6-CC36CA88DE6D}" presName="node" presStyleLbl="node1" presStyleIdx="0" presStyleCnt="3">
        <dgm:presLayoutVars>
          <dgm:bulletEnabled val="1"/>
        </dgm:presLayoutVars>
      </dgm:prSet>
      <dgm:spPr/>
      <dgm:t>
        <a:bodyPr/>
        <a:lstStyle/>
        <a:p>
          <a:endParaRPr lang="en-US"/>
        </a:p>
      </dgm:t>
    </dgm:pt>
    <dgm:pt modelId="{FB1B4A01-0C66-4A80-B61B-B8B760E45D4B}" type="pres">
      <dgm:prSet presAssocID="{E0A82385-2E33-4302-9869-B9D962EBE4E2}" presName="parTrans" presStyleLbl="bgSibTrans2D1" presStyleIdx="1" presStyleCnt="3"/>
      <dgm:spPr/>
      <dgm:t>
        <a:bodyPr/>
        <a:lstStyle/>
        <a:p>
          <a:endParaRPr lang="en-US"/>
        </a:p>
      </dgm:t>
    </dgm:pt>
    <dgm:pt modelId="{F4168ECE-883C-4D59-900E-BA0151F34B9E}" type="pres">
      <dgm:prSet presAssocID="{BA1A8F2F-4403-4694-8D89-DD9D32AEA386}" presName="node" presStyleLbl="node1" presStyleIdx="1" presStyleCnt="3">
        <dgm:presLayoutVars>
          <dgm:bulletEnabled val="1"/>
        </dgm:presLayoutVars>
      </dgm:prSet>
      <dgm:spPr/>
      <dgm:t>
        <a:bodyPr/>
        <a:lstStyle/>
        <a:p>
          <a:endParaRPr lang="en-US"/>
        </a:p>
      </dgm:t>
    </dgm:pt>
    <dgm:pt modelId="{A9E38611-8C2A-4800-A993-167D96346469}" type="pres">
      <dgm:prSet presAssocID="{E4FE3ACE-FD53-4633-BA91-6D6D9777DACB}" presName="parTrans" presStyleLbl="bgSibTrans2D1" presStyleIdx="2" presStyleCnt="3"/>
      <dgm:spPr/>
      <dgm:t>
        <a:bodyPr/>
        <a:lstStyle/>
        <a:p>
          <a:endParaRPr lang="en-US"/>
        </a:p>
      </dgm:t>
    </dgm:pt>
    <dgm:pt modelId="{D6CC238F-3D00-4B96-B4A6-A708316258A7}" type="pres">
      <dgm:prSet presAssocID="{E050D682-2F1E-4977-A843-ADE7F200CD5E}" presName="node" presStyleLbl="node1" presStyleIdx="2" presStyleCnt="3">
        <dgm:presLayoutVars>
          <dgm:bulletEnabled val="1"/>
        </dgm:presLayoutVars>
      </dgm:prSet>
      <dgm:spPr/>
      <dgm:t>
        <a:bodyPr/>
        <a:lstStyle/>
        <a:p>
          <a:endParaRPr lang="en-US"/>
        </a:p>
      </dgm:t>
    </dgm:pt>
  </dgm:ptLst>
  <dgm:cxnLst>
    <dgm:cxn modelId="{FA62BF63-A6D2-4C2D-92A7-60AE11596A63}" type="presOf" srcId="{E4FE3ACE-FD53-4633-BA91-6D6D9777DACB}" destId="{A9E38611-8C2A-4800-A993-167D96346469}" srcOrd="0" destOrd="0" presId="urn:microsoft.com/office/officeart/2005/8/layout/radial4"/>
    <dgm:cxn modelId="{D8EF25D2-130E-4C86-A490-43A2C0AAE7B6}" type="presOf" srcId="{EE1C8F34-DD8B-41E9-9E1F-C56CDCA8A6C6}" destId="{EAEEF8C3-6634-4F1D-B24E-2AB49364DA24}" srcOrd="0" destOrd="0" presId="urn:microsoft.com/office/officeart/2005/8/layout/radial4"/>
    <dgm:cxn modelId="{7FC86707-5A72-4611-A932-987E47215B7F}" type="presOf" srcId="{E0A82385-2E33-4302-9869-B9D962EBE4E2}" destId="{FB1B4A01-0C66-4A80-B61B-B8B760E45D4B}" srcOrd="0" destOrd="0" presId="urn:microsoft.com/office/officeart/2005/8/layout/radial4"/>
    <dgm:cxn modelId="{166D729C-9DD7-4838-87D1-3F304AA43B94}" type="presOf" srcId="{50675A14-E3CE-4D78-9CD6-CC36CA88DE6D}" destId="{B141BF65-BD2E-4579-8CD1-8C34402D3153}" srcOrd="0" destOrd="0" presId="urn:microsoft.com/office/officeart/2005/8/layout/radial4"/>
    <dgm:cxn modelId="{79BBB1D0-F137-459B-A39A-D4D96E523174}" srcId="{EE1C8F34-DD8B-41E9-9E1F-C56CDCA8A6C6}" destId="{BA1A8F2F-4403-4694-8D89-DD9D32AEA386}" srcOrd="1" destOrd="0" parTransId="{E0A82385-2E33-4302-9869-B9D962EBE4E2}" sibTransId="{3F6F9670-9BE5-4EF2-AAFE-7299DBEFD9DB}"/>
    <dgm:cxn modelId="{00A28345-52AE-4AA2-AE6C-A757215B3F15}" type="presOf" srcId="{9AFF122E-93D8-4191-9095-A5C2966A2B7B}" destId="{62201C3F-6E26-4490-B257-6588C8191DA7}" srcOrd="0" destOrd="0" presId="urn:microsoft.com/office/officeart/2005/8/layout/radial4"/>
    <dgm:cxn modelId="{983940AE-B409-4760-AB7E-D047590E966C}" srcId="{84D8D998-A7EF-498F-9538-210149D2055F}" destId="{EE1C8F34-DD8B-41E9-9E1F-C56CDCA8A6C6}" srcOrd="0" destOrd="0" parTransId="{9F4AEBE5-0F6A-4B48-B0B9-C86745103D9A}" sibTransId="{18665E8A-FBE6-4059-B7E1-2A157E33238E}"/>
    <dgm:cxn modelId="{58171720-98BA-4094-880B-B3F17E83B25F}" type="presOf" srcId="{E050D682-2F1E-4977-A843-ADE7F200CD5E}" destId="{D6CC238F-3D00-4B96-B4A6-A708316258A7}" srcOrd="0" destOrd="0" presId="urn:microsoft.com/office/officeart/2005/8/layout/radial4"/>
    <dgm:cxn modelId="{39A5B7AC-A217-4D26-A813-148A4183486A}" type="presOf" srcId="{84D8D998-A7EF-498F-9538-210149D2055F}" destId="{23186B3A-FE9B-4191-A977-EA3E3CBD2B15}" srcOrd="0" destOrd="0" presId="urn:microsoft.com/office/officeart/2005/8/layout/radial4"/>
    <dgm:cxn modelId="{3A64916D-D159-48C9-A866-A8278A69A289}" srcId="{EE1C8F34-DD8B-41E9-9E1F-C56CDCA8A6C6}" destId="{50675A14-E3CE-4D78-9CD6-CC36CA88DE6D}" srcOrd="0" destOrd="0" parTransId="{9AFF122E-93D8-4191-9095-A5C2966A2B7B}" sibTransId="{F1F7518D-591A-4985-A5CC-2C81A5584589}"/>
    <dgm:cxn modelId="{D9FB2770-CB31-40D5-B2A1-E1E370299F54}" srcId="{EE1C8F34-DD8B-41E9-9E1F-C56CDCA8A6C6}" destId="{E050D682-2F1E-4977-A843-ADE7F200CD5E}" srcOrd="2" destOrd="0" parTransId="{E4FE3ACE-FD53-4633-BA91-6D6D9777DACB}" sibTransId="{30824F04-EB3D-42C7-B787-90AA793A63B7}"/>
    <dgm:cxn modelId="{6C6460F2-89FC-49C5-93C1-BE6B8CC1BBFE}" type="presOf" srcId="{BA1A8F2F-4403-4694-8D89-DD9D32AEA386}" destId="{F4168ECE-883C-4D59-900E-BA0151F34B9E}" srcOrd="0" destOrd="0" presId="urn:microsoft.com/office/officeart/2005/8/layout/radial4"/>
    <dgm:cxn modelId="{4146B7DD-0845-4B50-8528-C7E4169EBC98}" type="presParOf" srcId="{23186B3A-FE9B-4191-A977-EA3E3CBD2B15}" destId="{EAEEF8C3-6634-4F1D-B24E-2AB49364DA24}" srcOrd="0" destOrd="0" presId="urn:microsoft.com/office/officeart/2005/8/layout/radial4"/>
    <dgm:cxn modelId="{59384D95-7A32-41F3-9A1B-3FE2A9D790F5}" type="presParOf" srcId="{23186B3A-FE9B-4191-A977-EA3E3CBD2B15}" destId="{62201C3F-6E26-4490-B257-6588C8191DA7}" srcOrd="1" destOrd="0" presId="urn:microsoft.com/office/officeart/2005/8/layout/radial4"/>
    <dgm:cxn modelId="{06554D91-7C0E-41EE-834D-14499824BE62}" type="presParOf" srcId="{23186B3A-FE9B-4191-A977-EA3E3CBD2B15}" destId="{B141BF65-BD2E-4579-8CD1-8C34402D3153}" srcOrd="2" destOrd="0" presId="urn:microsoft.com/office/officeart/2005/8/layout/radial4"/>
    <dgm:cxn modelId="{7FE8A857-10B5-492C-945A-CC33CAA4E19C}" type="presParOf" srcId="{23186B3A-FE9B-4191-A977-EA3E3CBD2B15}" destId="{FB1B4A01-0C66-4A80-B61B-B8B760E45D4B}" srcOrd="3" destOrd="0" presId="urn:microsoft.com/office/officeart/2005/8/layout/radial4"/>
    <dgm:cxn modelId="{D28ECD26-783B-4E15-B795-901941A40A14}" type="presParOf" srcId="{23186B3A-FE9B-4191-A977-EA3E3CBD2B15}" destId="{F4168ECE-883C-4D59-900E-BA0151F34B9E}" srcOrd="4" destOrd="0" presId="urn:microsoft.com/office/officeart/2005/8/layout/radial4"/>
    <dgm:cxn modelId="{01F57684-35B7-4A45-9026-DDDF38E520BB}" type="presParOf" srcId="{23186B3A-FE9B-4191-A977-EA3E3CBD2B15}" destId="{A9E38611-8C2A-4800-A993-167D96346469}" srcOrd="5" destOrd="0" presId="urn:microsoft.com/office/officeart/2005/8/layout/radial4"/>
    <dgm:cxn modelId="{0D225E18-13D5-4EFA-BDD8-1D70FBE78749}" type="presParOf" srcId="{23186B3A-FE9B-4191-A977-EA3E3CBD2B15}" destId="{D6CC238F-3D00-4B96-B4A6-A708316258A7}" srcOrd="6" destOrd="0" presId="urn:microsoft.com/office/officeart/2005/8/layout/radial4"/>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BA31F5A-D77B-44E1-9B5C-2AF177C4868C}" type="datetimeFigureOut">
              <a:rPr lang="en-US" smtClean="0"/>
              <a:pPr/>
              <a:t>5/3/2013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B8F49AC-E4A1-4701-849C-1A99A2451209}" type="slidenum">
              <a:rPr lang="en-US" smtClean="0"/>
              <a:pPr/>
              <a:t>‹#›</a:t>
            </a:fld>
            <a:endParaRPr lang="en-US"/>
          </a:p>
        </p:txBody>
      </p:sp>
    </p:spTree>
    <p:extLst>
      <p:ext uri="{BB962C8B-B14F-4D97-AF65-F5344CB8AC3E}">
        <p14:creationId xmlns:p14="http://schemas.microsoft.com/office/powerpoint/2010/main" xmlns="" val="2065945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8F49AC-E4A1-4701-849C-1A99A2451209}" type="slidenum">
              <a:rPr lang="en-US" smtClean="0"/>
              <a:pPr/>
              <a:t>189</a:t>
            </a:fld>
            <a:endParaRPr lang="en-US"/>
          </a:p>
        </p:txBody>
      </p:sp>
    </p:spTree>
    <p:extLst>
      <p:ext uri="{BB962C8B-B14F-4D97-AF65-F5344CB8AC3E}">
        <p14:creationId xmlns:p14="http://schemas.microsoft.com/office/powerpoint/2010/main" xmlns="" val="19530272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smtClean="0"/>
              <a:t>©Partners for Learning, Inc.</a:t>
            </a:r>
            <a:endParaRPr lang="en-US"/>
          </a:p>
        </p:txBody>
      </p:sp>
      <p:sp>
        <p:nvSpPr>
          <p:cNvPr id="7" name="Title 6"/>
          <p:cNvSpPr>
            <a:spLocks noGrp="1"/>
          </p:cNvSpPr>
          <p:nvPr>
            <p:ph type="title" hasCustomPrompt="1"/>
          </p:nvPr>
        </p:nvSpPr>
        <p:spPr>
          <a:xfrm>
            <a:off x="457200" y="274638"/>
            <a:ext cx="8229600" cy="487362"/>
          </a:xfrm>
          <a:prstGeom prst="rect">
            <a:avLst/>
          </a:prstGeom>
        </p:spPr>
        <p:txBody>
          <a:bodyPr anchor="ctr"/>
          <a:lstStyle>
            <a:lvl1pPr>
              <a:defRPr baseline="0"/>
            </a:lvl1pPr>
          </a:lstStyle>
          <a:p>
            <a:r>
              <a:rPr lang="en-US" dirty="0" smtClean="0"/>
              <a:t>Reading/Language Arts Vocabulary – Grade 11-12</a:t>
            </a:r>
            <a:endParaRPr lang="en-US" dirty="0"/>
          </a:p>
        </p:txBody>
      </p:sp>
      <p:sp>
        <p:nvSpPr>
          <p:cNvPr id="9" name="Text Placeholder 8"/>
          <p:cNvSpPr>
            <a:spLocks noGrp="1"/>
          </p:cNvSpPr>
          <p:nvPr>
            <p:ph type="body" sz="quarter" idx="12"/>
          </p:nvPr>
        </p:nvSpPr>
        <p:spPr>
          <a:xfrm>
            <a:off x="457200" y="762000"/>
            <a:ext cx="8229600" cy="914400"/>
          </a:xfrm>
          <a:prstGeom prst="rect">
            <a:avLst/>
          </a:prstGeom>
        </p:spPr>
        <p:txBody>
          <a:bodyPr anchor="ctr"/>
          <a:lstStyle>
            <a:lvl1pPr>
              <a:defRPr sz="2800" b="1">
                <a:solidFill>
                  <a:schemeClr val="tx1"/>
                </a:solidFill>
              </a:defRPr>
            </a:lvl1pPr>
          </a:lstStyle>
          <a:p>
            <a:pPr lvl="0"/>
            <a:endParaRPr lang="en-US" dirty="0"/>
          </a:p>
        </p:txBody>
      </p:sp>
      <p:sp>
        <p:nvSpPr>
          <p:cNvPr id="11" name="Text Placeholder 10"/>
          <p:cNvSpPr>
            <a:spLocks noGrp="1"/>
          </p:cNvSpPr>
          <p:nvPr>
            <p:ph type="body" sz="quarter" idx="13"/>
          </p:nvPr>
        </p:nvSpPr>
        <p:spPr>
          <a:xfrm>
            <a:off x="457200" y="5410200"/>
            <a:ext cx="8229600" cy="838200"/>
          </a:xfrm>
          <a:prstGeom prst="rect">
            <a:avLst/>
          </a:prstGeom>
        </p:spPr>
        <p:txBody>
          <a:bodyPr anchor="ctr"/>
          <a:lstStyle>
            <a:lvl1pPr algn="l">
              <a:defRPr sz="1800"/>
            </a:lvl1pPr>
          </a:lstStyle>
          <a:p>
            <a:pPr lvl="0"/>
            <a:endParaRPr lang="en-US" dirty="0"/>
          </a:p>
        </p:txBody>
      </p:sp>
    </p:spTree>
    <p:extLst>
      <p:ext uri="{BB962C8B-B14F-4D97-AF65-F5344CB8AC3E}">
        <p14:creationId xmlns:p14="http://schemas.microsoft.com/office/powerpoint/2010/main" xmlns="" val="19215358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5" name="Text Placeholder 14"/>
          <p:cNvSpPr>
            <a:spLocks noGrp="1"/>
          </p:cNvSpPr>
          <p:nvPr>
            <p:ph type="body" sz="quarter" idx="12"/>
          </p:nvPr>
        </p:nvSpPr>
        <p:spPr>
          <a:xfrm>
            <a:off x="457200" y="838200"/>
            <a:ext cx="8229600" cy="838200"/>
          </a:xfrm>
          <a:prstGeom prst="rect">
            <a:avLst/>
          </a:prstGeom>
        </p:spPr>
        <p:txBody>
          <a:bodyPr anchor="ctr"/>
          <a:lstStyle>
            <a:lvl1pPr marL="0" indent="0" algn="ctr">
              <a:buNone/>
              <a:defRPr sz="2800" b="1"/>
            </a:lvl1pPr>
          </a:lstStyle>
          <a:p>
            <a:pPr lvl="0"/>
            <a:endParaRPr lang="en-US" dirty="0"/>
          </a:p>
        </p:txBody>
      </p:sp>
      <p:sp>
        <p:nvSpPr>
          <p:cNvPr id="17" name="Text Placeholder 16"/>
          <p:cNvSpPr>
            <a:spLocks noGrp="1"/>
          </p:cNvSpPr>
          <p:nvPr>
            <p:ph type="body" sz="quarter" idx="13"/>
          </p:nvPr>
        </p:nvSpPr>
        <p:spPr>
          <a:xfrm>
            <a:off x="457200" y="5486400"/>
            <a:ext cx="8229600" cy="762000"/>
          </a:xfrm>
          <a:prstGeom prst="rect">
            <a:avLst/>
          </a:prstGeom>
        </p:spPr>
        <p:txBody>
          <a:bodyPr anchor="ctr"/>
          <a:lstStyle>
            <a:lvl1pPr marL="0" indent="0">
              <a:buNone/>
              <a:defRPr sz="1800"/>
            </a:lvl1pPr>
          </a:lstStyle>
          <a:p>
            <a:pPr lvl="0"/>
            <a:endParaRPr lang="en-US" dirty="0"/>
          </a:p>
        </p:txBody>
      </p:sp>
      <p:sp>
        <p:nvSpPr>
          <p:cNvPr id="6" name="Title 3"/>
          <p:cNvSpPr txBox="1">
            <a:spLocks/>
          </p:cNvSpPr>
          <p:nvPr userDrawn="1"/>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userDrawn="1"/>
        </p:nvSpPr>
        <p:spPr>
          <a:xfrm>
            <a:off x="457200" y="1689553"/>
            <a:ext cx="8229600" cy="38100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userDrawn="1"/>
        </p:nvSpPr>
        <p:spPr>
          <a:xfrm>
            <a:off x="457200" y="5505449"/>
            <a:ext cx="8229600" cy="7620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2" name="Footer Placeholder 1"/>
          <p:cNvSpPr>
            <a:spLocks noGrp="1"/>
          </p:cNvSpPr>
          <p:nvPr>
            <p:ph type="ftr" sz="quarter" idx="14"/>
          </p:nvPr>
        </p:nvSpPr>
        <p:spPr/>
        <p:txBody>
          <a:bodyPr/>
          <a:lstStyle/>
          <a:p>
            <a:r>
              <a:rPr lang="en-US" smtClean="0"/>
              <a:t>©Partners for Learning, Inc.</a:t>
            </a:r>
            <a:endParaRPr lang="en-US" dirty="0"/>
          </a:p>
        </p:txBody>
      </p:sp>
    </p:spTree>
    <p:extLst>
      <p:ext uri="{BB962C8B-B14F-4D97-AF65-F5344CB8AC3E}">
        <p14:creationId xmlns:p14="http://schemas.microsoft.com/office/powerpoint/2010/main" xmlns="" val="260049912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©Partners for Learning, Inc.</a:t>
            </a:r>
            <a:endParaRPr lang="en-US" dirty="0"/>
          </a:p>
        </p:txBody>
      </p:sp>
      <p:sp>
        <p:nvSpPr>
          <p:cNvPr id="7" name="Title 3"/>
          <p:cNvSpPr txBox="1">
            <a:spLocks/>
          </p:cNvSpPr>
          <p:nvPr/>
        </p:nvSpPr>
        <p:spPr>
          <a:xfrm>
            <a:off x="457200" y="769776"/>
            <a:ext cx="8229600" cy="906624"/>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xmlns="" val="4228850286"/>
      </p:ext>
    </p:extLst>
  </p:cSld>
  <p:clrMap bg1="lt1" tx1="dk1" bg2="lt2" tx2="dk2" accent1="accent1" accent2="accent2" accent3="accent3" accent4="accent4" accent5="accent5" accent6="accent6" hlink="hlink" folHlink="folHlink"/>
  <p:sldLayoutIdLst>
    <p:sldLayoutId id="2147483649" r:id="rId1"/>
    <p:sldLayoutId id="2147483650" r:id="rId2"/>
  </p:sldLayoutIdLst>
  <p:hf sldNum="0" hdr="0" dt="0"/>
  <p:txStyles>
    <p:titleStyle>
      <a:lvl1pPr algn="ctr" defTabSz="914400" rtl="0" eaLnBrk="1" latinLnBrk="0" hangingPunct="1">
        <a:spcBef>
          <a:spcPct val="0"/>
        </a:spcBef>
        <a:buNone/>
        <a:defRPr sz="2000" kern="1200" baseline="0">
          <a:solidFill>
            <a:schemeClr val="tx1"/>
          </a:solidFill>
          <a:latin typeface="+mj-lt"/>
          <a:ea typeface="+mj-ea"/>
          <a:cs typeface="+mj-cs"/>
        </a:defRPr>
      </a:lvl1pPr>
    </p:titleStyle>
    <p:bodyStyle>
      <a:lvl1pPr marL="0" indent="0" algn="ctr" defTabSz="914400" rtl="0" eaLnBrk="1" latinLnBrk="0" hangingPunct="1">
        <a:spcBef>
          <a:spcPct val="20000"/>
        </a:spcBef>
        <a:buFont typeface="Arial" pitchFamily="34" charset="0"/>
        <a:buNone/>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1.xml"/><Relationship Id="rId4" Type="http://schemas.openxmlformats.org/officeDocument/2006/relationships/image" Target="../media/image109.jpeg"/></Relationships>
</file>

<file path=ppt/slides/_rels/slide105.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image" Target="../media/image100.wmf"/><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2" Type="http://schemas.openxmlformats.org/officeDocument/2006/relationships/image" Target="../media/image111.wmf"/><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2" Type="http://schemas.openxmlformats.org/officeDocument/2006/relationships/image" Target="../media/image112.wmf"/><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wmf"/><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3" Type="http://schemas.openxmlformats.org/officeDocument/2006/relationships/image" Target="../media/image118.wmf"/><Relationship Id="rId2" Type="http://schemas.openxmlformats.org/officeDocument/2006/relationships/image" Target="../media/image117.wmf"/><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3" Type="http://schemas.openxmlformats.org/officeDocument/2006/relationships/image" Target="../media/image120.gif"/><Relationship Id="rId2" Type="http://schemas.openxmlformats.org/officeDocument/2006/relationships/image" Target="../media/image119.gif"/><Relationship Id="rId1" Type="http://schemas.openxmlformats.org/officeDocument/2006/relationships/slideLayout" Target="../slideLayouts/slideLayout1.xml"/><Relationship Id="rId6" Type="http://schemas.openxmlformats.org/officeDocument/2006/relationships/image" Target="../media/image123.gif"/><Relationship Id="rId5" Type="http://schemas.openxmlformats.org/officeDocument/2006/relationships/image" Target="../media/image122.gif"/><Relationship Id="rId4" Type="http://schemas.openxmlformats.org/officeDocument/2006/relationships/image" Target="../media/image121.gif"/></Relationships>
</file>

<file path=ppt/slides/_rels/slide118.xml.rels><?xml version="1.0" encoding="UTF-8" standalone="yes"?>
<Relationships xmlns="http://schemas.openxmlformats.org/package/2006/relationships"><Relationship Id="rId2" Type="http://schemas.openxmlformats.org/officeDocument/2006/relationships/image" Target="../media/image57.wmf"/><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3" Type="http://schemas.openxmlformats.org/officeDocument/2006/relationships/image" Target="../media/image127.wmf"/><Relationship Id="rId2" Type="http://schemas.openxmlformats.org/officeDocument/2006/relationships/image" Target="../media/image126.wmf"/><Relationship Id="rId1" Type="http://schemas.openxmlformats.org/officeDocument/2006/relationships/slideLayout" Target="../slideLayouts/slideLayout1.xml"/><Relationship Id="rId4" Type="http://schemas.openxmlformats.org/officeDocument/2006/relationships/image" Target="../media/image128.wmf"/></Relationships>
</file>

<file path=ppt/slides/_rels/slide127.xml.rels><?xml version="1.0" encoding="UTF-8" standalone="yes"?>
<Relationships xmlns="http://schemas.openxmlformats.org/package/2006/relationships"><Relationship Id="rId3" Type="http://schemas.openxmlformats.org/officeDocument/2006/relationships/image" Target="../media/image130.wmf"/><Relationship Id="rId2" Type="http://schemas.openxmlformats.org/officeDocument/2006/relationships/image" Target="../media/image129.jpeg"/><Relationship Id="rId1" Type="http://schemas.openxmlformats.org/officeDocument/2006/relationships/slideLayout" Target="../slideLayouts/slideLayout1.xml"/><Relationship Id="rId4" Type="http://schemas.openxmlformats.org/officeDocument/2006/relationships/image" Target="../media/image131.wmf"/></Relationships>
</file>

<file path=ppt/slides/_rels/slide128.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2" Type="http://schemas.openxmlformats.org/officeDocument/2006/relationships/image" Target="../media/image67.wm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2" Type="http://schemas.openxmlformats.org/officeDocument/2006/relationships/image" Target="../media/image133.wmf"/><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2" Type="http://schemas.openxmlformats.org/officeDocument/2006/relationships/image" Target="../media/image134.wmf"/><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2" Type="http://schemas.openxmlformats.org/officeDocument/2006/relationships/image" Target="../media/image136.wmf"/><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jpeg"/><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2" Type="http://schemas.openxmlformats.org/officeDocument/2006/relationships/image" Target="../media/image139.wmf"/><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2" Type="http://schemas.openxmlformats.org/officeDocument/2006/relationships/image" Target="../media/image140.wmf"/><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2" Type="http://schemas.openxmlformats.org/officeDocument/2006/relationships/image" Target="../media/image141.wmf"/><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2" Type="http://schemas.openxmlformats.org/officeDocument/2006/relationships/image" Target="../media/image143.wmf"/><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3" Type="http://schemas.openxmlformats.org/officeDocument/2006/relationships/image" Target="../media/image147.wmf"/><Relationship Id="rId2" Type="http://schemas.openxmlformats.org/officeDocument/2006/relationships/image" Target="../media/image146.gif"/><Relationship Id="rId1" Type="http://schemas.openxmlformats.org/officeDocument/2006/relationships/slideLayout" Target="../slideLayouts/slideLayout1.xml"/><Relationship Id="rId4" Type="http://schemas.openxmlformats.org/officeDocument/2006/relationships/image" Target="../media/image148.wmf"/></Relationships>
</file>

<file path=ppt/slides/_rels/slide148.xml.rels><?xml version="1.0" encoding="UTF-8" standalone="yes"?>
<Relationships xmlns="http://schemas.openxmlformats.org/package/2006/relationships"><Relationship Id="rId2" Type="http://schemas.openxmlformats.org/officeDocument/2006/relationships/image" Target="../media/image149.wmf"/><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2" Type="http://schemas.openxmlformats.org/officeDocument/2006/relationships/image" Target="../media/image150.wm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2" Type="http://schemas.openxmlformats.org/officeDocument/2006/relationships/image" Target="../media/image152.wmf"/><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2" Type="http://schemas.openxmlformats.org/officeDocument/2006/relationships/image" Target="../media/image154.wmf"/><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2" Type="http://schemas.openxmlformats.org/officeDocument/2006/relationships/image" Target="../media/image155.wmf"/><Relationship Id="rId1" Type="http://schemas.openxmlformats.org/officeDocument/2006/relationships/slideLayout" Target="../slideLayouts/slideLayout1.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1.xml"/></Relationships>
</file>

<file path=ppt/slides/_rels/slide159.xml.rels><?xml version="1.0" encoding="UTF-8" standalone="yes"?>
<Relationships xmlns="http://schemas.openxmlformats.org/package/2006/relationships"><Relationship Id="rId2" Type="http://schemas.openxmlformats.org/officeDocument/2006/relationships/image" Target="../media/image157.wm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60.xml.rels><?xml version="1.0" encoding="UTF-8" standalone="yes"?>
<Relationships xmlns="http://schemas.openxmlformats.org/package/2006/relationships"><Relationship Id="rId2" Type="http://schemas.openxmlformats.org/officeDocument/2006/relationships/image" Target="../media/image158.wmf"/><Relationship Id="rId1" Type="http://schemas.openxmlformats.org/officeDocument/2006/relationships/slideLayout" Target="../slideLayouts/slideLayout1.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2.xml.rels><?xml version="1.0" encoding="UTF-8" standalone="yes"?>
<Relationships xmlns="http://schemas.openxmlformats.org/package/2006/relationships"><Relationship Id="rId3" Type="http://schemas.openxmlformats.org/officeDocument/2006/relationships/image" Target="../media/image160.wmf"/><Relationship Id="rId2" Type="http://schemas.openxmlformats.org/officeDocument/2006/relationships/image" Target="../media/image159.wmf"/><Relationship Id="rId1" Type="http://schemas.openxmlformats.org/officeDocument/2006/relationships/slideLayout" Target="../slideLayouts/slideLayout1.xml"/><Relationship Id="rId4" Type="http://schemas.openxmlformats.org/officeDocument/2006/relationships/image" Target="../media/image161.wmf"/></Relationships>
</file>

<file path=ppt/slides/_rels/slide163.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image" Target="../media/image162.jpeg"/><Relationship Id="rId1" Type="http://schemas.openxmlformats.org/officeDocument/2006/relationships/slideLayout" Target="../slideLayouts/slideLayout1.xml"/><Relationship Id="rId4" Type="http://schemas.openxmlformats.org/officeDocument/2006/relationships/image" Target="../media/image164.wmf"/></Relationships>
</file>

<file path=ppt/slides/_rels/slide16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7.x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slideLayout" Target="../slideLayouts/slideLayout1.xml"/></Relationships>
</file>

<file path=ppt/slides/_rels/slide168.xml.rels><?xml version="1.0" encoding="UTF-8" standalone="yes"?>
<Relationships xmlns="http://schemas.openxmlformats.org/package/2006/relationships"><Relationship Id="rId2" Type="http://schemas.openxmlformats.org/officeDocument/2006/relationships/image" Target="../media/image165.wmf"/><Relationship Id="rId1" Type="http://schemas.openxmlformats.org/officeDocument/2006/relationships/slideLayout" Target="../slideLayouts/slideLayout1.xml"/></Relationships>
</file>

<file path=ppt/slides/_rels/slide169.xml.rels><?xml version="1.0" encoding="UTF-8" standalone="yes"?>
<Relationships xmlns="http://schemas.openxmlformats.org/package/2006/relationships"><Relationship Id="rId2" Type="http://schemas.openxmlformats.org/officeDocument/2006/relationships/image" Target="../media/image166.wmf"/><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slideLayout" Target="../slideLayouts/slideLayout1.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1.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xml"/></Relationships>
</file>

<file path=ppt/slides/_rels/slide172.xml.rels><?xml version="1.0" encoding="UTF-8" standalone="yes"?>
<Relationships xmlns="http://schemas.openxmlformats.org/package/2006/relationships"><Relationship Id="rId2" Type="http://schemas.openxmlformats.org/officeDocument/2006/relationships/image" Target="../media/image167.wmf"/><Relationship Id="rId1" Type="http://schemas.openxmlformats.org/officeDocument/2006/relationships/slideLayout" Target="../slideLayouts/slideLayout1.xml"/></Relationships>
</file>

<file path=ppt/slides/_rels/slide173.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1.xml"/></Relationships>
</file>

<file path=ppt/slides/_rels/slide174.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1.xml"/></Relationships>
</file>

<file path=ppt/slides/_rels/slide175.xml.rels><?xml version="1.0" encoding="UTF-8" standalone="yes"?>
<Relationships xmlns="http://schemas.openxmlformats.org/package/2006/relationships"><Relationship Id="rId2" Type="http://schemas.openxmlformats.org/officeDocument/2006/relationships/image" Target="../media/image169.wmf"/><Relationship Id="rId1" Type="http://schemas.openxmlformats.org/officeDocument/2006/relationships/slideLayout" Target="../slideLayouts/slideLayout1.xml"/></Relationships>
</file>

<file path=ppt/slides/_rels/slide176.xml.rels><?xml version="1.0" encoding="UTF-8" standalone="yes"?>
<Relationships xmlns="http://schemas.openxmlformats.org/package/2006/relationships"><Relationship Id="rId2" Type="http://schemas.openxmlformats.org/officeDocument/2006/relationships/image" Target="../media/image170.wmf"/><Relationship Id="rId1" Type="http://schemas.openxmlformats.org/officeDocument/2006/relationships/slideLayout" Target="../slideLayouts/slideLayout1.xml"/></Relationships>
</file>

<file path=ppt/slides/_rels/slide177.xml.rels><?xml version="1.0" encoding="UTF-8" standalone="yes"?>
<Relationships xmlns="http://schemas.openxmlformats.org/package/2006/relationships"><Relationship Id="rId2" Type="http://schemas.openxmlformats.org/officeDocument/2006/relationships/image" Target="../media/image171.wmf"/><Relationship Id="rId1" Type="http://schemas.openxmlformats.org/officeDocument/2006/relationships/slideLayout" Target="../slideLayouts/slideLayout1.xml"/></Relationships>
</file>

<file path=ppt/slides/_rels/slide178.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1.xml"/></Relationships>
</file>

<file path=ppt/slides/_rels/slide179.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180.xml.rels><?xml version="1.0" encoding="UTF-8" standalone="yes"?>
<Relationships xmlns="http://schemas.openxmlformats.org/package/2006/relationships"><Relationship Id="rId3" Type="http://schemas.openxmlformats.org/officeDocument/2006/relationships/image" Target="../media/image175.wmf"/><Relationship Id="rId2" Type="http://schemas.openxmlformats.org/officeDocument/2006/relationships/image" Target="../media/image174.wmf"/><Relationship Id="rId1" Type="http://schemas.openxmlformats.org/officeDocument/2006/relationships/slideLayout" Target="../slideLayouts/slideLayout1.xml"/></Relationships>
</file>

<file path=ppt/slides/_rels/slide181.xml.rels><?xml version="1.0" encoding="UTF-8" standalone="yes"?>
<Relationships xmlns="http://schemas.openxmlformats.org/package/2006/relationships"><Relationship Id="rId2" Type="http://schemas.openxmlformats.org/officeDocument/2006/relationships/image" Target="../media/image176.jpeg"/><Relationship Id="rId1" Type="http://schemas.openxmlformats.org/officeDocument/2006/relationships/slideLayout" Target="../slideLayouts/slideLayout1.xml"/></Relationships>
</file>

<file path=ppt/slides/_rels/slide182.xml.rels><?xml version="1.0" encoding="UTF-8" standalone="yes"?>
<Relationships xmlns="http://schemas.openxmlformats.org/package/2006/relationships"><Relationship Id="rId2" Type="http://schemas.openxmlformats.org/officeDocument/2006/relationships/image" Target="../media/image177.wmf"/><Relationship Id="rId1" Type="http://schemas.openxmlformats.org/officeDocument/2006/relationships/slideLayout" Target="../slideLayouts/slideLayout1.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5.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1.xml"/></Relationships>
</file>

<file path=ppt/slides/_rels/slide186.xml.rels><?xml version="1.0" encoding="UTF-8" standalone="yes"?>
<Relationships xmlns="http://schemas.openxmlformats.org/package/2006/relationships"><Relationship Id="rId2" Type="http://schemas.openxmlformats.org/officeDocument/2006/relationships/image" Target="../media/image179.wmf"/><Relationship Id="rId1" Type="http://schemas.openxmlformats.org/officeDocument/2006/relationships/slideLayout" Target="../slideLayouts/slideLayout1.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8.xml.rels><?xml version="1.0" encoding="UTF-8" standalone="yes"?>
<Relationships xmlns="http://schemas.openxmlformats.org/package/2006/relationships"><Relationship Id="rId3" Type="http://schemas.openxmlformats.org/officeDocument/2006/relationships/image" Target="../media/image181.wmf"/><Relationship Id="rId2" Type="http://schemas.openxmlformats.org/officeDocument/2006/relationships/image" Target="../media/image180.wmf"/><Relationship Id="rId1" Type="http://schemas.openxmlformats.org/officeDocument/2006/relationships/slideLayout" Target="../slideLayouts/slideLayout1.xml"/></Relationships>
</file>

<file path=ppt/slides/_rels/slide189.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190.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83.png"/><Relationship Id="rId1" Type="http://schemas.openxmlformats.org/officeDocument/2006/relationships/slideLayout" Target="../slideLayouts/slideLayout1.xml"/><Relationship Id="rId4" Type="http://schemas.openxmlformats.org/officeDocument/2006/relationships/image" Target="../media/image185.png"/></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2.xml.rels><?xml version="1.0" encoding="UTF-8" standalone="yes"?>
<Relationships xmlns="http://schemas.openxmlformats.org/package/2006/relationships"><Relationship Id="rId2" Type="http://schemas.openxmlformats.org/officeDocument/2006/relationships/image" Target="../media/image186.jpeg"/><Relationship Id="rId1" Type="http://schemas.openxmlformats.org/officeDocument/2006/relationships/slideLayout" Target="../slideLayouts/slideLayout1.xml"/></Relationships>
</file>

<file path=ppt/slides/_rels/slide193.xml.rels><?xml version="1.0" encoding="UTF-8" standalone="yes"?>
<Relationships xmlns="http://schemas.openxmlformats.org/package/2006/relationships"><Relationship Id="rId2" Type="http://schemas.openxmlformats.org/officeDocument/2006/relationships/image" Target="../media/image187.wmf"/><Relationship Id="rId1" Type="http://schemas.openxmlformats.org/officeDocument/2006/relationships/slideLayout" Target="../slideLayouts/slideLayout1.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5.xml.rels><?xml version="1.0" encoding="UTF-8" standalone="yes"?>
<Relationships xmlns="http://schemas.openxmlformats.org/package/2006/relationships"><Relationship Id="rId2" Type="http://schemas.openxmlformats.org/officeDocument/2006/relationships/image" Target="../media/image188.jpeg"/><Relationship Id="rId1" Type="http://schemas.openxmlformats.org/officeDocument/2006/relationships/slideLayout" Target="../slideLayouts/slideLayout1.xml"/></Relationships>
</file>

<file path=ppt/slides/_rels/slide196.xml.rels><?xml version="1.0" encoding="UTF-8" standalone="yes"?>
<Relationships xmlns="http://schemas.openxmlformats.org/package/2006/relationships"><Relationship Id="rId2" Type="http://schemas.openxmlformats.org/officeDocument/2006/relationships/image" Target="../media/image189.wmf"/><Relationship Id="rId1" Type="http://schemas.openxmlformats.org/officeDocument/2006/relationships/slideLayout" Target="../slideLayouts/slideLayout1.xml"/></Relationships>
</file>

<file path=ppt/slides/_rels/slide197.xml.rels><?xml version="1.0" encoding="UTF-8" standalone="yes"?>
<Relationships xmlns="http://schemas.openxmlformats.org/package/2006/relationships"><Relationship Id="rId2" Type="http://schemas.openxmlformats.org/officeDocument/2006/relationships/image" Target="../media/image190.jpeg"/><Relationship Id="rId1" Type="http://schemas.openxmlformats.org/officeDocument/2006/relationships/slideLayout" Target="../slideLayouts/slideLayout1.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2.xml.rels><?xml version="1.0" encoding="UTF-8" standalone="yes"?>
<Relationships xmlns="http://schemas.openxmlformats.org/package/2006/relationships"><Relationship Id="rId2" Type="http://schemas.openxmlformats.org/officeDocument/2006/relationships/image" Target="../media/image112.wmf"/><Relationship Id="rId1" Type="http://schemas.openxmlformats.org/officeDocument/2006/relationships/slideLayout" Target="../slideLayouts/slideLayout1.xml"/></Relationships>
</file>

<file path=ppt/slides/_rels/slide203.xml.rels><?xml version="1.0" encoding="UTF-8" standalone="yes"?>
<Relationships xmlns="http://schemas.openxmlformats.org/package/2006/relationships"><Relationship Id="rId2" Type="http://schemas.openxmlformats.org/officeDocument/2006/relationships/image" Target="../media/image191.wmf"/><Relationship Id="rId1" Type="http://schemas.openxmlformats.org/officeDocument/2006/relationships/slideLayout" Target="../slideLayouts/slideLayout1.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6.xml.rels><?xml version="1.0" encoding="UTF-8" standalone="yes"?>
<Relationships xmlns="http://schemas.openxmlformats.org/package/2006/relationships"><Relationship Id="rId2" Type="http://schemas.openxmlformats.org/officeDocument/2006/relationships/image" Target="../media/image192.wmf"/><Relationship Id="rId1" Type="http://schemas.openxmlformats.org/officeDocument/2006/relationships/slideLayout" Target="../slideLayouts/slideLayout1.xml"/></Relationships>
</file>

<file path=ppt/slides/_rels/slide207.xml.rels><?xml version="1.0" encoding="UTF-8" standalone="yes"?>
<Relationships xmlns="http://schemas.openxmlformats.org/package/2006/relationships"><Relationship Id="rId2" Type="http://schemas.openxmlformats.org/officeDocument/2006/relationships/image" Target="../media/image193.jpeg"/><Relationship Id="rId1" Type="http://schemas.openxmlformats.org/officeDocument/2006/relationships/slideLayout" Target="../slideLayouts/slideLayout1.xml"/></Relationships>
</file>

<file path=ppt/slides/_rels/slide208.xml.rels><?xml version="1.0" encoding="UTF-8" standalone="yes"?>
<Relationships xmlns="http://schemas.openxmlformats.org/package/2006/relationships"><Relationship Id="rId2" Type="http://schemas.openxmlformats.org/officeDocument/2006/relationships/image" Target="../media/image194.wmf"/><Relationship Id="rId1" Type="http://schemas.openxmlformats.org/officeDocument/2006/relationships/slideLayout" Target="../slideLayouts/slideLayout1.xml"/></Relationships>
</file>

<file path=ppt/slides/_rels/slide209.xml.rels><?xml version="1.0" encoding="UTF-8" standalone="yes"?>
<Relationships xmlns="http://schemas.openxmlformats.org/package/2006/relationships"><Relationship Id="rId2" Type="http://schemas.openxmlformats.org/officeDocument/2006/relationships/image" Target="../media/image195.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6.wmf"/><Relationship Id="rId1" Type="http://schemas.openxmlformats.org/officeDocument/2006/relationships/slideLayout" Target="../slideLayouts/slideLayout1.xml"/></Relationships>
</file>

<file path=ppt/slides/_rels/slide210.xml.rels><?xml version="1.0" encoding="UTF-8" standalone="yes"?>
<Relationships xmlns="http://schemas.openxmlformats.org/package/2006/relationships"><Relationship Id="rId2" Type="http://schemas.openxmlformats.org/officeDocument/2006/relationships/image" Target="../media/image196.jpeg"/><Relationship Id="rId1" Type="http://schemas.openxmlformats.org/officeDocument/2006/relationships/slideLayout" Target="../slideLayouts/slideLayout1.xml"/></Relationships>
</file>

<file path=ppt/slides/_rels/slide211.xml.rels><?xml version="1.0" encoding="UTF-8" standalone="yes"?>
<Relationships xmlns="http://schemas.openxmlformats.org/package/2006/relationships"><Relationship Id="rId2" Type="http://schemas.openxmlformats.org/officeDocument/2006/relationships/image" Target="../media/image197.wmf"/><Relationship Id="rId1" Type="http://schemas.openxmlformats.org/officeDocument/2006/relationships/slideLayout" Target="../slideLayouts/slideLayout1.xml"/></Relationships>
</file>

<file path=ppt/slides/_rels/slide212.xml.rels><?xml version="1.0" encoding="UTF-8" standalone="yes"?>
<Relationships xmlns="http://schemas.openxmlformats.org/package/2006/relationships"><Relationship Id="rId3" Type="http://schemas.openxmlformats.org/officeDocument/2006/relationships/image" Target="../media/image199.wmf"/><Relationship Id="rId2" Type="http://schemas.openxmlformats.org/officeDocument/2006/relationships/image" Target="../media/image198.jpeg"/><Relationship Id="rId1" Type="http://schemas.openxmlformats.org/officeDocument/2006/relationships/slideLayout" Target="../slideLayouts/slideLayout1.xml"/><Relationship Id="rId5" Type="http://schemas.openxmlformats.org/officeDocument/2006/relationships/image" Target="../media/image201.wmf"/><Relationship Id="rId4" Type="http://schemas.openxmlformats.org/officeDocument/2006/relationships/image" Target="../media/image200.wmf"/></Relationships>
</file>

<file path=ppt/slides/_rels/slide213.xml.rels><?xml version="1.0" encoding="UTF-8" standalone="yes"?>
<Relationships xmlns="http://schemas.openxmlformats.org/package/2006/relationships"><Relationship Id="rId2" Type="http://schemas.openxmlformats.org/officeDocument/2006/relationships/image" Target="../media/image202.jpeg"/><Relationship Id="rId1" Type="http://schemas.openxmlformats.org/officeDocument/2006/relationships/slideLayout" Target="../slideLayouts/slideLayout1.xml"/></Relationships>
</file>

<file path=ppt/slides/_rels/slide214.xml.rels><?xml version="1.0" encoding="UTF-8" standalone="yes"?>
<Relationships xmlns="http://schemas.openxmlformats.org/package/2006/relationships"><Relationship Id="rId2" Type="http://schemas.openxmlformats.org/officeDocument/2006/relationships/image" Target="../media/image203.wmf"/><Relationship Id="rId1" Type="http://schemas.openxmlformats.org/officeDocument/2006/relationships/slideLayout" Target="../slideLayouts/slideLayout1.xml"/></Relationships>
</file>

<file path=ppt/slides/_rels/slide215.xml.rels><?xml version="1.0" encoding="UTF-8" standalone="yes"?>
<Relationships xmlns="http://schemas.openxmlformats.org/package/2006/relationships"><Relationship Id="rId2" Type="http://schemas.openxmlformats.org/officeDocument/2006/relationships/image" Target="../media/image43.wmf"/><Relationship Id="rId1" Type="http://schemas.openxmlformats.org/officeDocument/2006/relationships/slideLayout" Target="../slideLayouts/slideLayout1.xml"/></Relationships>
</file>

<file path=ppt/slides/_rels/slide216.xml.rels><?xml version="1.0" encoding="UTF-8" standalone="yes"?>
<Relationships xmlns="http://schemas.openxmlformats.org/package/2006/relationships"><Relationship Id="rId2" Type="http://schemas.openxmlformats.org/officeDocument/2006/relationships/image" Target="../media/image204.jpeg"/><Relationship Id="rId1" Type="http://schemas.openxmlformats.org/officeDocument/2006/relationships/slideLayout" Target="../slideLayouts/slideLayout1.xml"/></Relationships>
</file>

<file path=ppt/slides/_rels/slide217.xml.rels><?xml version="1.0" encoding="UTF-8" standalone="yes"?>
<Relationships xmlns="http://schemas.openxmlformats.org/package/2006/relationships"><Relationship Id="rId2" Type="http://schemas.openxmlformats.org/officeDocument/2006/relationships/image" Target="../media/image205.jpeg"/><Relationship Id="rId1" Type="http://schemas.openxmlformats.org/officeDocument/2006/relationships/slideLayout" Target="../slideLayouts/slideLayout1.xml"/></Relationships>
</file>

<file path=ppt/slides/_rels/slide218.xml.rels><?xml version="1.0" encoding="UTF-8" standalone="yes"?>
<Relationships xmlns="http://schemas.openxmlformats.org/package/2006/relationships"><Relationship Id="rId2" Type="http://schemas.openxmlformats.org/officeDocument/2006/relationships/image" Target="../media/image206.jpeg"/><Relationship Id="rId1" Type="http://schemas.openxmlformats.org/officeDocument/2006/relationships/slideLayout" Target="../slideLayouts/slideLayout1.xml"/></Relationships>
</file>

<file path=ppt/slides/_rels/slide219.xml.rels><?xml version="1.0" encoding="UTF-8" standalone="yes"?>
<Relationships xmlns="http://schemas.openxmlformats.org/package/2006/relationships"><Relationship Id="rId2" Type="http://schemas.openxmlformats.org/officeDocument/2006/relationships/image" Target="../media/image207.wmf"/><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image" Target="../media/image27.wmf"/><Relationship Id="rId1" Type="http://schemas.openxmlformats.org/officeDocument/2006/relationships/slideLayout" Target="../slideLayouts/slideLayout1.xml"/></Relationships>
</file>

<file path=ppt/slides/_rels/slide220.xml.rels><?xml version="1.0" encoding="UTF-8" standalone="yes"?>
<Relationships xmlns="http://schemas.openxmlformats.org/package/2006/relationships"><Relationship Id="rId2" Type="http://schemas.openxmlformats.org/officeDocument/2006/relationships/image" Target="../media/image208.wmf"/><Relationship Id="rId1" Type="http://schemas.openxmlformats.org/officeDocument/2006/relationships/slideLayout" Target="../slideLayouts/slideLayout1.xml"/></Relationships>
</file>

<file path=ppt/slides/_rels/slide221.xml.rels><?xml version="1.0" encoding="UTF-8" standalone="yes"?>
<Relationships xmlns="http://schemas.openxmlformats.org/package/2006/relationships"><Relationship Id="rId2" Type="http://schemas.openxmlformats.org/officeDocument/2006/relationships/image" Target="../media/image97.wmf"/><Relationship Id="rId1" Type="http://schemas.openxmlformats.org/officeDocument/2006/relationships/slideLayout" Target="../slideLayouts/slideLayout1.xml"/></Relationships>
</file>

<file path=ppt/slides/_rels/slide222.xml.rels><?xml version="1.0" encoding="UTF-8" standalone="yes"?>
<Relationships xmlns="http://schemas.openxmlformats.org/package/2006/relationships"><Relationship Id="rId2" Type="http://schemas.openxmlformats.org/officeDocument/2006/relationships/image" Target="../media/image209.jpeg"/><Relationship Id="rId1" Type="http://schemas.openxmlformats.org/officeDocument/2006/relationships/slideLayout" Target="../slideLayouts/slideLayout1.xml"/></Relationships>
</file>

<file path=ppt/slides/_rels/slide223.xml.rels><?xml version="1.0" encoding="UTF-8" standalone="yes"?>
<Relationships xmlns="http://schemas.openxmlformats.org/package/2006/relationships"><Relationship Id="rId2" Type="http://schemas.openxmlformats.org/officeDocument/2006/relationships/image" Target="../media/image210.wmf"/><Relationship Id="rId1" Type="http://schemas.openxmlformats.org/officeDocument/2006/relationships/slideLayout" Target="../slideLayouts/slideLayout1.xml"/></Relationships>
</file>

<file path=ppt/slides/_rels/slide22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11.wmf"/><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0.xml.rels><?xml version="1.0" encoding="UTF-8" standalone="yes"?>
<Relationships xmlns="http://schemas.openxmlformats.org/package/2006/relationships"><Relationship Id="rId2" Type="http://schemas.openxmlformats.org/officeDocument/2006/relationships/image" Target="../media/image212.wmf"/><Relationship Id="rId1" Type="http://schemas.openxmlformats.org/officeDocument/2006/relationships/slideLayout" Target="../slideLayouts/slideLayout1.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2.xml.rels><?xml version="1.0" encoding="UTF-8" standalone="yes"?>
<Relationships xmlns="http://schemas.openxmlformats.org/package/2006/relationships"><Relationship Id="rId3" Type="http://schemas.openxmlformats.org/officeDocument/2006/relationships/image" Target="../media/image199.wmf"/><Relationship Id="rId2" Type="http://schemas.openxmlformats.org/officeDocument/2006/relationships/image" Target="../media/image198.jpeg"/><Relationship Id="rId1" Type="http://schemas.openxmlformats.org/officeDocument/2006/relationships/slideLayout" Target="../slideLayouts/slideLayout1.xml"/><Relationship Id="rId5" Type="http://schemas.openxmlformats.org/officeDocument/2006/relationships/image" Target="../media/image201.wmf"/><Relationship Id="rId4" Type="http://schemas.openxmlformats.org/officeDocument/2006/relationships/image" Target="../media/image200.wmf"/></Relationships>
</file>

<file path=ppt/slides/_rels/slide233.xml.rels><?xml version="1.0" encoding="UTF-8" standalone="yes"?>
<Relationships xmlns="http://schemas.openxmlformats.org/package/2006/relationships"><Relationship Id="rId2" Type="http://schemas.openxmlformats.org/officeDocument/2006/relationships/image" Target="../media/image213.jpeg"/><Relationship Id="rId1" Type="http://schemas.openxmlformats.org/officeDocument/2006/relationships/slideLayout" Target="../slideLayouts/slideLayout1.xml"/></Relationships>
</file>

<file path=ppt/slides/_rels/slide234.xml.rels><?xml version="1.0" encoding="UTF-8" standalone="yes"?>
<Relationships xmlns="http://schemas.openxmlformats.org/package/2006/relationships"><Relationship Id="rId2" Type="http://schemas.openxmlformats.org/officeDocument/2006/relationships/image" Target="../media/image214.wmf"/><Relationship Id="rId1" Type="http://schemas.openxmlformats.org/officeDocument/2006/relationships/slideLayout" Target="../slideLayouts/slideLayout1.xml"/></Relationships>
</file>

<file path=ppt/slides/_rels/slide235.xml.rels><?xml version="1.0" encoding="UTF-8" standalone="yes"?>
<Relationships xmlns="http://schemas.openxmlformats.org/package/2006/relationships"><Relationship Id="rId2" Type="http://schemas.openxmlformats.org/officeDocument/2006/relationships/image" Target="../media/image215.wmf"/><Relationship Id="rId1" Type="http://schemas.openxmlformats.org/officeDocument/2006/relationships/slideLayout" Target="../slideLayouts/slideLayout1.xml"/></Relationships>
</file>

<file path=ppt/slides/_rels/slide236.xml.rels><?xml version="1.0" encoding="UTF-8" standalone="yes"?>
<Relationships xmlns="http://schemas.openxmlformats.org/package/2006/relationships"><Relationship Id="rId2" Type="http://schemas.openxmlformats.org/officeDocument/2006/relationships/image" Target="../media/image216.wmf"/><Relationship Id="rId1" Type="http://schemas.openxmlformats.org/officeDocument/2006/relationships/slideLayout" Target="../slideLayouts/slideLayout1.xml"/></Relationships>
</file>

<file path=ppt/slides/_rels/slide237.xml.rels><?xml version="1.0" encoding="UTF-8" standalone="yes"?>
<Relationships xmlns="http://schemas.openxmlformats.org/package/2006/relationships"><Relationship Id="rId2" Type="http://schemas.openxmlformats.org/officeDocument/2006/relationships/image" Target="../media/image217.jpeg"/><Relationship Id="rId1" Type="http://schemas.openxmlformats.org/officeDocument/2006/relationships/slideLayout" Target="../slideLayouts/slideLayout1.xml"/></Relationships>
</file>

<file path=ppt/slides/_rels/slide238.xml.rels><?xml version="1.0" encoding="UTF-8" standalone="yes"?>
<Relationships xmlns="http://schemas.openxmlformats.org/package/2006/relationships"><Relationship Id="rId2" Type="http://schemas.openxmlformats.org/officeDocument/2006/relationships/image" Target="../media/image218.png"/><Relationship Id="rId1" Type="http://schemas.openxmlformats.org/officeDocument/2006/relationships/slideLayout" Target="../slideLayouts/slideLayout1.xml"/></Relationships>
</file>

<file path=ppt/slides/_rels/slide239.xml.rels><?xml version="1.0" encoding="UTF-8" standalone="yes"?>
<Relationships xmlns="http://schemas.openxmlformats.org/package/2006/relationships"><Relationship Id="rId3" Type="http://schemas.openxmlformats.org/officeDocument/2006/relationships/image" Target="../media/image220.jpeg"/><Relationship Id="rId2" Type="http://schemas.openxmlformats.org/officeDocument/2006/relationships/image" Target="../media/image219.wmf"/><Relationship Id="rId1" Type="http://schemas.openxmlformats.org/officeDocument/2006/relationships/slideLayout" Target="../slideLayouts/slideLayout1.xml"/><Relationship Id="rId4" Type="http://schemas.openxmlformats.org/officeDocument/2006/relationships/image" Target="../media/image221.wmf"/></Relationships>
</file>

<file path=ppt/slides/_rels/slide24.x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image" Target="../media/image29.wmf"/><Relationship Id="rId1" Type="http://schemas.openxmlformats.org/officeDocument/2006/relationships/slideLayout" Target="../slideLayouts/slideLayout1.xml"/></Relationships>
</file>

<file path=ppt/slides/_rels/slide240.xml.rels><?xml version="1.0" encoding="UTF-8" standalone="yes"?>
<Relationships xmlns="http://schemas.openxmlformats.org/package/2006/relationships"><Relationship Id="rId2" Type="http://schemas.openxmlformats.org/officeDocument/2006/relationships/image" Target="../media/image222.wmf"/><Relationship Id="rId1" Type="http://schemas.openxmlformats.org/officeDocument/2006/relationships/slideLayout" Target="../slideLayouts/slideLayout1.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2.xml.rels><?xml version="1.0" encoding="UTF-8" standalone="yes"?>
<Relationships xmlns="http://schemas.openxmlformats.org/package/2006/relationships"><Relationship Id="rId2" Type="http://schemas.openxmlformats.org/officeDocument/2006/relationships/image" Target="../media/image223.wmf"/><Relationship Id="rId1" Type="http://schemas.openxmlformats.org/officeDocument/2006/relationships/slideLayout" Target="../slideLayouts/slideLayout1.xml"/></Relationships>
</file>

<file path=ppt/slides/_rels/slide243.xml.rels><?xml version="1.0" encoding="UTF-8" standalone="yes"?>
<Relationships xmlns="http://schemas.openxmlformats.org/package/2006/relationships"><Relationship Id="rId2" Type="http://schemas.openxmlformats.org/officeDocument/2006/relationships/image" Target="../media/image224.wmf"/><Relationship Id="rId1" Type="http://schemas.openxmlformats.org/officeDocument/2006/relationships/slideLayout" Target="../slideLayouts/slideLayout1.xml"/></Relationships>
</file>

<file path=ppt/slides/_rels/slide244.xml.rels><?xml version="1.0" encoding="UTF-8" standalone="yes"?>
<Relationships xmlns="http://schemas.openxmlformats.org/package/2006/relationships"><Relationship Id="rId2" Type="http://schemas.openxmlformats.org/officeDocument/2006/relationships/image" Target="../media/image225.wmf"/><Relationship Id="rId1" Type="http://schemas.openxmlformats.org/officeDocument/2006/relationships/slideLayout" Target="../slideLayouts/slideLayout1.xml"/></Relationships>
</file>

<file path=ppt/slides/_rels/slide245.xml.rels><?xml version="1.0" encoding="UTF-8" standalone="yes"?>
<Relationships xmlns="http://schemas.openxmlformats.org/package/2006/relationships"><Relationship Id="rId2" Type="http://schemas.openxmlformats.org/officeDocument/2006/relationships/image" Target="../media/image226.png"/><Relationship Id="rId1" Type="http://schemas.openxmlformats.org/officeDocument/2006/relationships/slideLayout" Target="../slideLayouts/slideLayout1.xml"/></Relationships>
</file>

<file path=ppt/slides/_rels/slide246.xml.rels><?xml version="1.0" encoding="UTF-8" standalone="yes"?>
<Relationships xmlns="http://schemas.openxmlformats.org/package/2006/relationships"><Relationship Id="rId2" Type="http://schemas.openxmlformats.org/officeDocument/2006/relationships/image" Target="../media/image227.wmf"/><Relationship Id="rId1" Type="http://schemas.openxmlformats.org/officeDocument/2006/relationships/slideLayout" Target="../slideLayouts/slideLayout1.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9.xml.rels><?xml version="1.0" encoding="UTF-8" standalone="yes"?>
<Relationships xmlns="http://schemas.openxmlformats.org/package/2006/relationships"><Relationship Id="rId2" Type="http://schemas.openxmlformats.org/officeDocument/2006/relationships/image" Target="../media/image228.wmf"/><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1.xml.rels><?xml version="1.0" encoding="UTF-8" standalone="yes"?>
<Relationships xmlns="http://schemas.openxmlformats.org/package/2006/relationships"><Relationship Id="rId2" Type="http://schemas.openxmlformats.org/officeDocument/2006/relationships/image" Target="../media/image79.wmf"/><Relationship Id="rId1" Type="http://schemas.openxmlformats.org/officeDocument/2006/relationships/slideLayout" Target="../slideLayouts/slideLayout1.xml"/></Relationships>
</file>

<file path=ppt/slides/_rels/slide252.xml.rels><?xml version="1.0" encoding="UTF-8" standalone="yes"?>
<Relationships xmlns="http://schemas.openxmlformats.org/package/2006/relationships"><Relationship Id="rId2" Type="http://schemas.openxmlformats.org/officeDocument/2006/relationships/image" Target="../media/image229.jpeg"/><Relationship Id="rId1" Type="http://schemas.openxmlformats.org/officeDocument/2006/relationships/slideLayout" Target="../slideLayouts/slideLayout1.xml"/></Relationships>
</file>

<file path=ppt/slides/_rels/slide253.xml.rels><?xml version="1.0" encoding="UTF-8" standalone="yes"?>
<Relationships xmlns="http://schemas.openxmlformats.org/package/2006/relationships"><Relationship Id="rId2" Type="http://schemas.openxmlformats.org/officeDocument/2006/relationships/image" Target="../media/image230.wmf"/><Relationship Id="rId1" Type="http://schemas.openxmlformats.org/officeDocument/2006/relationships/slideLayout" Target="../slideLayouts/slideLayout1.xml"/></Relationships>
</file>

<file path=ppt/slides/_rels/slide254.xml.rels><?xml version="1.0" encoding="UTF-8" standalone="yes"?>
<Relationships xmlns="http://schemas.openxmlformats.org/package/2006/relationships"><Relationship Id="rId2" Type="http://schemas.openxmlformats.org/officeDocument/2006/relationships/image" Target="../media/image231.jpeg"/><Relationship Id="rId1" Type="http://schemas.openxmlformats.org/officeDocument/2006/relationships/slideLayout" Target="../slideLayouts/slideLayout1.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6.xml.rels><?xml version="1.0" encoding="UTF-8" standalone="yes"?>
<Relationships xmlns="http://schemas.openxmlformats.org/package/2006/relationships"><Relationship Id="rId2" Type="http://schemas.openxmlformats.org/officeDocument/2006/relationships/image" Target="../media/image232.jpeg"/><Relationship Id="rId1" Type="http://schemas.openxmlformats.org/officeDocument/2006/relationships/slideLayout" Target="../slideLayouts/slideLayout1.xml"/></Relationships>
</file>

<file path=ppt/slides/_rels/slide257.xml.rels><?xml version="1.0" encoding="UTF-8" standalone="yes"?>
<Relationships xmlns="http://schemas.openxmlformats.org/package/2006/relationships"><Relationship Id="rId2" Type="http://schemas.openxmlformats.org/officeDocument/2006/relationships/image" Target="../media/image233.jpeg"/><Relationship Id="rId1" Type="http://schemas.openxmlformats.org/officeDocument/2006/relationships/slideLayout" Target="../slideLayouts/slideLayout1.xml"/></Relationships>
</file>

<file path=ppt/slides/_rels/slide258.xml.rels><?xml version="1.0" encoding="UTF-8" standalone="yes"?>
<Relationships xmlns="http://schemas.openxmlformats.org/package/2006/relationships"><Relationship Id="rId2" Type="http://schemas.openxmlformats.org/officeDocument/2006/relationships/image" Target="../media/image234.jpeg"/><Relationship Id="rId1" Type="http://schemas.openxmlformats.org/officeDocument/2006/relationships/slideLayout" Target="../slideLayouts/slideLayout1.xml"/></Relationships>
</file>

<file path=ppt/slides/_rels/slide259.xml.rels><?xml version="1.0" encoding="UTF-8" standalone="yes"?>
<Relationships xmlns="http://schemas.openxmlformats.org/package/2006/relationships"><Relationship Id="rId2" Type="http://schemas.openxmlformats.org/officeDocument/2006/relationships/image" Target="../media/image235.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2.xml.rels><?xml version="1.0" encoding="UTF-8" standalone="yes"?>
<Relationships xmlns="http://schemas.openxmlformats.org/package/2006/relationships"><Relationship Id="rId3" Type="http://schemas.openxmlformats.org/officeDocument/2006/relationships/image" Target="../media/image237.wmf"/><Relationship Id="rId2" Type="http://schemas.openxmlformats.org/officeDocument/2006/relationships/image" Target="../media/image236.wmf"/><Relationship Id="rId1" Type="http://schemas.openxmlformats.org/officeDocument/2006/relationships/slideLayout" Target="../slideLayouts/slideLayout1.xml"/><Relationship Id="rId5" Type="http://schemas.openxmlformats.org/officeDocument/2006/relationships/image" Target="../media/image239.wmf"/><Relationship Id="rId4" Type="http://schemas.openxmlformats.org/officeDocument/2006/relationships/image" Target="../media/image238.wmf"/></Relationships>
</file>

<file path=ppt/slides/_rels/slide263.xml.rels><?xml version="1.0" encoding="UTF-8" standalone="yes"?>
<Relationships xmlns="http://schemas.openxmlformats.org/package/2006/relationships"><Relationship Id="rId2" Type="http://schemas.openxmlformats.org/officeDocument/2006/relationships/image" Target="../media/image240.jpeg"/><Relationship Id="rId1" Type="http://schemas.openxmlformats.org/officeDocument/2006/relationships/slideLayout" Target="../slideLayouts/slideLayout1.xml"/></Relationships>
</file>

<file path=ppt/slides/_rels/slide264.xml.rels><?xml version="1.0" encoding="UTF-8" standalone="yes"?>
<Relationships xmlns="http://schemas.openxmlformats.org/package/2006/relationships"><Relationship Id="rId2" Type="http://schemas.openxmlformats.org/officeDocument/2006/relationships/image" Target="../media/image112.wmf"/><Relationship Id="rId1" Type="http://schemas.openxmlformats.org/officeDocument/2006/relationships/slideLayout" Target="../slideLayouts/slideLayout1.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6.xml.rels><?xml version="1.0" encoding="UTF-8" standalone="yes"?>
<Relationships xmlns="http://schemas.openxmlformats.org/package/2006/relationships"><Relationship Id="rId2" Type="http://schemas.openxmlformats.org/officeDocument/2006/relationships/image" Target="../media/image241.gif"/><Relationship Id="rId1" Type="http://schemas.openxmlformats.org/officeDocument/2006/relationships/slideLayout" Target="../slideLayouts/slideLayout1.xml"/></Relationships>
</file>

<file path=ppt/slides/_rels/slide267.xml.rels><?xml version="1.0" encoding="UTF-8" standalone="yes"?>
<Relationships xmlns="http://schemas.openxmlformats.org/package/2006/relationships"><Relationship Id="rId2" Type="http://schemas.openxmlformats.org/officeDocument/2006/relationships/image" Target="../media/image242.jpeg"/><Relationship Id="rId1" Type="http://schemas.openxmlformats.org/officeDocument/2006/relationships/slideLayout" Target="../slideLayouts/slideLayout1.xml"/></Relationships>
</file>

<file path=ppt/slides/_rels/slide268.xml.rels><?xml version="1.0" encoding="UTF-8" standalone="yes"?>
<Relationships xmlns="http://schemas.openxmlformats.org/package/2006/relationships"><Relationship Id="rId2" Type="http://schemas.openxmlformats.org/officeDocument/2006/relationships/image" Target="../media/image243.wmf"/><Relationship Id="rId1" Type="http://schemas.openxmlformats.org/officeDocument/2006/relationships/slideLayout" Target="../slideLayouts/slideLayout1.xml"/></Relationships>
</file>

<file path=ppt/slides/_rels/slide269.xml.rels><?xml version="1.0" encoding="UTF-8" standalone="yes"?>
<Relationships xmlns="http://schemas.openxmlformats.org/package/2006/relationships"><Relationship Id="rId3" Type="http://schemas.openxmlformats.org/officeDocument/2006/relationships/image" Target="../media/image245.jpeg"/><Relationship Id="rId2" Type="http://schemas.openxmlformats.org/officeDocument/2006/relationships/image" Target="../media/image244.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2.wmf"/><Relationship Id="rId1" Type="http://schemas.openxmlformats.org/officeDocument/2006/relationships/slideLayout" Target="../slideLayouts/slideLayout1.xml"/></Relationships>
</file>

<file path=ppt/slides/_rels/slide270.xml.rels><?xml version="1.0" encoding="UTF-8" standalone="yes"?>
<Relationships xmlns="http://schemas.openxmlformats.org/package/2006/relationships"><Relationship Id="rId2" Type="http://schemas.openxmlformats.org/officeDocument/2006/relationships/image" Target="../media/image246.wmf"/><Relationship Id="rId1" Type="http://schemas.openxmlformats.org/officeDocument/2006/relationships/slideLayout" Target="../slideLayouts/slideLayout1.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2.xml.rels><?xml version="1.0" encoding="UTF-8" standalone="yes"?>
<Relationships xmlns="http://schemas.openxmlformats.org/package/2006/relationships"><Relationship Id="rId2" Type="http://schemas.openxmlformats.org/officeDocument/2006/relationships/image" Target="../media/image247.jpeg"/><Relationship Id="rId1" Type="http://schemas.openxmlformats.org/officeDocument/2006/relationships/slideLayout" Target="../slideLayouts/slideLayout1.xml"/></Relationships>
</file>

<file path=ppt/slides/_rels/slide273.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Layout" Target="../slideLayouts/slideLayout1.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5.xml.rels><?xml version="1.0" encoding="UTF-8" standalone="yes"?>
<Relationships xmlns="http://schemas.openxmlformats.org/package/2006/relationships"><Relationship Id="rId2" Type="http://schemas.openxmlformats.org/officeDocument/2006/relationships/image" Target="../media/image248.wmf"/><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4.wm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wmf"/><Relationship Id="rId1" Type="http://schemas.openxmlformats.org/officeDocument/2006/relationships/slideLayout" Target="../slideLayouts/slideLayout1.xml"/><Relationship Id="rId4" Type="http://schemas.openxmlformats.org/officeDocument/2006/relationships/image" Target="../media/image3.wmf"/></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xml"/><Relationship Id="rId4" Type="http://schemas.openxmlformats.org/officeDocument/2006/relationships/image" Target="../media/image37.jpeg"/></Relationships>
</file>

<file path=ppt/slides/_rels/slide3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9.wmf"/><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40.wmf"/><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42.wm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4.wmf"/><Relationship Id="rId1" Type="http://schemas.openxmlformats.org/officeDocument/2006/relationships/slideLayout" Target="../slideLayouts/slideLayout1.xml"/><Relationship Id="rId5" Type="http://schemas.openxmlformats.org/officeDocument/2006/relationships/image" Target="../media/image7.wmf"/><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2" Type="http://schemas.openxmlformats.org/officeDocument/2006/relationships/image" Target="../media/image43.wmf"/><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jpeg"/><Relationship Id="rId4" Type="http://schemas.openxmlformats.org/officeDocument/2006/relationships/image" Target="../media/image47.w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54.wm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5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57.wmf"/><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61.wmf"/><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64.wmf"/><Relationship Id="rId2" Type="http://schemas.openxmlformats.org/officeDocument/2006/relationships/image" Target="../media/image63.png"/><Relationship Id="rId1" Type="http://schemas.openxmlformats.org/officeDocument/2006/relationships/slideLayout" Target="../slideLayouts/slideLayout1.xml"/><Relationship Id="rId4" Type="http://schemas.openxmlformats.org/officeDocument/2006/relationships/image" Target="../media/image65.wmf"/></Relationships>
</file>

<file path=ppt/slides/_rels/slide58.xml.rels><?xml version="1.0" encoding="UTF-8" standalone="yes"?>
<Relationships xmlns="http://schemas.openxmlformats.org/package/2006/relationships"><Relationship Id="rId2" Type="http://schemas.openxmlformats.org/officeDocument/2006/relationships/image" Target="../media/image66.wmf"/><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67.wm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69.wmf"/><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72.wmf"/><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76.wmf"/><Relationship Id="rId2" Type="http://schemas.openxmlformats.org/officeDocument/2006/relationships/image" Target="../media/image75.wmf"/><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77.wmf"/><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78.wmf"/><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79.wmf"/><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80.wmf"/><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81.wmf"/><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82.wmf"/><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83.wmf"/><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85.wmf"/><Relationship Id="rId2" Type="http://schemas.openxmlformats.org/officeDocument/2006/relationships/image" Target="../media/image84.wmf"/><Relationship Id="rId1" Type="http://schemas.openxmlformats.org/officeDocument/2006/relationships/slideLayout" Target="../slideLayouts/slideLayout1.xml"/><Relationship Id="rId4" Type="http://schemas.openxmlformats.org/officeDocument/2006/relationships/image" Target="../media/image86.wmf"/></Relationships>
</file>

<file path=ppt/slides/_rels/slide81.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90.wmf"/><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91.wmf"/><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92.wmf"/><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image" Target="../media/image30.wm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image" Target="../media/image93.wmf"/><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image" Target="../media/image94.wmf"/><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image" Target="../media/image97.wmf"/><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image" Target="../media/image100.wmf"/><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image" Target="../media/image101.wm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a:xfrm>
            <a:off x="457200" y="685800"/>
            <a:ext cx="8229600" cy="3352800"/>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4000" dirty="0" smtClean="0">
                <a:ln w="11430"/>
                <a:solidFill>
                  <a:srgbClr val="C00000"/>
                </a:solidFill>
                <a:effectLst>
                  <a:outerShdw blurRad="50800" dist="39000" dir="5460000" algn="tl">
                    <a:srgbClr val="000000">
                      <a:alpha val="38000"/>
                    </a:srgbClr>
                  </a:outerShdw>
                </a:effectLst>
              </a:rPr>
              <a:t>Visual Vocabulary </a:t>
            </a:r>
            <a:r>
              <a:rPr lang="en-US" sz="4000" dirty="0" err="1" smtClean="0">
                <a:ln w="11430"/>
                <a:solidFill>
                  <a:srgbClr val="C00000"/>
                </a:solidFill>
                <a:effectLst>
                  <a:outerShdw blurRad="50800" dist="39000" dir="5460000" algn="tl">
                    <a:srgbClr val="000000">
                      <a:alpha val="38000"/>
                    </a:srgbClr>
                  </a:outerShdw>
                </a:effectLst>
              </a:rPr>
              <a:t>eSlides</a:t>
            </a:r>
            <a:endParaRPr lang="en-US" sz="4000" dirty="0" smtClean="0">
              <a:ln w="11430"/>
              <a:solidFill>
                <a:srgbClr val="C00000"/>
              </a:solidFill>
              <a:effectLst>
                <a:outerShdw blurRad="50800" dist="39000" dir="5460000" algn="tl">
                  <a:srgbClr val="000000">
                    <a:alpha val="38000"/>
                  </a:srgbClr>
                </a:outerShdw>
              </a:effectLst>
            </a:endParaRPr>
          </a:p>
          <a:p>
            <a:r>
              <a:rPr lang="en-US" sz="4000" dirty="0" smtClean="0">
                <a:ln w="11430"/>
                <a:solidFill>
                  <a:srgbClr val="C00000"/>
                </a:solidFill>
                <a:effectLst>
                  <a:outerShdw blurRad="50800" dist="39000" dir="5460000" algn="tl">
                    <a:srgbClr val="000000">
                      <a:alpha val="38000"/>
                    </a:srgbClr>
                  </a:outerShdw>
                </a:effectLst>
              </a:rPr>
              <a:t>English </a:t>
            </a:r>
            <a:r>
              <a:rPr lang="en-US" sz="4000" dirty="0" smtClean="0">
                <a:ln w="11430"/>
                <a:solidFill>
                  <a:srgbClr val="C00000"/>
                </a:solidFill>
                <a:effectLst>
                  <a:outerShdw blurRad="50800" dist="39000" dir="5460000" algn="tl">
                    <a:srgbClr val="000000">
                      <a:alpha val="38000"/>
                    </a:srgbClr>
                  </a:outerShdw>
                </a:effectLst>
              </a:rPr>
              <a:t>Language Arts (ELA)</a:t>
            </a:r>
          </a:p>
          <a:p>
            <a:r>
              <a:rPr lang="en-US" sz="4000" dirty="0" smtClean="0">
                <a:ln w="11430"/>
                <a:solidFill>
                  <a:srgbClr val="C00000"/>
                </a:solidFill>
                <a:effectLst>
                  <a:outerShdw blurRad="50800" dist="39000" dir="5460000" algn="tl">
                    <a:srgbClr val="000000">
                      <a:alpha val="38000"/>
                    </a:srgbClr>
                  </a:outerShdw>
                </a:effectLst>
              </a:rPr>
              <a:t>Grade 11-12</a:t>
            </a:r>
            <a:endParaRPr lang="en-US" sz="4000" dirty="0">
              <a:ln w="11430"/>
              <a:solidFill>
                <a:srgbClr val="C00000"/>
              </a:solidFill>
              <a:effectLst>
                <a:outerShdw blurRad="50800" dist="39000" dir="5460000" algn="tl">
                  <a:srgbClr val="000000">
                    <a:alpha val="38000"/>
                  </a:srgbClr>
                </a:outerShdw>
              </a:effectLst>
            </a:endParaRPr>
          </a:p>
        </p:txBody>
      </p:sp>
      <p:sp>
        <p:nvSpPr>
          <p:cNvPr id="6" name="TextBox 5"/>
          <p:cNvSpPr txBox="1"/>
          <p:nvPr/>
        </p:nvSpPr>
        <p:spPr>
          <a:xfrm>
            <a:off x="2819400" y="4667071"/>
            <a:ext cx="3505200" cy="1138773"/>
          </a:xfrm>
          <a:prstGeom prst="rect">
            <a:avLst/>
          </a:prstGeom>
          <a:noFill/>
        </p:spPr>
        <p:txBody>
          <a:bodyPr wrap="square" rtlCol="0">
            <a:spAutoFit/>
          </a:bodyPr>
          <a:lstStyle/>
          <a:p>
            <a:pPr algn="ctr"/>
            <a:r>
              <a:rPr lang="en-US" sz="2000" b="1" dirty="0" smtClean="0"/>
              <a:t>Partners for Learning, Inc.</a:t>
            </a:r>
          </a:p>
          <a:p>
            <a:pPr algn="ctr"/>
            <a:r>
              <a:rPr lang="en-US" sz="1600" dirty="0" smtClean="0"/>
              <a:t>(208) 322-5007</a:t>
            </a:r>
          </a:p>
          <a:p>
            <a:pPr algn="ctr"/>
            <a:r>
              <a:rPr lang="en-US" sz="1600" dirty="0" smtClean="0"/>
              <a:t>resources@partnersforlearning.org</a:t>
            </a:r>
          </a:p>
          <a:p>
            <a:pPr algn="ctr"/>
            <a:r>
              <a:rPr lang="en-US" sz="1600" dirty="0" smtClean="0"/>
              <a:t>www.partnersforlearning.org</a:t>
            </a:r>
            <a:endParaRPr lang="en-US" sz="1600" dirty="0"/>
          </a:p>
        </p:txBody>
      </p:sp>
    </p:spTree>
    <p:extLst>
      <p:ext uri="{BB962C8B-B14F-4D97-AF65-F5344CB8AC3E}">
        <p14:creationId xmlns:p14="http://schemas.microsoft.com/office/powerpoint/2010/main" xmlns="" val="9837113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dirty="0" smtClean="0"/>
              <a:t>Adjective phrase</a:t>
            </a:r>
            <a:endParaRPr lang="en-US" dirty="0"/>
          </a:p>
        </p:txBody>
      </p:sp>
      <p:sp>
        <p:nvSpPr>
          <p:cNvPr id="5" name="Text Placeholder 4"/>
          <p:cNvSpPr>
            <a:spLocks noGrp="1"/>
          </p:cNvSpPr>
          <p:nvPr>
            <p:ph type="body" sz="quarter" idx="13"/>
          </p:nvPr>
        </p:nvSpPr>
        <p:spPr/>
        <p:txBody>
          <a:bodyPr/>
          <a:lstStyle/>
          <a:p>
            <a:r>
              <a:rPr lang="en-US" dirty="0"/>
              <a:t>A word group with an adjective at its </a:t>
            </a:r>
            <a:r>
              <a:rPr lang="en-US" dirty="0" smtClean="0"/>
              <a:t>head.</a:t>
            </a:r>
            <a:endParaRPr lang="en-US" dirty="0"/>
          </a:p>
        </p:txBody>
      </p:sp>
      <p:grpSp>
        <p:nvGrpSpPr>
          <p:cNvPr id="7" name="Group 6"/>
          <p:cNvGrpSpPr/>
          <p:nvPr/>
        </p:nvGrpSpPr>
        <p:grpSpPr>
          <a:xfrm>
            <a:off x="2172560" y="1981200"/>
            <a:ext cx="4798878" cy="3038920"/>
            <a:chOff x="2172560" y="1849222"/>
            <a:chExt cx="4798878" cy="3038920"/>
          </a:xfrm>
        </p:grpSpPr>
        <p:sp>
          <p:nvSpPr>
            <p:cNvPr id="8" name="TextBox 7"/>
            <p:cNvSpPr txBox="1"/>
            <p:nvPr/>
          </p:nvSpPr>
          <p:spPr>
            <a:xfrm>
              <a:off x="2172560" y="4518810"/>
              <a:ext cx="4798878" cy="369332"/>
            </a:xfrm>
            <a:prstGeom prst="rect">
              <a:avLst/>
            </a:prstGeom>
            <a:noFill/>
          </p:spPr>
          <p:txBody>
            <a:bodyPr wrap="none" rtlCol="0">
              <a:spAutoFit/>
            </a:bodyPr>
            <a:lstStyle/>
            <a:p>
              <a:r>
                <a:rPr lang="en-US" dirty="0" smtClean="0"/>
                <a:t>My sister has an apartment </a:t>
              </a:r>
              <a:r>
                <a:rPr lang="en-US" b="1" u="sng" dirty="0" smtClean="0"/>
                <a:t>overlooking the park</a:t>
              </a:r>
              <a:r>
                <a:rPr lang="en-US" dirty="0" smtClean="0"/>
                <a:t>.</a:t>
              </a:r>
              <a:endParaRPr lang="en-US" dirty="0"/>
            </a:p>
          </p:txBody>
        </p:sp>
        <p:pic>
          <p:nvPicPr>
            <p:cNvPr id="9" name="Picture 8"/>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967273" y="1849222"/>
              <a:ext cx="3209453" cy="2516863"/>
            </a:xfrm>
            <a:prstGeom prst="rect">
              <a:avLst/>
            </a:prstGeom>
          </p:spPr>
        </p:pic>
      </p:grpSp>
    </p:spTree>
    <p:extLst>
      <p:ext uri="{BB962C8B-B14F-4D97-AF65-F5344CB8AC3E}">
        <p14:creationId xmlns:p14="http://schemas.microsoft.com/office/powerpoint/2010/main" xmlns="" val="351388772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6" name="Title 5"/>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dirty="0" smtClean="0"/>
              <a:t>Epic poem</a:t>
            </a:r>
            <a:endParaRPr lang="en-US" dirty="0"/>
          </a:p>
        </p:txBody>
      </p:sp>
      <p:sp>
        <p:nvSpPr>
          <p:cNvPr id="5" name="Text Placeholder 4"/>
          <p:cNvSpPr>
            <a:spLocks noGrp="1"/>
          </p:cNvSpPr>
          <p:nvPr>
            <p:ph type="body" sz="quarter" idx="13"/>
          </p:nvPr>
        </p:nvSpPr>
        <p:spPr/>
        <p:txBody>
          <a:bodyPr/>
          <a:lstStyle/>
          <a:p>
            <a:r>
              <a:rPr lang="en-US" dirty="0"/>
              <a:t>A long, narrative poem telling of a hero's </a:t>
            </a:r>
            <a:r>
              <a:rPr lang="en-US" dirty="0" smtClean="0"/>
              <a:t>deeds.</a:t>
            </a:r>
            <a:endParaRPr lang="en-US" dirty="0"/>
          </a:p>
        </p:txBody>
      </p:sp>
      <p:pic>
        <p:nvPicPr>
          <p:cNvPr id="181250" name="Picture 2" descr="Large Odyssey"/>
          <p:cNvPicPr>
            <a:picLocks noChangeAspect="1" noChangeArrowheads="1"/>
          </p:cNvPicPr>
          <p:nvPr/>
        </p:nvPicPr>
        <p:blipFill>
          <a:blip r:embed="rId2" cstate="print"/>
          <a:srcRect/>
          <a:stretch>
            <a:fillRect/>
          </a:stretch>
        </p:blipFill>
        <p:spPr bwMode="auto">
          <a:xfrm>
            <a:off x="2667000" y="2195512"/>
            <a:ext cx="3810000" cy="2466975"/>
          </a:xfrm>
          <a:prstGeom prst="rect">
            <a:avLst/>
          </a:prstGeom>
          <a:noFill/>
        </p:spPr>
      </p:pic>
      <p:sp>
        <p:nvSpPr>
          <p:cNvPr id="7" name="Rectangle 6"/>
          <p:cNvSpPr/>
          <p:nvPr/>
        </p:nvSpPr>
        <p:spPr>
          <a:xfrm>
            <a:off x="762000" y="2133600"/>
            <a:ext cx="1981200" cy="830997"/>
          </a:xfrm>
          <a:prstGeom prst="rect">
            <a:avLst/>
          </a:prstGeom>
        </p:spPr>
        <p:txBody>
          <a:bodyPr wrap="square">
            <a:spAutoFit/>
          </a:bodyPr>
          <a:lstStyle/>
          <a:p>
            <a:r>
              <a:rPr lang="en-US" sz="2400" b="1" dirty="0" smtClean="0"/>
              <a:t>The Odyssey</a:t>
            </a:r>
          </a:p>
          <a:p>
            <a:r>
              <a:rPr lang="en-US" sz="2400" b="1" dirty="0" smtClean="0"/>
              <a:t>         -Homer</a:t>
            </a:r>
            <a:endParaRPr lang="en-US" sz="2400" b="1" dirty="0"/>
          </a:p>
        </p:txBody>
      </p:sp>
    </p:spTree>
    <p:extLst>
      <p:ext uri="{BB962C8B-B14F-4D97-AF65-F5344CB8AC3E}">
        <p14:creationId xmlns:p14="http://schemas.microsoft.com/office/powerpoint/2010/main" xmlns="" val="380061999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7" name="Title 6"/>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Essential</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Fundamental; necessary; indispensable.</a:t>
            </a:r>
          </a:p>
        </p:txBody>
      </p:sp>
      <p:pic>
        <p:nvPicPr>
          <p:cNvPr id="6" name="Picture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60164" y="2286000"/>
            <a:ext cx="3810000" cy="2461914"/>
          </a:xfrm>
          <a:prstGeom prst="rect">
            <a:avLst/>
          </a:prstGeom>
        </p:spPr>
      </p:pic>
      <p:sp>
        <p:nvSpPr>
          <p:cNvPr id="8" name="TextBox 7"/>
          <p:cNvSpPr txBox="1"/>
          <p:nvPr/>
        </p:nvSpPr>
        <p:spPr>
          <a:xfrm>
            <a:off x="4640856" y="3332291"/>
            <a:ext cx="3877536" cy="369332"/>
          </a:xfrm>
          <a:prstGeom prst="rect">
            <a:avLst/>
          </a:prstGeom>
          <a:noFill/>
        </p:spPr>
        <p:txBody>
          <a:bodyPr wrap="none" rtlCol="0">
            <a:spAutoFit/>
          </a:bodyPr>
          <a:lstStyle/>
          <a:p>
            <a:r>
              <a:rPr lang="en-US" dirty="0" smtClean="0"/>
              <a:t>Milk provides many </a:t>
            </a:r>
            <a:r>
              <a:rPr lang="en-US" b="1" dirty="0" smtClean="0"/>
              <a:t>essential</a:t>
            </a:r>
            <a:r>
              <a:rPr lang="en-US" dirty="0" smtClean="0"/>
              <a:t> nutrients.</a:t>
            </a:r>
            <a:endParaRPr lang="en-US" dirty="0"/>
          </a:p>
        </p:txBody>
      </p:sp>
    </p:spTree>
    <p:extLst>
      <p:ext uri="{BB962C8B-B14F-4D97-AF65-F5344CB8AC3E}">
        <p14:creationId xmlns:p14="http://schemas.microsoft.com/office/powerpoint/2010/main" xmlns="" val="184378384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9" name="Title 8"/>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Euphemism</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An inoffensive or indirect expression that is substituted for one that is considered offensive or too </a:t>
            </a:r>
            <a:r>
              <a:rPr lang="en-US" dirty="0" smtClean="0"/>
              <a:t>harsh.</a:t>
            </a:r>
            <a:endParaRPr lang="en-US" dirty="0"/>
          </a:p>
        </p:txBody>
      </p:sp>
      <p:sp>
        <p:nvSpPr>
          <p:cNvPr id="6" name="TextBox 5"/>
          <p:cNvSpPr txBox="1"/>
          <p:nvPr/>
        </p:nvSpPr>
        <p:spPr>
          <a:xfrm>
            <a:off x="1381447" y="4495800"/>
            <a:ext cx="6381106" cy="369332"/>
          </a:xfrm>
          <a:prstGeom prst="rect">
            <a:avLst/>
          </a:prstGeom>
          <a:noFill/>
        </p:spPr>
        <p:txBody>
          <a:bodyPr wrap="none" rtlCol="0">
            <a:spAutoFit/>
          </a:bodyPr>
          <a:lstStyle/>
          <a:p>
            <a:r>
              <a:rPr lang="en-US" dirty="0" smtClean="0"/>
              <a:t>“Powdering your nose” is a </a:t>
            </a:r>
            <a:r>
              <a:rPr lang="en-US" b="1" dirty="0" smtClean="0"/>
              <a:t>euphemism</a:t>
            </a:r>
            <a:r>
              <a:rPr lang="en-US" dirty="0" smtClean="0"/>
              <a:t> for going to the bathroom.</a:t>
            </a:r>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257800" y="1836126"/>
            <a:ext cx="2003875" cy="2505456"/>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828800" y="1834634"/>
            <a:ext cx="2001857" cy="2502932"/>
          </a:xfrm>
          <a:prstGeom prst="rect">
            <a:avLst/>
          </a:prstGeom>
        </p:spPr>
      </p:pic>
    </p:spTree>
    <p:extLst>
      <p:ext uri="{BB962C8B-B14F-4D97-AF65-F5344CB8AC3E}">
        <p14:creationId xmlns:p14="http://schemas.microsoft.com/office/powerpoint/2010/main" xmlns="" val="152881282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7" name="Title 6"/>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Evaluate</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To judge the value or worth of someone or </a:t>
            </a:r>
            <a:r>
              <a:rPr lang="en-US" dirty="0" smtClean="0"/>
              <a:t>something.</a:t>
            </a: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980573" y="1784350"/>
            <a:ext cx="3182853" cy="3549650"/>
          </a:xfrm>
          <a:prstGeom prst="rect">
            <a:avLst/>
          </a:prstGeom>
        </p:spPr>
      </p:pic>
    </p:spTree>
    <p:extLst>
      <p:ext uri="{BB962C8B-B14F-4D97-AF65-F5344CB8AC3E}">
        <p14:creationId xmlns:p14="http://schemas.microsoft.com/office/powerpoint/2010/main" xmlns="" val="293211444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12" name="Title 11"/>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Event</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Something that happens.</a:t>
            </a:r>
            <a:endParaRPr lang="en-US" dirty="0"/>
          </a:p>
        </p:txBody>
      </p:sp>
      <p:grpSp>
        <p:nvGrpSpPr>
          <p:cNvPr id="10" name="Group 9"/>
          <p:cNvGrpSpPr/>
          <p:nvPr/>
        </p:nvGrpSpPr>
        <p:grpSpPr>
          <a:xfrm>
            <a:off x="596900" y="2274808"/>
            <a:ext cx="2971800" cy="2449592"/>
            <a:chOff x="596900" y="2084308"/>
            <a:chExt cx="2971800" cy="2449592"/>
          </a:xfrm>
        </p:grpSpPr>
        <p:pic>
          <p:nvPicPr>
            <p:cNvPr id="8195" name="Picture 3" descr="C:\Users\Sandra\AppData\Local\Microsoft\Windows\Temporary Internet Files\Content.IE5\CQE9FX9I\MP900422600[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96900" y="2453640"/>
              <a:ext cx="2971800" cy="2080260"/>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1308453" y="2084308"/>
              <a:ext cx="1548694" cy="369332"/>
            </a:xfrm>
            <a:prstGeom prst="rect">
              <a:avLst/>
            </a:prstGeom>
            <a:noFill/>
          </p:spPr>
          <p:txBody>
            <a:bodyPr wrap="none" rtlCol="0">
              <a:spAutoFit/>
            </a:bodyPr>
            <a:lstStyle/>
            <a:p>
              <a:r>
                <a:rPr lang="en-US" dirty="0" smtClean="0"/>
                <a:t>Sporting Event</a:t>
              </a:r>
              <a:endParaRPr lang="en-US" dirty="0"/>
            </a:p>
          </p:txBody>
        </p:sp>
      </p:grpSp>
      <p:grpSp>
        <p:nvGrpSpPr>
          <p:cNvPr id="11" name="Group 10"/>
          <p:cNvGrpSpPr/>
          <p:nvPr/>
        </p:nvGrpSpPr>
        <p:grpSpPr>
          <a:xfrm>
            <a:off x="3657600" y="1843516"/>
            <a:ext cx="2081784" cy="3490484"/>
            <a:chOff x="3708400" y="1752600"/>
            <a:chExt cx="2081784" cy="3490484"/>
          </a:xfrm>
        </p:grpSpPr>
        <p:pic>
          <p:nvPicPr>
            <p:cNvPr id="8198" name="Picture 6" descr="C:\Users\Sandra\AppData\Local\Microsoft\Windows\Temporary Internet Files\Content.IE5\P1E1WNHU\MP900400125[1].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708400" y="1752600"/>
              <a:ext cx="2081784" cy="3121152"/>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extBox 6"/>
            <p:cNvSpPr txBox="1"/>
            <p:nvPr/>
          </p:nvSpPr>
          <p:spPr>
            <a:xfrm>
              <a:off x="4237196" y="4873752"/>
              <a:ext cx="1024191" cy="369332"/>
            </a:xfrm>
            <a:prstGeom prst="rect">
              <a:avLst/>
            </a:prstGeom>
            <a:noFill/>
          </p:spPr>
          <p:txBody>
            <a:bodyPr wrap="none" rtlCol="0">
              <a:spAutoFit/>
            </a:bodyPr>
            <a:lstStyle/>
            <a:p>
              <a:r>
                <a:rPr lang="en-US" dirty="0" smtClean="0"/>
                <a:t>Wedding</a:t>
              </a:r>
              <a:endParaRPr lang="en-US" dirty="0"/>
            </a:p>
          </p:txBody>
        </p:sp>
      </p:grpSp>
      <p:grpSp>
        <p:nvGrpSpPr>
          <p:cNvPr id="9" name="Group 8"/>
          <p:cNvGrpSpPr/>
          <p:nvPr/>
        </p:nvGrpSpPr>
        <p:grpSpPr>
          <a:xfrm>
            <a:off x="5867400" y="2145268"/>
            <a:ext cx="2667000" cy="2655332"/>
            <a:chOff x="5943600" y="1992868"/>
            <a:chExt cx="2667000" cy="2655332"/>
          </a:xfrm>
        </p:grpSpPr>
        <p:pic>
          <p:nvPicPr>
            <p:cNvPr id="8197" name="Picture 5" descr="C:\Users\Sandra\AppData\Local\Microsoft\Windows\Temporary Internet Files\Content.IE5\CQE9FX9I\MP900410053[1].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943600" y="2362200"/>
              <a:ext cx="2667000" cy="2286000"/>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Box 7"/>
            <p:cNvSpPr txBox="1"/>
            <p:nvPr/>
          </p:nvSpPr>
          <p:spPr>
            <a:xfrm>
              <a:off x="6656000" y="1992868"/>
              <a:ext cx="1242200" cy="369332"/>
            </a:xfrm>
            <a:prstGeom prst="rect">
              <a:avLst/>
            </a:prstGeom>
            <a:noFill/>
          </p:spPr>
          <p:txBody>
            <a:bodyPr wrap="none" rtlCol="0">
              <a:spAutoFit/>
            </a:bodyPr>
            <a:lstStyle/>
            <a:p>
              <a:r>
                <a:rPr lang="en-US" dirty="0" smtClean="0"/>
                <a:t>Graduation</a:t>
              </a:r>
              <a:endParaRPr lang="en-US" dirty="0"/>
            </a:p>
          </p:txBody>
        </p:sp>
      </p:grpSp>
    </p:spTree>
    <p:extLst>
      <p:ext uri="{BB962C8B-B14F-4D97-AF65-F5344CB8AC3E}">
        <p14:creationId xmlns:p14="http://schemas.microsoft.com/office/powerpoint/2010/main" xmlns="" val="92543008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6" name="Title 5"/>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Evidence</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Anything that can be used to prove something.</a:t>
            </a:r>
            <a:endParaRPr lang="en-US" dirty="0"/>
          </a:p>
        </p:txBody>
      </p:sp>
      <p:pic>
        <p:nvPicPr>
          <p:cNvPr id="9218" name="Picture 2" descr="C:\Users\Sandra\AppData\Local\Microsoft\Windows\Temporary Internet Files\Content.IE5\P1E1WNHU\MC910216382[1].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286000" y="1747338"/>
            <a:ext cx="4543425" cy="395813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82872750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9" name="Title 8"/>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dirty="0" smtClean="0"/>
              <a:t>Excerpt</a:t>
            </a:r>
            <a:endParaRPr lang="en-US" dirty="0"/>
          </a:p>
        </p:txBody>
      </p:sp>
      <p:sp>
        <p:nvSpPr>
          <p:cNvPr id="5" name="Text Placeholder 4"/>
          <p:cNvSpPr>
            <a:spLocks noGrp="1"/>
          </p:cNvSpPr>
          <p:nvPr>
            <p:ph type="body" sz="quarter" idx="13"/>
          </p:nvPr>
        </p:nvSpPr>
        <p:spPr/>
        <p:txBody>
          <a:bodyPr/>
          <a:lstStyle/>
          <a:p>
            <a:r>
              <a:rPr lang="en-US" dirty="0"/>
              <a:t>A passage or segment taken from a text…phrase, sentence, paragraph, or chapter.</a:t>
            </a:r>
          </a:p>
        </p:txBody>
      </p:sp>
      <p:sp>
        <p:nvSpPr>
          <p:cNvPr id="6" name="TextBox 5"/>
          <p:cNvSpPr txBox="1"/>
          <p:nvPr/>
        </p:nvSpPr>
        <p:spPr>
          <a:xfrm>
            <a:off x="457200" y="2492276"/>
            <a:ext cx="4508846" cy="2308324"/>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“Four </a:t>
            </a:r>
            <a:r>
              <a:rPr lang="en-US"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score and seven years ago our fathers brought forth on this continent a new nation, conceived in liberty, and dedicated to the proposition that all men are created equal</a:t>
            </a: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n-US"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 name="TextBox 6"/>
          <p:cNvSpPr txBox="1"/>
          <p:nvPr/>
        </p:nvSpPr>
        <p:spPr>
          <a:xfrm>
            <a:off x="584760" y="1828800"/>
            <a:ext cx="4036041" cy="369332"/>
          </a:xfrm>
          <a:prstGeom prst="rect">
            <a:avLst/>
          </a:prstGeom>
          <a:noFill/>
        </p:spPr>
        <p:txBody>
          <a:bodyPr wrap="none" rtlCol="0">
            <a:spAutoFit/>
          </a:bodyPr>
          <a:lstStyle/>
          <a:p>
            <a:r>
              <a:rPr lang="en-US" dirty="0" smtClean="0"/>
              <a:t>an </a:t>
            </a:r>
            <a:r>
              <a:rPr lang="en-US" b="1" dirty="0" smtClean="0"/>
              <a:t>excerpt </a:t>
            </a:r>
            <a:r>
              <a:rPr lang="en-US" dirty="0" smtClean="0"/>
              <a:t>from The Gettysburg Address:</a:t>
            </a:r>
            <a:endParaRPr lang="en-US" dirty="0"/>
          </a:p>
        </p:txBody>
      </p:sp>
      <p:pic>
        <p:nvPicPr>
          <p:cNvPr id="54274" name="Picture 2" descr="C:\Users\Sandra\AppData\Local\Microsoft\Windows\Temporary Internet Files\Content.IE5\GBG3O5CQ\MC900149881[1].wm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966047" y="2180351"/>
            <a:ext cx="3657186" cy="2772649"/>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Box 7"/>
          <p:cNvSpPr txBox="1"/>
          <p:nvPr/>
        </p:nvSpPr>
        <p:spPr>
          <a:xfrm>
            <a:off x="4843409" y="4923189"/>
            <a:ext cx="3840795" cy="369332"/>
          </a:xfrm>
          <a:prstGeom prst="rect">
            <a:avLst/>
          </a:prstGeom>
          <a:noFill/>
        </p:spPr>
        <p:txBody>
          <a:bodyPr wrap="none" rtlCol="0">
            <a:spAutoFit/>
          </a:bodyPr>
          <a:lstStyle/>
          <a:p>
            <a:r>
              <a:rPr lang="en-US" dirty="0" smtClean="0"/>
              <a:t>~</a:t>
            </a:r>
            <a:r>
              <a:rPr lang="en-US" dirty="0"/>
              <a:t>Abraham Lincoln, November 19, </a:t>
            </a:r>
            <a:r>
              <a:rPr lang="en-US" dirty="0" smtClean="0"/>
              <a:t>1863</a:t>
            </a:r>
            <a:endParaRPr lang="en-US" dirty="0"/>
          </a:p>
        </p:txBody>
      </p:sp>
    </p:spTree>
    <p:extLst>
      <p:ext uri="{BB962C8B-B14F-4D97-AF65-F5344CB8AC3E}">
        <p14:creationId xmlns:p14="http://schemas.microsoft.com/office/powerpoint/2010/main" xmlns="" val="214707035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Experience</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Something that a person has done or lived through.</a:t>
            </a:r>
          </a:p>
        </p:txBody>
      </p:sp>
      <p:pic>
        <p:nvPicPr>
          <p:cNvPr id="8197" name="Picture 5" descr="C:\Users\Sandra\AppData\Local\Microsoft\Windows\Temporary Internet Files\Content.IE5\0EDMD995\MC900324408[1].wm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628900" y="1759857"/>
            <a:ext cx="3886200" cy="361039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4717674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6" name="Title 5"/>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Explanatory text</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Text that </a:t>
            </a:r>
            <a:r>
              <a:rPr lang="en-US" dirty="0" smtClean="0"/>
              <a:t>clarifies </a:t>
            </a:r>
            <a:r>
              <a:rPr lang="en-US" dirty="0"/>
              <a:t>or </a:t>
            </a:r>
            <a:r>
              <a:rPr lang="en-US" dirty="0" smtClean="0"/>
              <a:t>explains.</a:t>
            </a:r>
            <a:endParaRPr lang="en-US" dirty="0"/>
          </a:p>
        </p:txBody>
      </p:sp>
    </p:spTree>
    <p:extLst>
      <p:ext uri="{BB962C8B-B14F-4D97-AF65-F5344CB8AC3E}">
        <p14:creationId xmlns:p14="http://schemas.microsoft.com/office/powerpoint/2010/main" xmlns="" val="37985415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Explicit</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Said or written in a clear and direct way.</a:t>
            </a:r>
          </a:p>
        </p:txBody>
      </p:sp>
      <p:pic>
        <p:nvPicPr>
          <p:cNvPr id="14338" name="Picture 2" descr="C:\Users\Sandra\AppData\Local\Microsoft\Windows\Temporary Internet Files\Content.IE5\AY0UJZ9C\MC900215895[1].wm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791200" y="1858297"/>
            <a:ext cx="2663460" cy="3352800"/>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1447800" y="3119284"/>
            <a:ext cx="3556230" cy="461665"/>
          </a:xfrm>
          <a:prstGeom prst="rect">
            <a:avLst/>
          </a:prstGeom>
          <a:noFill/>
        </p:spPr>
        <p:txBody>
          <a:bodyPr wrap="none" rtlCol="0">
            <a:spAutoFit/>
          </a:bodyPr>
          <a:lstStyle/>
          <a:p>
            <a:r>
              <a:rPr lang="en-US" sz="2400" dirty="0" smtClean="0"/>
              <a:t>Close the refrigerator door.</a:t>
            </a:r>
            <a:endParaRPr lang="en-US" sz="2400" dirty="0"/>
          </a:p>
        </p:txBody>
      </p:sp>
    </p:spTree>
    <p:extLst>
      <p:ext uri="{BB962C8B-B14F-4D97-AF65-F5344CB8AC3E}">
        <p14:creationId xmlns:p14="http://schemas.microsoft.com/office/powerpoint/2010/main" xmlns="" val="35153875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dirty="0" smtClean="0"/>
              <a:t>Adverb clause</a:t>
            </a:r>
            <a:endParaRPr lang="en-US" dirty="0"/>
          </a:p>
        </p:txBody>
      </p:sp>
      <p:sp>
        <p:nvSpPr>
          <p:cNvPr id="5" name="Text Placeholder 4"/>
          <p:cNvSpPr>
            <a:spLocks noGrp="1"/>
          </p:cNvSpPr>
          <p:nvPr>
            <p:ph type="body" sz="quarter" idx="13"/>
          </p:nvPr>
        </p:nvSpPr>
        <p:spPr/>
        <p:txBody>
          <a:bodyPr/>
          <a:lstStyle/>
          <a:p>
            <a:r>
              <a:rPr lang="en-US" dirty="0"/>
              <a:t>A dependent clause used as an adverb in a sentence to indicate time, place, condition, contrast, concession, reason, purpose, or result.</a:t>
            </a:r>
          </a:p>
        </p:txBody>
      </p:sp>
      <p:grpSp>
        <p:nvGrpSpPr>
          <p:cNvPr id="7" name="Group 6"/>
          <p:cNvGrpSpPr/>
          <p:nvPr/>
        </p:nvGrpSpPr>
        <p:grpSpPr>
          <a:xfrm>
            <a:off x="2605763" y="2057400"/>
            <a:ext cx="3860800" cy="2912959"/>
            <a:chOff x="2605763" y="2051614"/>
            <a:chExt cx="3860800" cy="2912959"/>
          </a:xfrm>
        </p:grpSpPr>
        <p:pic>
          <p:nvPicPr>
            <p:cNvPr id="8" name="Picture 7"/>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160037" y="2051614"/>
              <a:ext cx="2823926" cy="2320814"/>
            </a:xfrm>
            <a:prstGeom prst="rect">
              <a:avLst/>
            </a:prstGeom>
          </p:spPr>
        </p:pic>
        <p:sp>
          <p:nvSpPr>
            <p:cNvPr id="9" name="TextBox 8"/>
            <p:cNvSpPr txBox="1"/>
            <p:nvPr/>
          </p:nvSpPr>
          <p:spPr>
            <a:xfrm>
              <a:off x="2605763" y="4595241"/>
              <a:ext cx="3860800" cy="369332"/>
            </a:xfrm>
            <a:prstGeom prst="rect">
              <a:avLst/>
            </a:prstGeom>
            <a:noFill/>
          </p:spPr>
          <p:txBody>
            <a:bodyPr wrap="none" rtlCol="0">
              <a:spAutoFit/>
            </a:bodyPr>
            <a:lstStyle/>
            <a:p>
              <a:r>
                <a:rPr lang="en-US" dirty="0" smtClean="0"/>
                <a:t>I saw the movie </a:t>
              </a:r>
              <a:r>
                <a:rPr lang="en-US" b="1" u="sng" dirty="0" smtClean="0"/>
                <a:t>before I read the book</a:t>
              </a:r>
              <a:r>
                <a:rPr lang="en-US" dirty="0" smtClean="0"/>
                <a:t>.</a:t>
              </a:r>
              <a:endParaRPr lang="en-US" dirty="0"/>
            </a:p>
          </p:txBody>
        </p:sp>
      </p:grpSp>
    </p:spTree>
    <p:extLst>
      <p:ext uri="{BB962C8B-B14F-4D97-AF65-F5344CB8AC3E}">
        <p14:creationId xmlns:p14="http://schemas.microsoft.com/office/powerpoint/2010/main" xmlns="" val="389753131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6" name="Title 5"/>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Exposition</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Writing or speech primarily intended to convey information or to explain; a detailed statement or </a:t>
            </a:r>
            <a:r>
              <a:rPr lang="en-US" dirty="0" smtClean="0"/>
              <a:t>explanation.</a:t>
            </a:r>
            <a:endParaRPr lang="en-US" dirty="0"/>
          </a:p>
        </p:txBody>
      </p:sp>
      <p:pic>
        <p:nvPicPr>
          <p:cNvPr id="12290" name="Picture 2" descr="C:\Users\Sandra\AppData\Local\Microsoft\Windows\Temporary Internet Files\Content.IE5\DNU54TYX\MP900422172[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428164" y="1795380"/>
            <a:ext cx="4287672" cy="351246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37773477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6" name="Title 5"/>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Expository writing</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Nonfiction writing that explains and describes with the aim of conveying information or presenting certain opinions or points of view.</a:t>
            </a:r>
          </a:p>
        </p:txBody>
      </p:sp>
    </p:spTree>
    <p:extLst>
      <p:ext uri="{BB962C8B-B14F-4D97-AF65-F5344CB8AC3E}">
        <p14:creationId xmlns:p14="http://schemas.microsoft.com/office/powerpoint/2010/main" xmlns="" val="369044892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6" name="Title 5"/>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dirty="0" smtClean="0"/>
              <a:t>External conflict</a:t>
            </a:r>
            <a:endParaRPr lang="en-US" dirty="0"/>
          </a:p>
        </p:txBody>
      </p:sp>
      <p:sp>
        <p:nvSpPr>
          <p:cNvPr id="5" name="Text Placeholder 4"/>
          <p:cNvSpPr>
            <a:spLocks noGrp="1"/>
          </p:cNvSpPr>
          <p:nvPr>
            <p:ph type="body" sz="quarter" idx="13"/>
          </p:nvPr>
        </p:nvSpPr>
        <p:spPr/>
        <p:txBody>
          <a:bodyPr/>
          <a:lstStyle/>
          <a:p>
            <a:r>
              <a:rPr lang="en-US" dirty="0"/>
              <a:t>A struggle against an outside force, which may be another character, society, or nature.</a:t>
            </a:r>
          </a:p>
        </p:txBody>
      </p:sp>
      <p:pic>
        <p:nvPicPr>
          <p:cNvPr id="13314" name="Picture 2" descr="C:\Users\Sandra\AppData\Local\Microsoft\Windows\Temporary Internet Files\Content.IE5\1CYTP6H1\MP900144592[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095500" y="1848612"/>
            <a:ext cx="4953000" cy="336804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57789918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6" name="Title 5"/>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Fable</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A short story with a moral (lesson), often with animal characters.</a:t>
            </a:r>
            <a:endParaRPr lang="en-US" dirty="0"/>
          </a:p>
        </p:txBody>
      </p:sp>
      <p:pic>
        <p:nvPicPr>
          <p:cNvPr id="10245" name="Picture 5" descr="C:\Users\Sandra\AppData\Local\Microsoft\Windows\Temporary Internet Files\Content.IE5\P1E1WNHU\MC900115886[1].wm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560929" y="1752600"/>
            <a:ext cx="4022141" cy="351425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76109845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dirty="0" smtClean="0"/>
              <a:t>Fact</a:t>
            </a:r>
            <a:endParaRPr lang="en-US" dirty="0"/>
          </a:p>
        </p:txBody>
      </p:sp>
      <p:sp>
        <p:nvSpPr>
          <p:cNvPr id="5" name="Text Placeholder 4"/>
          <p:cNvSpPr>
            <a:spLocks noGrp="1"/>
          </p:cNvSpPr>
          <p:nvPr>
            <p:ph type="body" sz="quarter" idx="13"/>
          </p:nvPr>
        </p:nvSpPr>
        <p:spPr/>
        <p:txBody>
          <a:bodyPr/>
          <a:lstStyle/>
          <a:p>
            <a:r>
              <a:rPr lang="en-US" dirty="0" smtClean="0"/>
              <a:t>A statement that can be proven.</a:t>
            </a:r>
            <a:endParaRPr lang="en-US" dirty="0"/>
          </a:p>
        </p:txBody>
      </p:sp>
      <p:pic>
        <p:nvPicPr>
          <p:cNvPr id="11266" name="Picture 2" descr="C:\Users\Sandra\AppData\Local\Microsoft\Windows\Temporary Internet Files\Content.IE5\ANFLIA3Y\MC900097631[1].wm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953000" y="1829790"/>
            <a:ext cx="3317595" cy="3428010"/>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533400" y="2851297"/>
            <a:ext cx="4267200" cy="1384995"/>
          </a:xfrm>
          <a:prstGeom prst="rect">
            <a:avLst/>
          </a:prstGeom>
          <a:noFill/>
        </p:spPr>
        <p:txBody>
          <a:bodyPr wrap="square" rtlCol="0">
            <a:spAutoFit/>
          </a:bodyPr>
          <a:lstStyle/>
          <a:p>
            <a:pPr algn="ctr"/>
            <a:r>
              <a:rPr lang="en-US" sz="2800" b="1" dirty="0" smtClean="0">
                <a:ln w="10541" cmpd="sng">
                  <a:solidFill>
                    <a:schemeClr val="accent1">
                      <a:shade val="88000"/>
                      <a:satMod val="110000"/>
                    </a:schemeClr>
                  </a:solidFill>
                  <a:prstDash val="solid"/>
                </a:ln>
                <a:solidFill>
                  <a:srgbClr val="FF0000"/>
                </a:solidFill>
              </a:rPr>
              <a:t>George Washington</a:t>
            </a:r>
            <a:r>
              <a:rPr lang="en-US" sz="2800" dirty="0" smtClean="0">
                <a:solidFill>
                  <a:srgbClr val="FF0000"/>
                </a:solidFill>
              </a:rPr>
              <a:t> </a:t>
            </a:r>
            <a:r>
              <a:rPr lang="en-US" sz="2800" dirty="0" smtClean="0"/>
              <a:t>was the first president of the </a:t>
            </a:r>
            <a:r>
              <a:rPr lang="en-US" sz="2800" b="1" dirty="0" smtClean="0">
                <a:ln w="10541" cmpd="sng">
                  <a:solidFill>
                    <a:schemeClr val="accent1">
                      <a:shade val="88000"/>
                      <a:satMod val="110000"/>
                    </a:schemeClr>
                  </a:solidFill>
                  <a:prstDash val="solid"/>
                </a:ln>
                <a:solidFill>
                  <a:srgbClr val="FF0000"/>
                </a:solidFill>
              </a:rPr>
              <a:t>United States of America</a:t>
            </a:r>
            <a:r>
              <a:rPr lang="en-US" sz="2800" b="1" dirty="0" smtClean="0">
                <a:ln w="10541" cmpd="sng">
                  <a:solidFill>
                    <a:schemeClr val="accent1">
                      <a:shade val="88000"/>
                      <a:satMod val="110000"/>
                    </a:schemeClr>
                  </a:solidFill>
                  <a:prstDash val="solid"/>
                </a:ln>
                <a:blipFill>
                  <a:blip r:embed="rId3"/>
                  <a:stretch>
                    <a:fillRect/>
                  </a:stretch>
                </a:blipFill>
              </a:rPr>
              <a:t>.</a:t>
            </a:r>
            <a:endParaRPr lang="en-US" sz="2800" dirty="0">
              <a:blipFill>
                <a:blip r:embed="rId3"/>
                <a:stretch>
                  <a:fillRect/>
                </a:stretch>
              </a:blipFill>
            </a:endParaRPr>
          </a:p>
        </p:txBody>
      </p:sp>
    </p:spTree>
    <p:extLst>
      <p:ext uri="{BB962C8B-B14F-4D97-AF65-F5344CB8AC3E}">
        <p14:creationId xmlns:p14="http://schemas.microsoft.com/office/powerpoint/2010/main" xmlns="" val="243474920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9" name="Title 8"/>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Fallacious</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Based on unsound logic; in error; illogical.</a:t>
            </a:r>
          </a:p>
        </p:txBody>
      </p:sp>
      <p:sp>
        <p:nvSpPr>
          <p:cNvPr id="6" name="TextBox 5"/>
          <p:cNvSpPr txBox="1"/>
          <p:nvPr/>
        </p:nvSpPr>
        <p:spPr>
          <a:xfrm>
            <a:off x="1564268" y="3345670"/>
            <a:ext cx="5369932" cy="646331"/>
          </a:xfrm>
          <a:prstGeom prst="rect">
            <a:avLst/>
          </a:prstGeom>
          <a:noFill/>
        </p:spPr>
        <p:txBody>
          <a:bodyPr wrap="none" rtlCol="0">
            <a:spAutoFit/>
          </a:bodyPr>
          <a:lstStyle/>
          <a:p>
            <a:r>
              <a:rPr lang="en-US" dirty="0" smtClean="0"/>
              <a:t>“It rained yesterday, and today I have a cold.</a:t>
            </a:r>
          </a:p>
          <a:p>
            <a:r>
              <a:rPr lang="en-US" dirty="0"/>
              <a:t>	</a:t>
            </a:r>
            <a:r>
              <a:rPr lang="en-US" dirty="0" smtClean="0"/>
              <a:t>	Therefore, the rain gave me a cold.”</a:t>
            </a:r>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85800" y="1747836"/>
            <a:ext cx="2219888" cy="1472297"/>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781800" y="2999089"/>
            <a:ext cx="1794095" cy="2235802"/>
          </a:xfrm>
          <a:prstGeom prst="rect">
            <a:avLst/>
          </a:prstGeom>
        </p:spPr>
      </p:pic>
    </p:spTree>
    <p:extLst>
      <p:ext uri="{BB962C8B-B14F-4D97-AF65-F5344CB8AC3E}">
        <p14:creationId xmlns:p14="http://schemas.microsoft.com/office/powerpoint/2010/main" xmlns="" val="3582447482"/>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21" name="Title 20"/>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dirty="0" smtClean="0"/>
              <a:t>Falling action</a:t>
            </a:r>
            <a:endParaRPr lang="en-US" dirty="0"/>
          </a:p>
        </p:txBody>
      </p:sp>
      <p:sp>
        <p:nvSpPr>
          <p:cNvPr id="5" name="Text Placeholder 4"/>
          <p:cNvSpPr>
            <a:spLocks noGrp="1"/>
          </p:cNvSpPr>
          <p:nvPr>
            <p:ph type="body" sz="quarter" idx="13"/>
          </p:nvPr>
        </p:nvSpPr>
        <p:spPr/>
        <p:txBody>
          <a:bodyPr/>
          <a:lstStyle/>
          <a:p>
            <a:r>
              <a:rPr lang="en-US" dirty="0"/>
              <a:t>In the plot, this action occurs after the climax, when conflicts are resolved and problems solved.</a:t>
            </a:r>
          </a:p>
        </p:txBody>
      </p:sp>
      <p:grpSp>
        <p:nvGrpSpPr>
          <p:cNvPr id="6" name="Group 5"/>
          <p:cNvGrpSpPr/>
          <p:nvPr/>
        </p:nvGrpSpPr>
        <p:grpSpPr>
          <a:xfrm>
            <a:off x="1529406" y="2514600"/>
            <a:ext cx="6049582" cy="2057177"/>
            <a:chOff x="1529406" y="2655555"/>
            <a:chExt cx="6049582" cy="2057177"/>
          </a:xfrm>
        </p:grpSpPr>
        <p:cxnSp>
          <p:nvCxnSpPr>
            <p:cNvPr id="7" name="Straight Connector 6"/>
            <p:cNvCxnSpPr/>
            <p:nvPr/>
          </p:nvCxnSpPr>
          <p:spPr>
            <a:xfrm>
              <a:off x="4095750" y="3032593"/>
              <a:ext cx="9525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577712" y="4343400"/>
              <a:ext cx="1600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3300000">
              <a:off x="4719769" y="3687995"/>
              <a:ext cx="1600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978788" y="4343400"/>
              <a:ext cx="1600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8300000" flipH="1">
              <a:off x="2836731" y="3680291"/>
              <a:ext cx="1600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529406" y="4343400"/>
              <a:ext cx="1696811" cy="369332"/>
            </a:xfrm>
            <a:prstGeom prst="rect">
              <a:avLst/>
            </a:prstGeom>
            <a:noFill/>
          </p:spPr>
          <p:txBody>
            <a:bodyPr wrap="none" rtlCol="0">
              <a:spAutoFit/>
            </a:bodyPr>
            <a:lstStyle/>
            <a:p>
              <a: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Introduction</a:t>
              </a:r>
              <a:endPar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3" name="TextBox 12"/>
            <p:cNvSpPr txBox="1"/>
            <p:nvPr/>
          </p:nvSpPr>
          <p:spPr>
            <a:xfrm>
              <a:off x="6051413" y="4343400"/>
              <a:ext cx="1454950" cy="369332"/>
            </a:xfrm>
            <a:prstGeom prst="rect">
              <a:avLst/>
            </a:prstGeom>
            <a:noFill/>
          </p:spPr>
          <p:txBody>
            <a:bodyPr wrap="none" rtlCol="0">
              <a:spAutoFit/>
            </a:bodyPr>
            <a:lstStyle/>
            <a:p>
              <a: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Conclusion</a:t>
              </a:r>
              <a:endPar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4" name="TextBox 13"/>
            <p:cNvSpPr txBox="1"/>
            <p:nvPr/>
          </p:nvSpPr>
          <p:spPr>
            <a:xfrm>
              <a:off x="4119726" y="2655555"/>
              <a:ext cx="933269" cy="369332"/>
            </a:xfrm>
            <a:prstGeom prst="rect">
              <a:avLst/>
            </a:prstGeom>
            <a:noFill/>
          </p:spPr>
          <p:txBody>
            <a:bodyPr wrap="none" rtlCol="0">
              <a:spAutoFit/>
            </a:bodyPr>
            <a:lstStyle/>
            <a:p>
              <a: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Climax</a:t>
              </a:r>
              <a:endPar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5" name="TextBox 14"/>
            <p:cNvSpPr txBox="1"/>
            <p:nvPr/>
          </p:nvSpPr>
          <p:spPr>
            <a:xfrm rot="18346040">
              <a:off x="2910265" y="3408064"/>
              <a:ext cx="1113895" cy="369332"/>
            </a:xfrm>
            <a:prstGeom prst="rect">
              <a:avLst/>
            </a:prstGeom>
            <a:noFill/>
          </p:spPr>
          <p:txBody>
            <a:bodyPr wrap="none" rtlCol="0">
              <a:spAutoFit/>
            </a:bodyPr>
            <a:lstStyle/>
            <a:p>
              <a: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Conflict</a:t>
              </a:r>
              <a:endPar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6" name="TextBox 15"/>
            <p:cNvSpPr txBox="1"/>
            <p:nvPr/>
          </p:nvSpPr>
          <p:spPr>
            <a:xfrm rot="3275578">
              <a:off x="4957355" y="3403064"/>
              <a:ext cx="1414298" cy="369332"/>
            </a:xfrm>
            <a:prstGeom prst="rect">
              <a:avLst/>
            </a:prstGeom>
            <a:noFill/>
          </p:spPr>
          <p:txBody>
            <a:bodyPr wrap="none" rtlCol="0">
              <a:spAutoFit/>
            </a:bodyPr>
            <a:lstStyle/>
            <a:p>
              <a: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Resolution</a:t>
              </a:r>
              <a:endPar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7" name="Right Brace 16"/>
            <p:cNvSpPr/>
            <p:nvPr/>
          </p:nvSpPr>
          <p:spPr>
            <a:xfrm rot="2100000">
              <a:off x="3593249" y="3006033"/>
              <a:ext cx="403059" cy="1575319"/>
            </a:xfrm>
            <a:prstGeom prst="rightBrace">
              <a:avLst>
                <a:gd name="adj1" fmla="val 52039"/>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Right Brace 17"/>
            <p:cNvSpPr/>
            <p:nvPr/>
          </p:nvSpPr>
          <p:spPr>
            <a:xfrm rot="19500000" flipH="1">
              <a:off x="5160392" y="3005737"/>
              <a:ext cx="403059" cy="1575319"/>
            </a:xfrm>
            <a:prstGeom prst="rightBrace">
              <a:avLst>
                <a:gd name="adj1" fmla="val 52039"/>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TextBox 18"/>
            <p:cNvSpPr txBox="1"/>
            <p:nvPr/>
          </p:nvSpPr>
          <p:spPr>
            <a:xfrm rot="18300000">
              <a:off x="3449690" y="3820074"/>
              <a:ext cx="1127232" cy="307777"/>
            </a:xfrm>
            <a:prstGeom prst="rect">
              <a:avLst/>
            </a:prstGeom>
            <a:noFill/>
          </p:spPr>
          <p:txBody>
            <a:bodyPr wrap="none" rtlCol="0">
              <a:spAutoFit/>
            </a:bodyPr>
            <a:lstStyle/>
            <a:p>
              <a:r>
                <a:rPr lang="en-US" sz="1400" dirty="0" smtClean="0"/>
                <a:t>Rising Action</a:t>
              </a:r>
              <a:endParaRPr lang="en-US" sz="1400" dirty="0"/>
            </a:p>
          </p:txBody>
        </p:sp>
        <p:sp>
          <p:nvSpPr>
            <p:cNvPr id="20" name="TextBox 19"/>
            <p:cNvSpPr txBox="1"/>
            <p:nvPr/>
          </p:nvSpPr>
          <p:spPr>
            <a:xfrm rot="3300000">
              <a:off x="4433116" y="3823396"/>
              <a:ext cx="1331583" cy="338554"/>
            </a:xfrm>
            <a:prstGeom prst="rect">
              <a:avLst/>
            </a:prstGeom>
            <a:noFill/>
          </p:spPr>
          <p:txBody>
            <a:bodyPr wrap="none" rtlCol="0">
              <a:spAutoFit/>
            </a:bodyPr>
            <a:lstStyle/>
            <a:p>
              <a:r>
                <a:rPr lang="en-US" sz="1600" b="1" dirty="0" smtClean="0">
                  <a:solidFill>
                    <a:srgbClr val="FF0000"/>
                  </a:solidFill>
                </a:rPr>
                <a:t>Falling Action</a:t>
              </a:r>
              <a:endParaRPr lang="en-US" sz="1600" b="1" dirty="0">
                <a:solidFill>
                  <a:srgbClr val="FF0000"/>
                </a:solidFill>
              </a:endParaRPr>
            </a:p>
          </p:txBody>
        </p:sp>
      </p:grpSp>
    </p:spTree>
    <p:extLst>
      <p:ext uri="{BB962C8B-B14F-4D97-AF65-F5344CB8AC3E}">
        <p14:creationId xmlns:p14="http://schemas.microsoft.com/office/powerpoint/2010/main" xmlns="" val="383101891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Fiction</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A story that is not true or is made up.</a:t>
            </a:r>
            <a:endParaRPr lang="en-US" dirty="0"/>
          </a:p>
        </p:txBody>
      </p:sp>
      <p:pic>
        <p:nvPicPr>
          <p:cNvPr id="13317" name="Picture 5" descr="C:\Users\Sandra\AppData\Local\Microsoft\Windows\Temporary Internet Files\Content.IE5\T22EU4MB\MM900046626[1].gif"/>
          <p:cNvPicPr>
            <a:picLocks noChangeAspect="1" noChangeArrowheads="1" noCrop="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90600" y="3706676"/>
            <a:ext cx="1785937" cy="1334436"/>
          </a:xfrm>
          <a:prstGeom prst="rect">
            <a:avLst/>
          </a:prstGeom>
          <a:noFill/>
          <a:extLst>
            <a:ext uri="{909E8E84-426E-40DD-AFC4-6F175D3DCCD1}">
              <a14:hiddenFill xmlns:a14="http://schemas.microsoft.com/office/drawing/2010/main" xmlns="">
                <a:solidFill>
                  <a:srgbClr val="FFFFFF"/>
                </a:solidFill>
              </a14:hiddenFill>
            </a:ext>
          </a:extLst>
        </p:spPr>
      </p:pic>
      <p:pic>
        <p:nvPicPr>
          <p:cNvPr id="13319" name="Picture 7" descr="C:\Users\Sandra\AppData\Local\Microsoft\Windows\Temporary Internet Files\Content.IE5\P1E1WNHU\MM900046628[1].gif"/>
          <p:cNvPicPr>
            <a:picLocks noChangeAspect="1" noChangeArrowheads="1" noCrop="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733800" y="4063606"/>
            <a:ext cx="1952625" cy="914400"/>
          </a:xfrm>
          <a:prstGeom prst="rect">
            <a:avLst/>
          </a:prstGeom>
          <a:noFill/>
          <a:extLst>
            <a:ext uri="{909E8E84-426E-40DD-AFC4-6F175D3DCCD1}">
              <a14:hiddenFill xmlns:a14="http://schemas.microsoft.com/office/drawing/2010/main" xmlns="">
                <a:solidFill>
                  <a:srgbClr val="FFFFFF"/>
                </a:solidFill>
              </a14:hiddenFill>
            </a:ext>
          </a:extLst>
        </p:spPr>
      </p:pic>
      <p:pic>
        <p:nvPicPr>
          <p:cNvPr id="13320" name="Picture 8" descr="C:\Users\Sandra\AppData\Local\Microsoft\Windows\Temporary Internet Files\Content.IE5\ANFLIA3Y\MM900046630[1].gif"/>
          <p:cNvPicPr>
            <a:picLocks noChangeAspect="1" noChangeArrowheads="1" noCrop="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673725" y="1981200"/>
            <a:ext cx="1476819" cy="1254124"/>
          </a:xfrm>
          <a:prstGeom prst="rect">
            <a:avLst/>
          </a:prstGeom>
          <a:noFill/>
          <a:extLst>
            <a:ext uri="{909E8E84-426E-40DD-AFC4-6F175D3DCCD1}">
              <a14:hiddenFill xmlns:a14="http://schemas.microsoft.com/office/drawing/2010/main" xmlns="">
                <a:solidFill>
                  <a:srgbClr val="FFFFFF"/>
                </a:solidFill>
              </a14:hiddenFill>
            </a:ext>
          </a:extLst>
        </p:spPr>
      </p:pic>
      <p:pic>
        <p:nvPicPr>
          <p:cNvPr id="13321" name="Picture 9" descr="C:\Users\Sandra\AppData\Local\Microsoft\Windows\Temporary Internet Files\Content.IE5\CQE9FX9I\MM900046633[1].gif"/>
          <p:cNvPicPr>
            <a:picLocks noChangeAspect="1" noChangeArrowheads="1" noCrop="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324600" y="4149331"/>
            <a:ext cx="1838325" cy="828675"/>
          </a:xfrm>
          <a:prstGeom prst="rect">
            <a:avLst/>
          </a:prstGeom>
          <a:noFill/>
          <a:extLst>
            <a:ext uri="{909E8E84-426E-40DD-AFC4-6F175D3DCCD1}">
              <a14:hiddenFill xmlns:a14="http://schemas.microsoft.com/office/drawing/2010/main" xmlns="">
                <a:solidFill>
                  <a:srgbClr val="FFFFFF"/>
                </a:solidFill>
              </a14:hiddenFill>
            </a:ext>
          </a:extLst>
        </p:spPr>
      </p:pic>
      <p:pic>
        <p:nvPicPr>
          <p:cNvPr id="13322" name="Picture 10" descr="C:\Users\Sandra\AppData\Local\Microsoft\Windows\Temporary Internet Files\Content.IE5\P1E1WNHU\MM900046620[1].gif"/>
          <p:cNvPicPr>
            <a:picLocks noChangeAspect="1" noChangeArrowheads="1" noCrop="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2001837" y="1874328"/>
            <a:ext cx="2047875" cy="128797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22521077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7" name="Title 6"/>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Figurative language</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Language that goes beyond the literal meaning of the words.</a:t>
            </a:r>
            <a:endParaRPr lang="en-US" dirty="0"/>
          </a:p>
        </p:txBody>
      </p:sp>
      <p:pic>
        <p:nvPicPr>
          <p:cNvPr id="14338" name="Picture 2" descr="C:\Users\Sandra\AppData\Local\Microsoft\Windows\Temporary Internet Files\Content.IE5\CQE9FX9I\MC900230518[1].wm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828800" y="1999307"/>
            <a:ext cx="2407836" cy="3029893"/>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4572000" y="3048000"/>
            <a:ext cx="3200400" cy="954107"/>
          </a:xfrm>
          <a:prstGeom prst="rect">
            <a:avLst/>
          </a:prstGeom>
          <a:noFill/>
        </p:spPr>
        <p:txBody>
          <a:bodyPr wrap="square" rtlCol="0">
            <a:spAutoFit/>
          </a:bodyPr>
          <a:lstStyle/>
          <a:p>
            <a:pPr algn="ctr"/>
            <a:r>
              <a:rPr lang="en-US" sz="2800" dirty="0" smtClean="0"/>
              <a:t>It’s raining</a:t>
            </a:r>
          </a:p>
          <a:p>
            <a:pPr algn="ctr"/>
            <a:r>
              <a:rPr lang="en-US" sz="2800" dirty="0" smtClean="0"/>
              <a:t>cats and dogs.</a:t>
            </a:r>
            <a:endParaRPr lang="en-US" sz="2800" dirty="0"/>
          </a:p>
        </p:txBody>
      </p:sp>
    </p:spTree>
    <p:extLst>
      <p:ext uri="{BB962C8B-B14F-4D97-AF65-F5344CB8AC3E}">
        <p14:creationId xmlns:p14="http://schemas.microsoft.com/office/powerpoint/2010/main" xmlns="" val="115498737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Figures of speech</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An expression with a special meaning.</a:t>
            </a:r>
            <a:endParaRPr lang="en-US" dirty="0"/>
          </a:p>
        </p:txBody>
      </p:sp>
      <p:pic>
        <p:nvPicPr>
          <p:cNvPr id="20482" name="Picture 2" descr="C:\Users\Sandra\AppData\Local\Microsoft\Windows\Temporary Internet Files\Content.IE5\3EMAXUX2\MC900341802[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90600" y="1820618"/>
            <a:ext cx="3316224" cy="3534164"/>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4306824" y="2807732"/>
            <a:ext cx="4273799" cy="461665"/>
          </a:xfrm>
          <a:prstGeom prst="rect">
            <a:avLst/>
          </a:prstGeom>
          <a:noFill/>
        </p:spPr>
        <p:txBody>
          <a:bodyPr wrap="none" rtlCol="0">
            <a:spAutoFit/>
          </a:bodyPr>
          <a:lstStyle/>
          <a:p>
            <a:r>
              <a:rPr lang="en-US" sz="2400" dirty="0" smtClean="0"/>
              <a:t>“Climbing the ladder of success.”</a:t>
            </a:r>
            <a:endParaRPr lang="en-US" sz="2400" dirty="0"/>
          </a:p>
        </p:txBody>
      </p:sp>
    </p:spTree>
    <p:extLst>
      <p:ext uri="{BB962C8B-B14F-4D97-AF65-F5344CB8AC3E}">
        <p14:creationId xmlns:p14="http://schemas.microsoft.com/office/powerpoint/2010/main" xmlns="" val="39966118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9" name="Title 8"/>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Advocacy</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The </a:t>
            </a:r>
            <a:r>
              <a:rPr lang="en-US" dirty="0"/>
              <a:t>giving of support to an idea, person, or cause.</a:t>
            </a:r>
          </a:p>
        </p:txBody>
      </p:sp>
      <p:pic>
        <p:nvPicPr>
          <p:cNvPr id="8" name="Picture 7"/>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009900" y="2011703"/>
            <a:ext cx="3124200" cy="3063193"/>
          </a:xfrm>
          <a:prstGeom prst="rect">
            <a:avLst/>
          </a:prstGeom>
        </p:spPr>
      </p:pic>
    </p:spTree>
    <p:extLst>
      <p:ext uri="{BB962C8B-B14F-4D97-AF65-F5344CB8AC3E}">
        <p14:creationId xmlns:p14="http://schemas.microsoft.com/office/powerpoint/2010/main" xmlns="" val="406145942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11" name="Title 10"/>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Footnote</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A printed note or definition placed below the text at the bottom of the page or the back of the </a:t>
            </a:r>
            <a:r>
              <a:rPr lang="en-US" dirty="0" smtClean="0"/>
              <a:t>book.</a:t>
            </a:r>
            <a:endParaRPr lang="en-US" dirty="0"/>
          </a:p>
        </p:txBody>
      </p:sp>
      <p:grpSp>
        <p:nvGrpSpPr>
          <p:cNvPr id="6" name="Group 5"/>
          <p:cNvGrpSpPr/>
          <p:nvPr/>
        </p:nvGrpSpPr>
        <p:grpSpPr>
          <a:xfrm>
            <a:off x="457200" y="2209800"/>
            <a:ext cx="8153400" cy="2960132"/>
            <a:chOff x="457200" y="2209800"/>
            <a:chExt cx="8153400" cy="2960132"/>
          </a:xfrm>
        </p:grpSpPr>
        <p:sp>
          <p:nvSpPr>
            <p:cNvPr id="7" name="TextBox 6"/>
            <p:cNvSpPr txBox="1"/>
            <p:nvPr/>
          </p:nvSpPr>
          <p:spPr>
            <a:xfrm>
              <a:off x="990600" y="2209800"/>
              <a:ext cx="6705600" cy="523220"/>
            </a:xfrm>
            <a:prstGeom prst="rect">
              <a:avLst/>
            </a:prstGeom>
            <a:noFill/>
          </p:spPr>
          <p:txBody>
            <a:bodyPr wrap="square" rtlCol="0">
              <a:spAutoFit/>
            </a:bodyPr>
            <a:lstStyle/>
            <a:p>
              <a:r>
                <a:rPr lang="en-US" sz="2800" dirty="0" smtClean="0"/>
                <a:t>The teacher was trying to educate</a:t>
              </a:r>
              <a:r>
                <a:rPr lang="en-US" sz="2800" baseline="30000" dirty="0" smtClean="0"/>
                <a:t>1 </a:t>
              </a:r>
              <a:r>
                <a:rPr lang="en-US" sz="2800" dirty="0"/>
                <a:t> </a:t>
              </a:r>
              <a:r>
                <a:rPr lang="en-US" sz="2800" dirty="0" smtClean="0"/>
                <a:t>the class.</a:t>
              </a:r>
              <a:endParaRPr lang="en-US" sz="2800" dirty="0"/>
            </a:p>
          </p:txBody>
        </p:sp>
        <p:cxnSp>
          <p:nvCxnSpPr>
            <p:cNvPr id="8" name="Straight Connector 7"/>
            <p:cNvCxnSpPr/>
            <p:nvPr/>
          </p:nvCxnSpPr>
          <p:spPr>
            <a:xfrm>
              <a:off x="457200" y="4495800"/>
              <a:ext cx="815340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447800" y="4800600"/>
              <a:ext cx="4267200" cy="369332"/>
            </a:xfrm>
            <a:prstGeom prst="rect">
              <a:avLst/>
            </a:prstGeom>
            <a:noFill/>
          </p:spPr>
          <p:txBody>
            <a:bodyPr wrap="square" rtlCol="0">
              <a:spAutoFit/>
            </a:bodyPr>
            <a:lstStyle/>
            <a:p>
              <a:r>
                <a:rPr lang="en-US" dirty="0" smtClean="0"/>
                <a:t>1. educate: teach</a:t>
              </a:r>
              <a:endParaRPr lang="en-US" dirty="0"/>
            </a:p>
          </p:txBody>
        </p:sp>
      </p:grpSp>
      <p:sp>
        <p:nvSpPr>
          <p:cNvPr id="10" name="TextBox 9"/>
          <p:cNvSpPr txBox="1"/>
          <p:nvPr/>
        </p:nvSpPr>
        <p:spPr>
          <a:xfrm>
            <a:off x="1981200" y="4038600"/>
            <a:ext cx="823367" cy="307777"/>
          </a:xfrm>
          <a:prstGeom prst="rect">
            <a:avLst/>
          </a:prstGeom>
          <a:noFill/>
        </p:spPr>
        <p:txBody>
          <a:bodyPr wrap="none" rtlCol="0">
            <a:spAutoFit/>
          </a:bodyPr>
          <a:lstStyle/>
          <a:p>
            <a:r>
              <a:rPr lang="en-US" sz="1400" dirty="0" smtClean="0"/>
              <a:t>footnote</a:t>
            </a:r>
            <a:endParaRPr lang="en-US" sz="1400" dirty="0"/>
          </a:p>
        </p:txBody>
      </p:sp>
      <p:cxnSp>
        <p:nvCxnSpPr>
          <p:cNvPr id="12" name="Straight Connector 11"/>
          <p:cNvCxnSpPr>
            <a:stCxn id="10" idx="2"/>
          </p:cNvCxnSpPr>
          <p:nvPr/>
        </p:nvCxnSpPr>
        <p:spPr>
          <a:xfrm flipH="1">
            <a:off x="2392883" y="4346377"/>
            <a:ext cx="1" cy="454223"/>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5206665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7" name="Title 6"/>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dirty="0" smtClean="0"/>
              <a:t>Foreshadowing</a:t>
            </a:r>
            <a:endParaRPr lang="en-US" dirty="0"/>
          </a:p>
        </p:txBody>
      </p:sp>
      <p:sp>
        <p:nvSpPr>
          <p:cNvPr id="5" name="Text Placeholder 4"/>
          <p:cNvSpPr>
            <a:spLocks noGrp="1"/>
          </p:cNvSpPr>
          <p:nvPr>
            <p:ph type="body" sz="quarter" idx="13"/>
          </p:nvPr>
        </p:nvSpPr>
        <p:spPr/>
        <p:txBody>
          <a:bodyPr/>
          <a:lstStyle/>
          <a:p>
            <a:r>
              <a:rPr lang="en-US" dirty="0"/>
              <a:t>A writer’s use of hints or clues to suggest events that will occur later in the plot.</a:t>
            </a:r>
          </a:p>
        </p:txBody>
      </p:sp>
      <p:sp>
        <p:nvSpPr>
          <p:cNvPr id="6" name="TextBox 5"/>
          <p:cNvSpPr txBox="1"/>
          <p:nvPr/>
        </p:nvSpPr>
        <p:spPr>
          <a:xfrm>
            <a:off x="1905000" y="3004691"/>
            <a:ext cx="5410200" cy="1077218"/>
          </a:xfrm>
          <a:prstGeom prst="rect">
            <a:avLst/>
          </a:prstGeom>
          <a:noFill/>
        </p:spPr>
        <p:txBody>
          <a:bodyPr wrap="square" rtlCol="0">
            <a:spAutoFit/>
          </a:bodyPr>
          <a:lstStyle/>
          <a:p>
            <a:pPr algn="ctr"/>
            <a:r>
              <a:rPr lang="en-US" sz="32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He had no idea of the excitement that awaited him.</a:t>
            </a:r>
            <a:endParaRPr lang="en-US" sz="3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xmlns="" val="12824133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Formal language</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Language spoken according to the rules of English. It sounds more educated and professional.</a:t>
            </a:r>
          </a:p>
        </p:txBody>
      </p:sp>
      <p:grpSp>
        <p:nvGrpSpPr>
          <p:cNvPr id="10" name="Group 9"/>
          <p:cNvGrpSpPr/>
          <p:nvPr/>
        </p:nvGrpSpPr>
        <p:grpSpPr>
          <a:xfrm>
            <a:off x="1821503" y="2170092"/>
            <a:ext cx="5500993" cy="2630508"/>
            <a:chOff x="1821503" y="2170092"/>
            <a:chExt cx="5500993" cy="2630508"/>
          </a:xfrm>
        </p:grpSpPr>
        <p:sp>
          <p:nvSpPr>
            <p:cNvPr id="6" name="TextBox 5"/>
            <p:cNvSpPr txBox="1"/>
            <p:nvPr/>
          </p:nvSpPr>
          <p:spPr>
            <a:xfrm>
              <a:off x="2866565" y="2477869"/>
              <a:ext cx="3410870" cy="646331"/>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Thanks a bunch!</a:t>
              </a:r>
              <a:endPar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 name="TextBox 6"/>
            <p:cNvSpPr txBox="1"/>
            <p:nvPr/>
          </p:nvSpPr>
          <p:spPr>
            <a:xfrm>
              <a:off x="1821503" y="4031159"/>
              <a:ext cx="5500993" cy="769441"/>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4400" b="1" spc="50" dirty="0" smtClean="0">
                  <a:ln w="11430"/>
                  <a:solidFill>
                    <a:srgbClr val="7030A0"/>
                  </a:solidFill>
                  <a:effectLst>
                    <a:outerShdw blurRad="76200" dist="50800" dir="5400000" algn="tl" rotWithShape="0">
                      <a:srgbClr val="000000">
                        <a:alpha val="65000"/>
                      </a:srgbClr>
                    </a:outerShdw>
                  </a:effectLst>
                </a:rPr>
                <a:t>Thank you very much!</a:t>
              </a:r>
              <a:endParaRPr lang="en-US" sz="4400" b="1" spc="50" dirty="0">
                <a:ln w="11430"/>
                <a:solidFill>
                  <a:srgbClr val="7030A0"/>
                </a:solidFill>
                <a:effectLst>
                  <a:outerShdw blurRad="76200" dist="50800" dir="5400000" algn="tl" rotWithShape="0">
                    <a:srgbClr val="000000">
                      <a:alpha val="65000"/>
                    </a:srgbClr>
                  </a:outerShdw>
                </a:effectLst>
              </a:endParaRPr>
            </a:p>
          </p:txBody>
        </p:sp>
        <p:sp>
          <p:nvSpPr>
            <p:cNvPr id="8" name="TextBox 7"/>
            <p:cNvSpPr txBox="1"/>
            <p:nvPr/>
          </p:nvSpPr>
          <p:spPr>
            <a:xfrm>
              <a:off x="4172690" y="2170092"/>
              <a:ext cx="798617" cy="307777"/>
            </a:xfrm>
            <a:prstGeom prst="rect">
              <a:avLst/>
            </a:prstGeom>
            <a:noFill/>
          </p:spPr>
          <p:txBody>
            <a:bodyPr wrap="none" rtlCol="0">
              <a:spAutoFit/>
            </a:bodyPr>
            <a:lstStyle/>
            <a:p>
              <a:r>
                <a:rPr lang="en-US" sz="1400" dirty="0" smtClean="0"/>
                <a:t>informal</a:t>
              </a:r>
              <a:endParaRPr lang="en-US" sz="1400" dirty="0"/>
            </a:p>
          </p:txBody>
        </p:sp>
        <p:sp>
          <p:nvSpPr>
            <p:cNvPr id="9" name="TextBox 8"/>
            <p:cNvSpPr txBox="1"/>
            <p:nvPr/>
          </p:nvSpPr>
          <p:spPr>
            <a:xfrm>
              <a:off x="4198090" y="3723382"/>
              <a:ext cx="677301" cy="307777"/>
            </a:xfrm>
            <a:prstGeom prst="rect">
              <a:avLst/>
            </a:prstGeom>
            <a:noFill/>
          </p:spPr>
          <p:txBody>
            <a:bodyPr wrap="none" rtlCol="0">
              <a:spAutoFit/>
            </a:bodyPr>
            <a:lstStyle/>
            <a:p>
              <a:r>
                <a:rPr lang="en-US" sz="1400" b="1" dirty="0" smtClean="0"/>
                <a:t>formal</a:t>
              </a:r>
              <a:endParaRPr lang="en-US" sz="1400" b="1" dirty="0"/>
            </a:p>
          </p:txBody>
        </p:sp>
      </p:grpSp>
    </p:spTree>
    <p:extLst>
      <p:ext uri="{BB962C8B-B14F-4D97-AF65-F5344CB8AC3E}">
        <p14:creationId xmlns:p14="http://schemas.microsoft.com/office/powerpoint/2010/main" xmlns="" val="173165322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7" name="Title 6"/>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dirty="0" smtClean="0"/>
              <a:t>Formal outline</a:t>
            </a:r>
            <a:endParaRPr lang="en-US" dirty="0"/>
          </a:p>
        </p:txBody>
      </p:sp>
      <p:sp>
        <p:nvSpPr>
          <p:cNvPr id="5" name="Text Placeholder 4"/>
          <p:cNvSpPr>
            <a:spLocks noGrp="1"/>
          </p:cNvSpPr>
          <p:nvPr>
            <p:ph type="body" sz="quarter" idx="13"/>
          </p:nvPr>
        </p:nvSpPr>
        <p:spPr/>
        <p:txBody>
          <a:bodyPr/>
          <a:lstStyle/>
          <a:p>
            <a:r>
              <a:rPr lang="en-US" dirty="0"/>
              <a:t>Organized using a number/letter system which lists the main and supporting ideas of your </a:t>
            </a:r>
            <a:r>
              <a:rPr lang="en-US" dirty="0" smtClean="0"/>
              <a:t>essay.</a:t>
            </a:r>
            <a:endParaRPr lang="en-US" dirty="0"/>
          </a:p>
        </p:txBody>
      </p:sp>
      <p:sp>
        <p:nvSpPr>
          <p:cNvPr id="6" name="TextBox 5"/>
          <p:cNvSpPr txBox="1"/>
          <p:nvPr/>
        </p:nvSpPr>
        <p:spPr>
          <a:xfrm>
            <a:off x="2589149" y="1858982"/>
            <a:ext cx="3965701" cy="3416320"/>
          </a:xfrm>
          <a:prstGeom prst="rect">
            <a:avLst/>
          </a:prstGeom>
          <a:noFill/>
        </p:spPr>
        <p:txBody>
          <a:bodyPr wrap="none" rtlCol="0">
            <a:spAutoFit/>
          </a:bodyPr>
          <a:lstStyle/>
          <a:p>
            <a:pPr algn="ctr"/>
            <a:r>
              <a:rPr lang="en-US" dirty="0"/>
              <a:t>Essay Title</a:t>
            </a:r>
          </a:p>
          <a:p>
            <a:pPr lvl="0"/>
            <a:endParaRPr lang="en-US" dirty="0" smtClean="0"/>
          </a:p>
          <a:p>
            <a:pPr marL="400050" lvl="0" indent="-400050">
              <a:buFont typeface="+mj-lt"/>
              <a:buAutoNum type="romanUcPeriod"/>
            </a:pPr>
            <a:r>
              <a:rPr lang="en-US" dirty="0" smtClean="0"/>
              <a:t>Introduction</a:t>
            </a:r>
            <a:endParaRPr lang="en-US" dirty="0"/>
          </a:p>
          <a:p>
            <a:pPr marL="400050" lvl="0" indent="-400050">
              <a:buFont typeface="+mj-lt"/>
              <a:buAutoNum type="romanUcPeriod"/>
            </a:pPr>
            <a:r>
              <a:rPr lang="en-US" dirty="0"/>
              <a:t>Body</a:t>
            </a:r>
          </a:p>
          <a:p>
            <a:pPr marL="800100" lvl="1" indent="-342900">
              <a:buFont typeface="+mj-lt"/>
              <a:buAutoNum type="alphaUcPeriod"/>
            </a:pPr>
            <a:r>
              <a:rPr lang="en-US" dirty="0" smtClean="0"/>
              <a:t>Main Idea</a:t>
            </a:r>
            <a:endParaRPr lang="en-US" dirty="0"/>
          </a:p>
          <a:p>
            <a:pPr marL="1257300" lvl="2" indent="-342900">
              <a:buFont typeface="+mj-lt"/>
              <a:buAutoNum type="arabicPeriod"/>
            </a:pPr>
            <a:r>
              <a:rPr lang="en-US" dirty="0"/>
              <a:t>Supporting Idea/Argument</a:t>
            </a:r>
          </a:p>
          <a:p>
            <a:pPr marL="1257300" lvl="2" indent="-342900">
              <a:buFont typeface="+mj-lt"/>
              <a:buAutoNum type="arabicPeriod"/>
            </a:pPr>
            <a:r>
              <a:rPr lang="en-US" dirty="0"/>
              <a:t>Supporting Idea/Argument</a:t>
            </a:r>
          </a:p>
          <a:p>
            <a:pPr marL="800100" lvl="1" indent="-342900">
              <a:buFont typeface="+mj-lt"/>
              <a:buAutoNum type="alphaUcPeriod"/>
            </a:pPr>
            <a:r>
              <a:rPr lang="en-US" dirty="0" smtClean="0"/>
              <a:t>Main Idea</a:t>
            </a:r>
            <a:endParaRPr lang="en-US" dirty="0"/>
          </a:p>
          <a:p>
            <a:pPr marL="1257300" lvl="2" indent="-342900">
              <a:buFont typeface="+mj-lt"/>
              <a:buAutoNum type="arabicPeriod"/>
            </a:pPr>
            <a:r>
              <a:rPr lang="en-US" dirty="0"/>
              <a:t>Supporting Idea/Argument</a:t>
            </a:r>
          </a:p>
          <a:p>
            <a:pPr marL="1257300" lvl="2" indent="-342900">
              <a:buFont typeface="+mj-lt"/>
              <a:buAutoNum type="arabicPeriod"/>
            </a:pPr>
            <a:r>
              <a:rPr lang="en-US" dirty="0"/>
              <a:t>Supporting Idea/Argument</a:t>
            </a:r>
          </a:p>
          <a:p>
            <a:pPr marL="400050" lvl="0" indent="-400050">
              <a:buFont typeface="+mj-lt"/>
              <a:buAutoNum type="romanUcPeriod"/>
            </a:pPr>
            <a:r>
              <a:rPr lang="en-US" dirty="0"/>
              <a:t>Conclusion</a:t>
            </a:r>
          </a:p>
          <a:p>
            <a:pPr marL="400050" lvl="0" indent="-400050">
              <a:buFont typeface="+mj-lt"/>
              <a:buAutoNum type="romanUcPeriod"/>
            </a:pPr>
            <a:r>
              <a:rPr lang="en-US" dirty="0" smtClean="0"/>
              <a:t>Citations</a:t>
            </a:r>
            <a:endParaRPr lang="en-US" dirty="0"/>
          </a:p>
        </p:txBody>
      </p:sp>
    </p:spTree>
    <p:extLst>
      <p:ext uri="{BB962C8B-B14F-4D97-AF65-F5344CB8AC3E}">
        <p14:creationId xmlns:p14="http://schemas.microsoft.com/office/powerpoint/2010/main" xmlns="" val="381863163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8" name="Title 7"/>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Format</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To arrange or organize so that a particular appearance is achieved.</a:t>
            </a:r>
          </a:p>
        </p:txBody>
      </p:sp>
      <p:sp>
        <p:nvSpPr>
          <p:cNvPr id="7" name="TextBox 6"/>
          <p:cNvSpPr txBox="1"/>
          <p:nvPr/>
        </p:nvSpPr>
        <p:spPr>
          <a:xfrm>
            <a:off x="2971800" y="2112139"/>
            <a:ext cx="4419600" cy="2862322"/>
          </a:xfrm>
          <a:prstGeom prst="rect">
            <a:avLst/>
          </a:prstGeom>
          <a:noFill/>
        </p:spPr>
        <p:txBody>
          <a:bodyPr wrap="square" rtlCol="0">
            <a:spAutoFit/>
          </a:bodyPr>
          <a:lstStyle/>
          <a:p>
            <a:r>
              <a:rPr lang="en-US" dirty="0" smtClean="0"/>
              <a:t>Title of Book:</a:t>
            </a:r>
          </a:p>
          <a:p>
            <a:r>
              <a:rPr lang="en-US" dirty="0" smtClean="0"/>
              <a:t>Author:</a:t>
            </a:r>
          </a:p>
          <a:p>
            <a:r>
              <a:rPr lang="en-US" dirty="0" smtClean="0"/>
              <a:t>Introduction: (Introduce your book report)</a:t>
            </a:r>
          </a:p>
          <a:p>
            <a:r>
              <a:rPr lang="en-US" dirty="0" smtClean="0"/>
              <a:t>Main Characters:</a:t>
            </a:r>
          </a:p>
          <a:p>
            <a:r>
              <a:rPr lang="en-US" dirty="0" smtClean="0"/>
              <a:t>Story:</a:t>
            </a:r>
          </a:p>
          <a:p>
            <a:r>
              <a:rPr lang="en-US" dirty="0"/>
              <a:t>	</a:t>
            </a:r>
            <a:r>
              <a:rPr lang="en-US" dirty="0" smtClean="0"/>
              <a:t>Beginning:</a:t>
            </a:r>
          </a:p>
          <a:p>
            <a:r>
              <a:rPr lang="en-US" dirty="0"/>
              <a:t>	</a:t>
            </a:r>
            <a:r>
              <a:rPr lang="en-US" dirty="0" smtClean="0"/>
              <a:t>Middle:</a:t>
            </a:r>
          </a:p>
          <a:p>
            <a:r>
              <a:rPr lang="en-US" dirty="0"/>
              <a:t>	</a:t>
            </a:r>
            <a:r>
              <a:rPr lang="en-US" dirty="0" smtClean="0"/>
              <a:t>End:</a:t>
            </a:r>
          </a:p>
          <a:p>
            <a:r>
              <a:rPr lang="en-US" dirty="0" smtClean="0"/>
              <a:t>Conclusion: (Give your opinion of the book)</a:t>
            </a:r>
          </a:p>
          <a:p>
            <a:endParaRPr lang="en-US" dirty="0"/>
          </a:p>
        </p:txBody>
      </p:sp>
      <p:sp>
        <p:nvSpPr>
          <p:cNvPr id="6" name="TextBox 5"/>
          <p:cNvSpPr txBox="1"/>
          <p:nvPr/>
        </p:nvSpPr>
        <p:spPr>
          <a:xfrm>
            <a:off x="533400" y="5030179"/>
            <a:ext cx="2667269" cy="307777"/>
          </a:xfrm>
          <a:prstGeom prst="rect">
            <a:avLst/>
          </a:prstGeom>
          <a:noFill/>
        </p:spPr>
        <p:txBody>
          <a:bodyPr wrap="none" rtlCol="0">
            <a:spAutoFit/>
          </a:bodyPr>
          <a:lstStyle/>
          <a:p>
            <a:r>
              <a:rPr lang="en-US" sz="1400" i="1" dirty="0" smtClean="0"/>
              <a:t>Example format for a book report.</a:t>
            </a:r>
            <a:endParaRPr lang="en-US" sz="1400" i="1" dirty="0"/>
          </a:p>
        </p:txBody>
      </p:sp>
    </p:spTree>
    <p:extLst>
      <p:ext uri="{BB962C8B-B14F-4D97-AF65-F5344CB8AC3E}">
        <p14:creationId xmlns:p14="http://schemas.microsoft.com/office/powerpoint/2010/main" xmlns="" val="77045934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7" name="Title 6"/>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Foundational</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The basis of something such as an action, substance, structure, or opinion.</a:t>
            </a:r>
          </a:p>
        </p:txBody>
      </p:sp>
      <p:pic>
        <p:nvPicPr>
          <p:cNvPr id="6" name="Picture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375422" y="1757362"/>
            <a:ext cx="2393156" cy="3571875"/>
          </a:xfrm>
          <a:prstGeom prst="rect">
            <a:avLst/>
          </a:prstGeom>
        </p:spPr>
      </p:pic>
    </p:spTree>
    <p:extLst>
      <p:ext uri="{BB962C8B-B14F-4D97-AF65-F5344CB8AC3E}">
        <p14:creationId xmlns:p14="http://schemas.microsoft.com/office/powerpoint/2010/main" xmlns="" val="181546059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6" name="Title 5"/>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dirty="0" smtClean="0"/>
              <a:t>Functional materials</a:t>
            </a:r>
            <a:endParaRPr lang="en-US" dirty="0"/>
          </a:p>
        </p:txBody>
      </p:sp>
      <p:sp>
        <p:nvSpPr>
          <p:cNvPr id="5" name="Text Placeholder 4"/>
          <p:cNvSpPr>
            <a:spLocks noGrp="1"/>
          </p:cNvSpPr>
          <p:nvPr>
            <p:ph type="body" sz="quarter" idx="13"/>
          </p:nvPr>
        </p:nvSpPr>
        <p:spPr/>
        <p:txBody>
          <a:bodyPr/>
          <a:lstStyle/>
          <a:p>
            <a:r>
              <a:rPr lang="en-US" dirty="0"/>
              <a:t>A form of informational nonfiction…websites, how-to-articles, brochures, fliers, etc.</a:t>
            </a:r>
          </a:p>
        </p:txBody>
      </p:sp>
      <p:pic>
        <p:nvPicPr>
          <p:cNvPr id="14338" name="Picture 2" descr="C:\Users\Sandra\AppData\Local\Microsoft\Windows\Temporary Internet Files\Content.IE5\DNU54TYX\MC900229659[1].wm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219200" y="1918648"/>
            <a:ext cx="1703527" cy="1805026"/>
          </a:xfrm>
          <a:prstGeom prst="rect">
            <a:avLst/>
          </a:prstGeom>
          <a:noFill/>
          <a:extLst>
            <a:ext uri="{909E8E84-426E-40DD-AFC4-6F175D3DCCD1}">
              <a14:hiddenFill xmlns:a14="http://schemas.microsoft.com/office/drawing/2010/main" xmlns="">
                <a:solidFill>
                  <a:srgbClr val="FFFFFF"/>
                </a:solidFill>
              </a14:hiddenFill>
            </a:ext>
          </a:extLst>
        </p:spPr>
      </p:pic>
      <p:pic>
        <p:nvPicPr>
          <p:cNvPr id="14339" name="Picture 3" descr="C:\Users\Sandra\AppData\Local\Microsoft\Windows\Temporary Internet Files\Content.IE5\AY0UJZ9C\MC900012878[1].wm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735781" y="3723674"/>
            <a:ext cx="1672438" cy="1132027"/>
          </a:xfrm>
          <a:prstGeom prst="rect">
            <a:avLst/>
          </a:prstGeom>
          <a:noFill/>
          <a:extLst>
            <a:ext uri="{909E8E84-426E-40DD-AFC4-6F175D3DCCD1}">
              <a14:hiddenFill xmlns:a14="http://schemas.microsoft.com/office/drawing/2010/main" xmlns="">
                <a:solidFill>
                  <a:srgbClr val="FFFFFF"/>
                </a:solidFill>
              </a14:hiddenFill>
            </a:ext>
          </a:extLst>
        </p:spPr>
      </p:pic>
      <p:pic>
        <p:nvPicPr>
          <p:cNvPr id="14341" name="Picture 5" descr="C:\Users\Sandra\AppData\Local\Microsoft\Windows\Temporary Internet Files\Content.IE5\DNU54TYX\MC900366090[1].wmf"/>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096000" y="2323796"/>
            <a:ext cx="1795882" cy="138623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53847826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Genre</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A category of art, music or literature.</a:t>
            </a:r>
            <a:endParaRPr lang="en-US" dirty="0"/>
          </a:p>
        </p:txBody>
      </p:sp>
      <p:pic>
        <p:nvPicPr>
          <p:cNvPr id="17412" name="Picture 4" descr="C:\Users\Sandra\AppData\Local\Microsoft\Windows\Temporary Internet Files\Content.IE5\P1E1WNHU\MC900444800[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85800" y="2178558"/>
            <a:ext cx="2059517" cy="2667000"/>
          </a:xfrm>
          <a:prstGeom prst="rect">
            <a:avLst/>
          </a:prstGeom>
          <a:noFill/>
          <a:extLst>
            <a:ext uri="{909E8E84-426E-40DD-AFC4-6F175D3DCCD1}">
              <a14:hiddenFill xmlns:a14="http://schemas.microsoft.com/office/drawing/2010/main" xmlns="">
                <a:solidFill>
                  <a:srgbClr val="FFFFFF"/>
                </a:solidFill>
              </a14:hiddenFill>
            </a:ext>
          </a:extLst>
        </p:spPr>
      </p:pic>
      <p:pic>
        <p:nvPicPr>
          <p:cNvPr id="17413" name="Picture 5" descr="C:\Users\Sandra\AppData\Local\Microsoft\Windows\Temporary Internet Files\Content.IE5\ANFLIA3Y\MC900083299[1].wm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776777" y="2604516"/>
            <a:ext cx="1785823" cy="1815084"/>
          </a:xfrm>
          <a:prstGeom prst="rect">
            <a:avLst/>
          </a:prstGeom>
          <a:noFill/>
          <a:extLst>
            <a:ext uri="{909E8E84-426E-40DD-AFC4-6F175D3DCCD1}">
              <a14:hiddenFill xmlns:a14="http://schemas.microsoft.com/office/drawing/2010/main" xmlns="">
                <a:solidFill>
                  <a:srgbClr val="FFFFFF"/>
                </a:solidFill>
              </a14:hiddenFill>
            </a:ext>
          </a:extLst>
        </p:spPr>
      </p:pic>
      <p:pic>
        <p:nvPicPr>
          <p:cNvPr id="17414" name="Picture 6" descr="C:\Users\Sandra\AppData\Local\Microsoft\Windows\Temporary Internet Files\Content.IE5\P1E1WNHU\MC900198192[1].wmf"/>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553200" y="2314737"/>
            <a:ext cx="1751846" cy="2394642"/>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3873636" y="4414790"/>
            <a:ext cx="1592103" cy="369332"/>
          </a:xfrm>
          <a:prstGeom prst="rect">
            <a:avLst/>
          </a:prstGeom>
          <a:noFill/>
        </p:spPr>
        <p:txBody>
          <a:bodyPr wrap="none" rtlCol="0">
            <a:spAutoFit/>
          </a:bodyPr>
          <a:lstStyle/>
          <a:p>
            <a:r>
              <a:rPr lang="en-US" dirty="0" smtClean="0"/>
              <a:t>Science-Fiction</a:t>
            </a:r>
            <a:endParaRPr lang="en-US" dirty="0"/>
          </a:p>
        </p:txBody>
      </p:sp>
      <p:sp>
        <p:nvSpPr>
          <p:cNvPr id="7" name="TextBox 6"/>
          <p:cNvSpPr txBox="1"/>
          <p:nvPr/>
        </p:nvSpPr>
        <p:spPr>
          <a:xfrm>
            <a:off x="6900132" y="4709379"/>
            <a:ext cx="1057982" cy="369332"/>
          </a:xfrm>
          <a:prstGeom prst="rect">
            <a:avLst/>
          </a:prstGeom>
          <a:noFill/>
        </p:spPr>
        <p:txBody>
          <a:bodyPr wrap="none" rtlCol="0">
            <a:spAutoFit/>
          </a:bodyPr>
          <a:lstStyle/>
          <a:p>
            <a:r>
              <a:rPr lang="en-US" dirty="0" smtClean="0"/>
              <a:t>Historical</a:t>
            </a:r>
            <a:endParaRPr lang="en-US" dirty="0"/>
          </a:p>
        </p:txBody>
      </p:sp>
      <p:sp>
        <p:nvSpPr>
          <p:cNvPr id="8" name="TextBox 7"/>
          <p:cNvSpPr txBox="1"/>
          <p:nvPr/>
        </p:nvSpPr>
        <p:spPr>
          <a:xfrm>
            <a:off x="1271013" y="4845558"/>
            <a:ext cx="889090" cy="369332"/>
          </a:xfrm>
          <a:prstGeom prst="rect">
            <a:avLst/>
          </a:prstGeom>
          <a:noFill/>
        </p:spPr>
        <p:txBody>
          <a:bodyPr wrap="none" rtlCol="0">
            <a:spAutoFit/>
          </a:bodyPr>
          <a:lstStyle/>
          <a:p>
            <a:r>
              <a:rPr lang="en-US" dirty="0" smtClean="0"/>
              <a:t>Fantasy</a:t>
            </a:r>
            <a:endParaRPr lang="en-US" dirty="0"/>
          </a:p>
        </p:txBody>
      </p:sp>
    </p:spTree>
    <p:extLst>
      <p:ext uri="{BB962C8B-B14F-4D97-AF65-F5344CB8AC3E}">
        <p14:creationId xmlns:p14="http://schemas.microsoft.com/office/powerpoint/2010/main" xmlns="" val="164776721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Grammar</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The rules for forming words and sentences in a language.</a:t>
            </a:r>
          </a:p>
        </p:txBody>
      </p:sp>
      <p:pic>
        <p:nvPicPr>
          <p:cNvPr id="6148" name="Picture 4" descr="http://en.blog.ididactic.com/wp-content/uploads/2013/02/grammar.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101675" y="1846903"/>
            <a:ext cx="4908725" cy="341089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01644730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6" name="Title 5"/>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Grasp</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To take hold of mentally; understand.</a:t>
            </a:r>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429000" y="1949340"/>
            <a:ext cx="2285999" cy="3187920"/>
          </a:xfrm>
          <a:prstGeom prst="rect">
            <a:avLst/>
          </a:prstGeom>
        </p:spPr>
      </p:pic>
    </p:spTree>
    <p:extLst>
      <p:ext uri="{BB962C8B-B14F-4D97-AF65-F5344CB8AC3E}">
        <p14:creationId xmlns:p14="http://schemas.microsoft.com/office/powerpoint/2010/main" xmlns="" val="5965033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7" name="Title 6"/>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Aesthetic</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a:t>Relates to the beauty of form in works of art, including literature, dance, music, and the like.</a:t>
            </a:r>
          </a:p>
        </p:txBody>
      </p:sp>
      <p:pic>
        <p:nvPicPr>
          <p:cNvPr id="3" name="Picture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247900" y="1994505"/>
            <a:ext cx="4648200" cy="3097590"/>
          </a:xfrm>
          <a:prstGeom prst="rect">
            <a:avLst/>
          </a:prstGeom>
        </p:spPr>
      </p:pic>
    </p:spTree>
    <p:extLst>
      <p:ext uri="{BB962C8B-B14F-4D97-AF65-F5344CB8AC3E}">
        <p14:creationId xmlns:p14="http://schemas.microsoft.com/office/powerpoint/2010/main" xmlns="" val="207775073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Historical</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Belonging to the past; of what is important or famous in the past.</a:t>
            </a:r>
            <a:endParaRPr lang="en-US" dirty="0"/>
          </a:p>
        </p:txBody>
      </p:sp>
      <p:pic>
        <p:nvPicPr>
          <p:cNvPr id="6146" name="Picture 2" descr="C:\Users\Sandra\AppData\Local\Microsoft\Windows\Temporary Internet Files\Content.IE5\GBG3O5CQ\MC900149846[1].wm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276600" y="1676400"/>
            <a:ext cx="2586273" cy="368425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27236630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Hyperbole</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A figure of speech in which a statement is exaggerated for emphasis or for humorous effect.</a:t>
            </a:r>
          </a:p>
        </p:txBody>
      </p:sp>
      <p:pic>
        <p:nvPicPr>
          <p:cNvPr id="20482" name="Picture 2" descr="C:\Program Files (x86)\Microsoft Office\MEDIA\CAGCAT10\j0149627.wm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8200" y="2286000"/>
            <a:ext cx="3733800" cy="2653023"/>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5334000" y="2937301"/>
            <a:ext cx="2873245" cy="830997"/>
          </a:xfrm>
          <a:prstGeom prst="rect">
            <a:avLst/>
          </a:prstGeom>
          <a:noFill/>
        </p:spPr>
        <p:txBody>
          <a:bodyPr wrap="square" rtlCol="0">
            <a:spAutoFit/>
          </a:bodyPr>
          <a:lstStyle/>
          <a:p>
            <a:r>
              <a:rPr lang="en-US" sz="2400" dirty="0" smtClean="0"/>
              <a:t>I’m so hungry I could eat a whole cow.</a:t>
            </a:r>
            <a:endParaRPr lang="en-US" sz="2400" dirty="0"/>
          </a:p>
        </p:txBody>
      </p:sp>
    </p:spTree>
    <p:extLst>
      <p:ext uri="{BB962C8B-B14F-4D97-AF65-F5344CB8AC3E}">
        <p14:creationId xmlns:p14="http://schemas.microsoft.com/office/powerpoint/2010/main" xmlns="" val="227279328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10" name="Title 9"/>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Hyphen</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A punctuation mark used to divide or to compound words or word elements.</a:t>
            </a:r>
            <a:endParaRPr lang="en-US" dirty="0"/>
          </a:p>
        </p:txBody>
      </p:sp>
      <p:grpSp>
        <p:nvGrpSpPr>
          <p:cNvPr id="6" name="Group 5"/>
          <p:cNvGrpSpPr/>
          <p:nvPr/>
        </p:nvGrpSpPr>
        <p:grpSpPr>
          <a:xfrm>
            <a:off x="2971976" y="2692231"/>
            <a:ext cx="3174652" cy="1909465"/>
            <a:chOff x="2984676" y="2967335"/>
            <a:chExt cx="3174652" cy="1909465"/>
          </a:xfrm>
        </p:grpSpPr>
        <p:sp>
          <p:nvSpPr>
            <p:cNvPr id="7" name="Rectangle 6"/>
            <p:cNvSpPr/>
            <p:nvPr/>
          </p:nvSpPr>
          <p:spPr>
            <a:xfrm>
              <a:off x="2984676" y="2967335"/>
              <a:ext cx="3174652" cy="1200329"/>
            </a:xfrm>
            <a:prstGeom prst="rect">
              <a:avLst/>
            </a:prstGeom>
            <a:noFill/>
          </p:spPr>
          <p:txBody>
            <a:bodyPr wrap="none" lIns="91440" tIns="45720" rIns="91440" bIns="45720">
              <a:spAutoFit/>
            </a:bodyPr>
            <a:lstStyle/>
            <a:p>
              <a:pPr algn="ctr"/>
              <a:r>
                <a:rPr lang="en-US" sz="72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How  to</a:t>
              </a:r>
              <a:endParaRPr lang="en-US" sz="72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8" name="Rectangle 7"/>
            <p:cNvSpPr/>
            <p:nvPr/>
          </p:nvSpPr>
          <p:spPr>
            <a:xfrm>
              <a:off x="4795371" y="2967335"/>
              <a:ext cx="466794" cy="1200329"/>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72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US" sz="72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cxnSp>
          <p:nvCxnSpPr>
            <p:cNvPr id="9" name="Straight Arrow Connector 8"/>
            <p:cNvCxnSpPr/>
            <p:nvPr/>
          </p:nvCxnSpPr>
          <p:spPr>
            <a:xfrm flipH="1" flipV="1">
              <a:off x="5029200" y="3886200"/>
              <a:ext cx="516731" cy="990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xmlns="" val="88734137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9" name="Title 8"/>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dirty="0" smtClean="0"/>
              <a:t>Hypothesis</a:t>
            </a:r>
            <a:endParaRPr lang="en-US" dirty="0"/>
          </a:p>
        </p:txBody>
      </p:sp>
      <p:sp>
        <p:nvSpPr>
          <p:cNvPr id="5" name="Text Placeholder 4"/>
          <p:cNvSpPr>
            <a:spLocks noGrp="1"/>
          </p:cNvSpPr>
          <p:nvPr>
            <p:ph type="body" sz="quarter" idx="13"/>
          </p:nvPr>
        </p:nvSpPr>
        <p:spPr/>
        <p:txBody>
          <a:bodyPr/>
          <a:lstStyle/>
          <a:p>
            <a:r>
              <a:rPr lang="en-US" dirty="0" smtClean="0"/>
              <a:t>A prediction or educated guess.</a:t>
            </a:r>
            <a:endParaRPr lang="en-US" dirty="0"/>
          </a:p>
        </p:txBody>
      </p:sp>
      <p:grpSp>
        <p:nvGrpSpPr>
          <p:cNvPr id="6" name="Group 5"/>
          <p:cNvGrpSpPr/>
          <p:nvPr/>
        </p:nvGrpSpPr>
        <p:grpSpPr>
          <a:xfrm>
            <a:off x="1219200" y="1845174"/>
            <a:ext cx="6705600" cy="3412626"/>
            <a:chOff x="1219200" y="1784350"/>
            <a:chExt cx="6705600" cy="3412626"/>
          </a:xfrm>
        </p:grpSpPr>
        <p:sp>
          <p:nvSpPr>
            <p:cNvPr id="7" name="Rectangle 6"/>
            <p:cNvSpPr/>
            <p:nvPr/>
          </p:nvSpPr>
          <p:spPr>
            <a:xfrm>
              <a:off x="1219200" y="4119758"/>
              <a:ext cx="6705600" cy="1077218"/>
            </a:xfrm>
            <a:prstGeom prst="rect">
              <a:avLst/>
            </a:prstGeom>
          </p:spPr>
          <p:txBody>
            <a:bodyPr wrap="square">
              <a:spAutoFit/>
            </a:bodyPr>
            <a:lstStyle/>
            <a:p>
              <a:pPr algn="ctr"/>
              <a:r>
                <a:rPr lang="en-US" sz="3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More students get sick during the final week of testing that at other times. </a:t>
              </a:r>
            </a:p>
          </p:txBody>
        </p:sp>
        <p:pic>
          <p:nvPicPr>
            <p:cNvPr id="8" name="Picture 7"/>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979739" y="1784350"/>
              <a:ext cx="3184522" cy="2122185"/>
            </a:xfrm>
            <a:prstGeom prst="rect">
              <a:avLst/>
            </a:prstGeom>
          </p:spPr>
        </p:pic>
      </p:grpSp>
    </p:spTree>
    <p:extLst>
      <p:ext uri="{BB962C8B-B14F-4D97-AF65-F5344CB8AC3E}">
        <p14:creationId xmlns:p14="http://schemas.microsoft.com/office/powerpoint/2010/main" xmlns="" val="349572753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6" name="Title 5"/>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dirty="0" smtClean="0"/>
              <a:t>Iambic pentameter</a:t>
            </a:r>
            <a:endParaRPr lang="en-US" dirty="0"/>
          </a:p>
        </p:txBody>
      </p:sp>
      <p:sp>
        <p:nvSpPr>
          <p:cNvPr id="5" name="Text Placeholder 4"/>
          <p:cNvSpPr>
            <a:spLocks noGrp="1"/>
          </p:cNvSpPr>
          <p:nvPr>
            <p:ph type="body" sz="quarter" idx="13"/>
          </p:nvPr>
        </p:nvSpPr>
        <p:spPr/>
        <p:txBody>
          <a:bodyPr/>
          <a:lstStyle/>
          <a:p>
            <a:r>
              <a:rPr lang="en-US" dirty="0" smtClean="0"/>
              <a:t>A five-beat poetic line.	</a:t>
            </a:r>
            <a:endParaRPr lang="en-US" dirty="0"/>
          </a:p>
        </p:txBody>
      </p:sp>
      <p:sp>
        <p:nvSpPr>
          <p:cNvPr id="9" name="TextBox 8"/>
          <p:cNvSpPr txBox="1"/>
          <p:nvPr/>
        </p:nvSpPr>
        <p:spPr>
          <a:xfrm>
            <a:off x="4419600" y="2819400"/>
            <a:ext cx="3713709" cy="1477328"/>
          </a:xfrm>
          <a:prstGeom prst="rect">
            <a:avLst/>
          </a:prstGeom>
          <a:noFill/>
        </p:spPr>
        <p:txBody>
          <a:bodyPr wrap="none" rtlCol="0">
            <a:spAutoFit/>
          </a:bodyPr>
          <a:lstStyle/>
          <a:p>
            <a:r>
              <a:rPr lang="en-US" dirty="0"/>
              <a:t>A bazillion stars twinkle in the night</a:t>
            </a:r>
          </a:p>
          <a:p>
            <a:r>
              <a:rPr lang="en-US" dirty="0"/>
              <a:t>sky; pinpoints on black velvet, perfect</a:t>
            </a:r>
          </a:p>
          <a:p>
            <a:r>
              <a:rPr lang="en-US" dirty="0"/>
              <a:t>jewels created by the universe</a:t>
            </a:r>
          </a:p>
          <a:p>
            <a:r>
              <a:rPr lang="en-US" dirty="0"/>
              <a:t>for us to gaze upon in wonderment</a:t>
            </a:r>
            <a:r>
              <a:rPr lang="en-US" dirty="0" smtClean="0"/>
              <a:t>.</a:t>
            </a:r>
          </a:p>
          <a:p>
            <a:r>
              <a:rPr lang="en-US" dirty="0"/>
              <a:t>	</a:t>
            </a:r>
            <a:r>
              <a:rPr lang="en-US" dirty="0" smtClean="0"/>
              <a:t>	</a:t>
            </a:r>
            <a:r>
              <a:rPr lang="en-US" i="1" dirty="0" smtClean="0"/>
              <a:t>~Carol Fillmore</a:t>
            </a:r>
            <a:endParaRPr lang="en-US" i="1" dirty="0"/>
          </a:p>
        </p:txBody>
      </p:sp>
      <p:pic>
        <p:nvPicPr>
          <p:cNvPr id="12" name="Picture 1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85799" y="1936246"/>
            <a:ext cx="3276601" cy="3214108"/>
          </a:xfrm>
          <a:prstGeom prst="rect">
            <a:avLst/>
          </a:prstGeom>
        </p:spPr>
      </p:pic>
    </p:spTree>
    <p:extLst>
      <p:ext uri="{BB962C8B-B14F-4D97-AF65-F5344CB8AC3E}">
        <p14:creationId xmlns:p14="http://schemas.microsoft.com/office/powerpoint/2010/main" xmlns="" val="145907078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dirty="0" smtClean="0"/>
              <a:t>Imagery</a:t>
            </a:r>
            <a:endParaRPr lang="en-US" dirty="0"/>
          </a:p>
        </p:txBody>
      </p:sp>
      <p:sp>
        <p:nvSpPr>
          <p:cNvPr id="5" name="Text Placeholder 4"/>
          <p:cNvSpPr>
            <a:spLocks noGrp="1"/>
          </p:cNvSpPr>
          <p:nvPr>
            <p:ph type="body" sz="quarter" idx="13"/>
          </p:nvPr>
        </p:nvSpPr>
        <p:spPr/>
        <p:txBody>
          <a:bodyPr/>
          <a:lstStyle/>
          <a:p>
            <a:r>
              <a:rPr lang="en-US" dirty="0"/>
              <a:t>Language that appeals to the senses…sight, hearing, smell, taste, and touch.</a:t>
            </a:r>
          </a:p>
        </p:txBody>
      </p:sp>
      <p:sp>
        <p:nvSpPr>
          <p:cNvPr id="6" name="Rectangle 5"/>
          <p:cNvSpPr/>
          <p:nvPr/>
        </p:nvSpPr>
        <p:spPr>
          <a:xfrm>
            <a:off x="727469" y="2524542"/>
            <a:ext cx="7654531" cy="2123658"/>
          </a:xfrm>
          <a:prstGeom prst="rect">
            <a:avLst/>
          </a:prstGeom>
          <a:noFill/>
        </p:spPr>
        <p:txBody>
          <a:bodyPr wrap="none" lIns="91440" tIns="45720" rIns="91440" bIns="45720">
            <a:spAutoFit/>
          </a:bodyPr>
          <a:lstStyle/>
          <a:p>
            <a:pPr algn="ctr"/>
            <a:r>
              <a:rPr lang="en-US" sz="4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The </a:t>
            </a:r>
            <a:r>
              <a:rPr lang="en-US" sz="4400" b="1" cap="none" spc="0" dirty="0" smtClean="0">
                <a:ln w="17780" cmpd="sng">
                  <a:solidFill>
                    <a:srgbClr val="FFFFFF"/>
                  </a:solidFill>
                  <a:prstDash val="solid"/>
                  <a:miter lim="800000"/>
                </a:ln>
                <a:solidFill>
                  <a:srgbClr val="0070C0"/>
                </a:solidFill>
                <a:effectLst>
                  <a:outerShdw blurRad="50800" algn="tl" rotWithShape="0">
                    <a:srgbClr val="000000"/>
                  </a:outerShdw>
                </a:effectLst>
              </a:rPr>
              <a:t>bite</a:t>
            </a:r>
            <a:r>
              <a:rPr lang="en-US" sz="4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of the </a:t>
            </a:r>
            <a:r>
              <a:rPr lang="en-US" sz="4400" b="1" cap="none" spc="0" dirty="0" smtClean="0">
                <a:ln w="17780" cmpd="sng">
                  <a:solidFill>
                    <a:srgbClr val="FFFFFF"/>
                  </a:solidFill>
                  <a:prstDash val="solid"/>
                  <a:miter lim="800000"/>
                </a:ln>
                <a:solidFill>
                  <a:srgbClr val="0070C0"/>
                </a:solidFill>
                <a:effectLst>
                  <a:outerShdw blurRad="50800" algn="tl" rotWithShape="0">
                    <a:srgbClr val="000000"/>
                  </a:outerShdw>
                </a:effectLst>
              </a:rPr>
              <a:t>frigid</a:t>
            </a:r>
            <a:r>
              <a:rPr lang="en-US" sz="4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air was </a:t>
            </a:r>
          </a:p>
          <a:p>
            <a:pPr algn="ctr"/>
            <a:r>
              <a:rPr lang="en-US" sz="4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nearly </a:t>
            </a:r>
            <a:r>
              <a:rPr lang="en-US" sz="4400" b="1" dirty="0" smtClean="0">
                <a:ln w="17780" cmpd="sng">
                  <a:solidFill>
                    <a:srgbClr val="FFFFFF"/>
                  </a:solidFill>
                  <a:prstDash val="solid"/>
                  <a:miter lim="800000"/>
                </a:ln>
                <a:solidFill>
                  <a:srgbClr val="0070C0"/>
                </a:solidFill>
                <a:effectLst>
                  <a:outerShdw blurRad="50800" algn="tl" rotWithShape="0">
                    <a:srgbClr val="000000"/>
                  </a:outerShdw>
                </a:effectLst>
              </a:rPr>
              <a:t>unbearable</a:t>
            </a:r>
            <a:r>
              <a:rPr lang="en-US" sz="4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as I made my</a:t>
            </a:r>
          </a:p>
          <a:p>
            <a:pPr algn="ctr"/>
            <a:r>
              <a:rPr lang="en-US" sz="4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way through the </a:t>
            </a:r>
            <a:r>
              <a:rPr lang="en-US" sz="4400" b="1" dirty="0" smtClean="0">
                <a:ln w="17780" cmpd="sng">
                  <a:solidFill>
                    <a:srgbClr val="FFFFFF"/>
                  </a:solidFill>
                  <a:prstDash val="solid"/>
                  <a:miter lim="800000"/>
                </a:ln>
                <a:solidFill>
                  <a:srgbClr val="0070C0"/>
                </a:solidFill>
                <a:effectLst>
                  <a:outerShdw blurRad="50800" algn="tl" rotWithShape="0">
                    <a:srgbClr val="000000"/>
                  </a:outerShdw>
                </a:effectLst>
              </a:rPr>
              <a:t>frozen</a:t>
            </a:r>
            <a:r>
              <a:rPr lang="en-US" sz="4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forest.</a:t>
            </a:r>
            <a:endParaRPr lang="en-US" sz="4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extLst>
      <p:ext uri="{BB962C8B-B14F-4D97-AF65-F5344CB8AC3E}">
        <p14:creationId xmlns:p14="http://schemas.microsoft.com/office/powerpoint/2010/main" xmlns="" val="305888358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8" name="Title 7"/>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Imaginative</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Having the ability to be creative.</a:t>
            </a: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752600" y="1866900"/>
            <a:ext cx="2127411" cy="335280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181600" y="1790700"/>
            <a:ext cx="2358479" cy="3505200"/>
          </a:xfrm>
          <a:prstGeom prst="rect">
            <a:avLst/>
          </a:prstGeom>
        </p:spPr>
      </p:pic>
    </p:spTree>
    <p:extLst>
      <p:ext uri="{BB962C8B-B14F-4D97-AF65-F5344CB8AC3E}">
        <p14:creationId xmlns:p14="http://schemas.microsoft.com/office/powerpoint/2010/main" xmlns="" val="234479748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7" name="Title 6"/>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Impact</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To have a strong effect upon someone or something.</a:t>
            </a:r>
          </a:p>
        </p:txBody>
      </p:sp>
      <p:pic>
        <p:nvPicPr>
          <p:cNvPr id="19458" name="Picture 2" descr="C:\Users\Sandra\AppData\Local\Microsoft\Windows\Temporary Internet Files\Content.IE5\AY0UJZ9C\MC900335182[1].wm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124201" y="1811147"/>
            <a:ext cx="2895599" cy="2672973"/>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1752600" y="4854054"/>
            <a:ext cx="5587620" cy="369332"/>
          </a:xfrm>
          <a:prstGeom prst="rect">
            <a:avLst/>
          </a:prstGeom>
          <a:noFill/>
        </p:spPr>
        <p:txBody>
          <a:bodyPr wrap="none" rtlCol="0">
            <a:spAutoFit/>
          </a:bodyPr>
          <a:lstStyle/>
          <a:p>
            <a:r>
              <a:rPr lang="en-US" dirty="0" smtClean="0"/>
              <a:t>The tornado had a tremendous impact on the community.</a:t>
            </a:r>
            <a:endParaRPr lang="en-US" dirty="0"/>
          </a:p>
        </p:txBody>
      </p:sp>
    </p:spTree>
    <p:extLst>
      <p:ext uri="{BB962C8B-B14F-4D97-AF65-F5344CB8AC3E}">
        <p14:creationId xmlns:p14="http://schemas.microsoft.com/office/powerpoint/2010/main" xmlns="" val="274468423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7" name="Title 6"/>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Independent</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Not needing the support or advice of another person.</a:t>
            </a:r>
          </a:p>
        </p:txBody>
      </p:sp>
      <p:pic>
        <p:nvPicPr>
          <p:cNvPr id="6" name="Picture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009900" y="1882393"/>
            <a:ext cx="3124200" cy="3321814"/>
          </a:xfrm>
          <a:prstGeom prst="rect">
            <a:avLst/>
          </a:prstGeom>
        </p:spPr>
      </p:pic>
    </p:spTree>
    <p:extLst>
      <p:ext uri="{BB962C8B-B14F-4D97-AF65-F5344CB8AC3E}">
        <p14:creationId xmlns:p14="http://schemas.microsoft.com/office/powerpoint/2010/main" xmlns="" val="347764976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6" name="Title 5"/>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Individual</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A single thing or person.</a:t>
            </a:r>
            <a:endParaRPr lang="en-US" dirty="0"/>
          </a:p>
        </p:txBody>
      </p:sp>
      <p:pic>
        <p:nvPicPr>
          <p:cNvPr id="20482" name="Picture 2" descr="C:\Users\Sandra\AppData\Local\Microsoft\Windows\Temporary Internet Files\Content.IE5\2YR48ZI6\MC900388710[1].wm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011639" y="1842110"/>
            <a:ext cx="5120722" cy="333949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2451141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6" name="Title 5"/>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Affix</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An affix can be added to the root of a word to change its meaning.  Added to the beginning of the word, it is a prefix.  Added to the end of a word, it is a suffix.</a:t>
            </a:r>
            <a:endParaRPr lang="en-US" dirty="0"/>
          </a:p>
        </p:txBody>
      </p:sp>
      <p:sp>
        <p:nvSpPr>
          <p:cNvPr id="13" name="Rectangle 12"/>
          <p:cNvSpPr/>
          <p:nvPr/>
        </p:nvSpPr>
        <p:spPr>
          <a:xfrm>
            <a:off x="1401421" y="2026227"/>
            <a:ext cx="6341159" cy="163121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0000" b="1" u="sng"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U</a:t>
            </a:r>
            <a:r>
              <a:rPr lang="en-US" sz="10000" b="1" u="sng"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n</a:t>
            </a:r>
            <a:r>
              <a:rPr lang="en-US" sz="10000" cap="none" spc="0" dirty="0" smtClean="0">
                <a:ln w="11430"/>
              </a:rPr>
              <a:t>wrapp</a:t>
            </a:r>
            <a:r>
              <a:rPr lang="en-US" sz="10000" b="1" u="sng"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ed</a:t>
            </a:r>
            <a:endParaRPr lang="en-US" sz="10000"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cxnSp>
        <p:nvCxnSpPr>
          <p:cNvPr id="14" name="Straight Arrow Connector 13"/>
          <p:cNvCxnSpPr>
            <a:stCxn id="18" idx="1"/>
          </p:cNvCxnSpPr>
          <p:nvPr/>
        </p:nvCxnSpPr>
        <p:spPr>
          <a:xfrm flipH="1" flipV="1">
            <a:off x="2514600" y="3657443"/>
            <a:ext cx="1683772" cy="75943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457201" y="3535926"/>
            <a:ext cx="1407968" cy="738664"/>
          </a:xfrm>
          <a:prstGeom prst="rect">
            <a:avLst/>
          </a:prstGeom>
          <a:noFill/>
        </p:spPr>
        <p:txBody>
          <a:bodyPr wrap="square" rtlCol="0">
            <a:spAutoFit/>
          </a:bodyPr>
          <a:lstStyle/>
          <a:p>
            <a:pPr algn="ctr"/>
            <a:r>
              <a:rPr lang="en-US" sz="1400" dirty="0" smtClean="0"/>
              <a:t>The </a:t>
            </a:r>
            <a:r>
              <a:rPr lang="en-US" sz="1400" b="1" dirty="0" smtClean="0"/>
              <a:t>prefix</a:t>
            </a:r>
            <a:r>
              <a:rPr lang="en-US" sz="1400" dirty="0" smtClean="0"/>
              <a:t> </a:t>
            </a:r>
            <a:r>
              <a:rPr lang="en-US" sz="1400" u="sng" dirty="0" smtClean="0"/>
              <a:t>un</a:t>
            </a:r>
            <a:r>
              <a:rPr lang="en-US" sz="1400" dirty="0" smtClean="0"/>
              <a:t> means not, or opposite of.</a:t>
            </a:r>
            <a:endParaRPr lang="en-US" sz="1400" dirty="0"/>
          </a:p>
        </p:txBody>
      </p:sp>
      <p:sp>
        <p:nvSpPr>
          <p:cNvPr id="16" name="TextBox 15"/>
          <p:cNvSpPr txBox="1"/>
          <p:nvPr/>
        </p:nvSpPr>
        <p:spPr>
          <a:xfrm>
            <a:off x="7192620" y="3543300"/>
            <a:ext cx="1494180" cy="738664"/>
          </a:xfrm>
          <a:prstGeom prst="rect">
            <a:avLst/>
          </a:prstGeom>
          <a:noFill/>
        </p:spPr>
        <p:txBody>
          <a:bodyPr wrap="square" rtlCol="0">
            <a:spAutoFit/>
          </a:bodyPr>
          <a:lstStyle/>
          <a:p>
            <a:pPr algn="ctr"/>
            <a:r>
              <a:rPr lang="en-US" sz="1400" dirty="0" smtClean="0"/>
              <a:t>The </a:t>
            </a:r>
            <a:r>
              <a:rPr lang="en-US" sz="1400" b="1" dirty="0" smtClean="0"/>
              <a:t>suffix</a:t>
            </a:r>
            <a:r>
              <a:rPr lang="en-US" sz="1400" dirty="0" smtClean="0"/>
              <a:t> </a:t>
            </a:r>
            <a:r>
              <a:rPr lang="en-US" sz="1400" u="sng" dirty="0" smtClean="0"/>
              <a:t>ed </a:t>
            </a:r>
            <a:r>
              <a:rPr lang="en-US" sz="1400" dirty="0" smtClean="0"/>
              <a:t>means happened in the past.</a:t>
            </a:r>
            <a:endParaRPr lang="en-US" sz="1400" dirty="0"/>
          </a:p>
        </p:txBody>
      </p:sp>
      <p:cxnSp>
        <p:nvCxnSpPr>
          <p:cNvPr id="17" name="Straight Arrow Connector 16"/>
          <p:cNvCxnSpPr>
            <a:stCxn id="18" idx="3"/>
          </p:cNvCxnSpPr>
          <p:nvPr/>
        </p:nvCxnSpPr>
        <p:spPr>
          <a:xfrm flipV="1">
            <a:off x="4945628" y="3657443"/>
            <a:ext cx="1455172" cy="75943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4198372" y="4186045"/>
            <a:ext cx="747256" cy="461665"/>
          </a:xfrm>
          <a:prstGeom prst="rect">
            <a:avLst/>
          </a:prstGeom>
          <a:noFill/>
        </p:spPr>
        <p:txBody>
          <a:bodyPr wrap="none" rtlCol="0">
            <a:spAutoFit/>
          </a:bodyPr>
          <a:lstStyle/>
          <a:p>
            <a:r>
              <a:rPr lang="en-US" sz="2400" b="1" dirty="0" smtClean="0"/>
              <a:t>affix</a:t>
            </a:r>
            <a:endParaRPr lang="en-US" sz="2400" b="1" dirty="0"/>
          </a:p>
        </p:txBody>
      </p:sp>
    </p:spTree>
    <p:extLst>
      <p:ext uri="{BB962C8B-B14F-4D97-AF65-F5344CB8AC3E}">
        <p14:creationId xmlns:p14="http://schemas.microsoft.com/office/powerpoint/2010/main" xmlns="" val="265799389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Inference</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A conclusion reached using facts, observations, logic and reasoning.</a:t>
            </a:r>
            <a:endParaRPr lang="en-US" dirty="0"/>
          </a:p>
        </p:txBody>
      </p:sp>
      <p:sp>
        <p:nvSpPr>
          <p:cNvPr id="6" name="TextBox 5"/>
          <p:cNvSpPr txBox="1"/>
          <p:nvPr/>
        </p:nvSpPr>
        <p:spPr>
          <a:xfrm>
            <a:off x="3962400" y="2286000"/>
            <a:ext cx="4572000" cy="2308324"/>
          </a:xfrm>
          <a:prstGeom prst="rect">
            <a:avLst/>
          </a:prstGeom>
          <a:noFill/>
        </p:spPr>
        <p:txBody>
          <a:bodyPr wrap="square" rtlCol="0">
            <a:spAutoFit/>
          </a:bodyPr>
          <a:lstStyle/>
          <a:p>
            <a:r>
              <a:rPr lang="en-US" dirty="0" smtClean="0"/>
              <a:t>What we know:</a:t>
            </a:r>
          </a:p>
          <a:p>
            <a:endParaRPr lang="en-US" dirty="0"/>
          </a:p>
          <a:p>
            <a:r>
              <a:rPr lang="en-US" dirty="0" smtClean="0"/>
              <a:t>The little girl is smelling a beautiful rose.</a:t>
            </a:r>
          </a:p>
          <a:p>
            <a:endParaRPr lang="en-US" dirty="0"/>
          </a:p>
          <a:p>
            <a:endParaRPr lang="en-US" dirty="0" smtClean="0"/>
          </a:p>
          <a:p>
            <a:endParaRPr lang="en-US" dirty="0"/>
          </a:p>
          <a:p>
            <a:r>
              <a:rPr lang="en-US" dirty="0" smtClean="0"/>
              <a:t>We might </a:t>
            </a:r>
            <a:r>
              <a:rPr lang="en-US" b="1" dirty="0" smtClean="0"/>
              <a:t>infer</a:t>
            </a:r>
            <a:r>
              <a:rPr lang="en-US" dirty="0" smtClean="0"/>
              <a:t> that roses are her favorite flower.</a:t>
            </a:r>
            <a:endParaRPr lang="en-US" dirty="0"/>
          </a:p>
        </p:txBody>
      </p:sp>
      <p:pic>
        <p:nvPicPr>
          <p:cNvPr id="5128" name="Picture 8" descr="C:\Users\Sandra\AppData\Local\Microsoft\Windows\Temporary Internet Files\Content.IE5\ANFLIA3Y\MP900448386[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8200" y="1905000"/>
            <a:ext cx="2235200" cy="33528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64391597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7" name="Title 6"/>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Infinitive</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The simple form of a verb that has no subject and does not show past, present or future </a:t>
            </a:r>
            <a:r>
              <a:rPr lang="en-US" dirty="0" smtClean="0"/>
              <a:t>tense.</a:t>
            </a:r>
            <a:endParaRPr lang="en-US" dirty="0"/>
          </a:p>
        </p:txBody>
      </p:sp>
      <p:sp>
        <p:nvSpPr>
          <p:cNvPr id="6" name="TextBox 5"/>
          <p:cNvSpPr txBox="1"/>
          <p:nvPr/>
        </p:nvSpPr>
        <p:spPr>
          <a:xfrm>
            <a:off x="2095296" y="3124200"/>
            <a:ext cx="4953407" cy="646331"/>
          </a:xfrm>
          <a:prstGeom prst="rect">
            <a:avLst/>
          </a:prstGeom>
          <a:noFill/>
        </p:spPr>
        <p:txBody>
          <a:bodyPr wrap="none" rtlCol="0">
            <a:spAutoFit/>
          </a:bodyPr>
          <a:lstStyle/>
          <a:p>
            <a:r>
              <a:rPr lang="en-US" sz="3600" b="1" dirty="0">
                <a:ln w="13462">
                  <a:solidFill>
                    <a:srgbClr val="002060"/>
                  </a:solidFill>
                  <a:prstDash val="solid"/>
                </a:ln>
                <a:solidFill>
                  <a:srgbClr val="7030A0"/>
                </a:solidFill>
                <a:effectLst>
                  <a:outerShdw dist="38100" dir="2700000" algn="bl" rotWithShape="0">
                    <a:schemeClr val="accent5"/>
                  </a:outerShdw>
                </a:effectLst>
              </a:rPr>
              <a:t>We intend </a:t>
            </a:r>
            <a:r>
              <a:rPr lang="en-US" sz="3600" b="1" i="1" u="sng" dirty="0">
                <a:ln w="13462">
                  <a:solidFill>
                    <a:srgbClr val="002060"/>
                  </a:solidFill>
                  <a:prstDash val="solid"/>
                </a:ln>
                <a:solidFill>
                  <a:srgbClr val="7030A0"/>
                </a:solidFill>
                <a:effectLst>
                  <a:outerShdw dist="38100" dir="2700000" algn="bl" rotWithShape="0">
                    <a:schemeClr val="accent5"/>
                  </a:outerShdw>
                </a:effectLst>
              </a:rPr>
              <a:t>to leave </a:t>
            </a:r>
            <a:r>
              <a:rPr lang="en-US" sz="3600" b="1" dirty="0">
                <a:ln w="13462">
                  <a:solidFill>
                    <a:srgbClr val="002060"/>
                  </a:solidFill>
                  <a:prstDash val="solid"/>
                </a:ln>
                <a:solidFill>
                  <a:srgbClr val="7030A0"/>
                </a:solidFill>
                <a:effectLst>
                  <a:outerShdw dist="38100" dir="2700000" algn="bl" rotWithShape="0">
                    <a:schemeClr val="accent5"/>
                  </a:outerShdw>
                </a:effectLst>
              </a:rPr>
              <a:t>early.</a:t>
            </a:r>
          </a:p>
        </p:txBody>
      </p:sp>
    </p:spTree>
    <p:extLst>
      <p:ext uri="{BB962C8B-B14F-4D97-AF65-F5344CB8AC3E}">
        <p14:creationId xmlns:p14="http://schemas.microsoft.com/office/powerpoint/2010/main" xmlns="" val="265687125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Informal language</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Characteristic of or appropriate for ordinary, casual, or familiar use.</a:t>
            </a:r>
            <a:endParaRPr lang="en-US" dirty="0"/>
          </a:p>
        </p:txBody>
      </p:sp>
      <p:grpSp>
        <p:nvGrpSpPr>
          <p:cNvPr id="6" name="Group 5"/>
          <p:cNvGrpSpPr/>
          <p:nvPr/>
        </p:nvGrpSpPr>
        <p:grpSpPr>
          <a:xfrm>
            <a:off x="2368508" y="2170092"/>
            <a:ext cx="4448334" cy="2445141"/>
            <a:chOff x="2368508" y="2170092"/>
            <a:chExt cx="4448334" cy="2445141"/>
          </a:xfrm>
        </p:grpSpPr>
        <p:sp>
          <p:nvSpPr>
            <p:cNvPr id="7" name="TextBox 6"/>
            <p:cNvSpPr txBox="1"/>
            <p:nvPr/>
          </p:nvSpPr>
          <p:spPr>
            <a:xfrm>
              <a:off x="2368508" y="2477869"/>
              <a:ext cx="4448334" cy="830997"/>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4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Thanks a bunch!</a:t>
              </a:r>
              <a:endParaRPr lang="en-US" sz="4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8" name="TextBox 7"/>
            <p:cNvSpPr txBox="1"/>
            <p:nvPr/>
          </p:nvSpPr>
          <p:spPr>
            <a:xfrm>
              <a:off x="2514600" y="4030458"/>
              <a:ext cx="4079963" cy="584775"/>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200" b="1" spc="50" dirty="0" smtClean="0">
                  <a:ln w="11430"/>
                  <a:solidFill>
                    <a:srgbClr val="7030A0"/>
                  </a:solidFill>
                  <a:effectLst>
                    <a:outerShdw blurRad="76200" dist="50800" dir="5400000" algn="tl" rotWithShape="0">
                      <a:srgbClr val="000000">
                        <a:alpha val="65000"/>
                      </a:srgbClr>
                    </a:outerShdw>
                  </a:effectLst>
                </a:rPr>
                <a:t>Thank you very much!</a:t>
              </a:r>
              <a:endParaRPr lang="en-US" sz="3200" b="1" spc="50" dirty="0">
                <a:ln w="11430"/>
                <a:solidFill>
                  <a:srgbClr val="7030A0"/>
                </a:solidFill>
                <a:effectLst>
                  <a:outerShdw blurRad="76200" dist="50800" dir="5400000" algn="tl" rotWithShape="0">
                    <a:srgbClr val="000000">
                      <a:alpha val="65000"/>
                    </a:srgbClr>
                  </a:outerShdw>
                </a:effectLst>
              </a:endParaRPr>
            </a:p>
          </p:txBody>
        </p:sp>
        <p:sp>
          <p:nvSpPr>
            <p:cNvPr id="9" name="TextBox 8"/>
            <p:cNvSpPr txBox="1"/>
            <p:nvPr/>
          </p:nvSpPr>
          <p:spPr>
            <a:xfrm>
              <a:off x="4172690" y="2170092"/>
              <a:ext cx="817403" cy="307777"/>
            </a:xfrm>
            <a:prstGeom prst="rect">
              <a:avLst/>
            </a:prstGeom>
            <a:noFill/>
          </p:spPr>
          <p:txBody>
            <a:bodyPr wrap="none" rtlCol="0">
              <a:spAutoFit/>
            </a:bodyPr>
            <a:lstStyle/>
            <a:p>
              <a:r>
                <a:rPr lang="en-US" sz="1400" b="1" dirty="0" smtClean="0"/>
                <a:t>informal</a:t>
              </a:r>
              <a:endParaRPr lang="en-US" sz="1400" b="1" dirty="0"/>
            </a:p>
          </p:txBody>
        </p:sp>
        <p:sp>
          <p:nvSpPr>
            <p:cNvPr id="10" name="TextBox 9"/>
            <p:cNvSpPr txBox="1"/>
            <p:nvPr/>
          </p:nvSpPr>
          <p:spPr>
            <a:xfrm>
              <a:off x="4198090" y="3723382"/>
              <a:ext cx="677301" cy="307777"/>
            </a:xfrm>
            <a:prstGeom prst="rect">
              <a:avLst/>
            </a:prstGeom>
            <a:noFill/>
          </p:spPr>
          <p:txBody>
            <a:bodyPr wrap="none" rtlCol="0">
              <a:spAutoFit/>
            </a:bodyPr>
            <a:lstStyle/>
            <a:p>
              <a:r>
                <a:rPr lang="en-US" sz="1400" dirty="0" smtClean="0"/>
                <a:t>formal</a:t>
              </a:r>
              <a:endParaRPr lang="en-US" sz="1400" dirty="0"/>
            </a:p>
          </p:txBody>
        </p:sp>
      </p:grpSp>
    </p:spTree>
    <p:extLst>
      <p:ext uri="{BB962C8B-B14F-4D97-AF65-F5344CB8AC3E}">
        <p14:creationId xmlns:p14="http://schemas.microsoft.com/office/powerpoint/2010/main" xmlns="" val="315696156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9" name="Title 8"/>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Informational text</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Writing that provides factual information and that often explains ideas or teaches processes.</a:t>
            </a:r>
            <a:endParaRPr lang="en-US" dirty="0"/>
          </a:p>
        </p:txBody>
      </p:sp>
      <p:grpSp>
        <p:nvGrpSpPr>
          <p:cNvPr id="6" name="Group 5"/>
          <p:cNvGrpSpPr/>
          <p:nvPr/>
        </p:nvGrpSpPr>
        <p:grpSpPr>
          <a:xfrm>
            <a:off x="2590800" y="1371600"/>
            <a:ext cx="3962400" cy="3962400"/>
            <a:chOff x="2590800" y="1600200"/>
            <a:chExt cx="3962400" cy="3962400"/>
          </a:xfrm>
        </p:grpSpPr>
        <p:pic>
          <p:nvPicPr>
            <p:cNvPr id="7" name="Picture 2" descr="C:\Users\Sandra\AppData\Local\Microsoft\Windows\Temporary Internet Files\Content.IE5\YW0GWXT1\MC900434867[1].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590800" y="1600200"/>
              <a:ext cx="3962400" cy="3962400"/>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Box 7"/>
            <p:cNvSpPr txBox="1"/>
            <p:nvPr/>
          </p:nvSpPr>
          <p:spPr>
            <a:xfrm rot="16500804">
              <a:off x="3956924" y="3069682"/>
              <a:ext cx="1800686" cy="769441"/>
            </a:xfrm>
            <a:prstGeom prst="rect">
              <a:avLst/>
            </a:prstGeom>
            <a:noFill/>
          </p:spPr>
          <p:txBody>
            <a:bodyPr wrap="none" rtlCol="0">
              <a:spAutoFit/>
            </a:bodyPr>
            <a:lstStyle/>
            <a:p>
              <a:pPr algn="ctr"/>
              <a:r>
                <a:rPr lang="en-US" sz="2200" b="1" dirty="0" smtClean="0">
                  <a:solidFill>
                    <a:schemeClr val="bg1"/>
                  </a:solidFill>
                </a:rPr>
                <a:t>INSTRUCTION</a:t>
              </a:r>
            </a:p>
            <a:p>
              <a:pPr algn="ctr"/>
              <a:r>
                <a:rPr lang="en-US" sz="2200" b="1" dirty="0" smtClean="0">
                  <a:solidFill>
                    <a:schemeClr val="bg1"/>
                  </a:solidFill>
                </a:rPr>
                <a:t>MANUAL</a:t>
              </a:r>
              <a:endParaRPr lang="en-US" sz="2200" b="1" dirty="0">
                <a:solidFill>
                  <a:schemeClr val="bg1"/>
                </a:solidFill>
              </a:endParaRPr>
            </a:p>
          </p:txBody>
        </p:sp>
      </p:grpSp>
    </p:spTree>
    <p:extLst>
      <p:ext uri="{BB962C8B-B14F-4D97-AF65-F5344CB8AC3E}">
        <p14:creationId xmlns:p14="http://schemas.microsoft.com/office/powerpoint/2010/main" xmlns="" val="40586438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8" name="Title 7"/>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Integral</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Being an essential part of the whole.</a:t>
            </a:r>
          </a:p>
        </p:txBody>
      </p:sp>
      <p:pic>
        <p:nvPicPr>
          <p:cNvPr id="6" name="Picture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62000" y="1784350"/>
            <a:ext cx="4054856" cy="3473450"/>
          </a:xfrm>
          <a:prstGeom prst="rect">
            <a:avLst/>
          </a:prstGeom>
        </p:spPr>
      </p:pic>
      <p:sp>
        <p:nvSpPr>
          <p:cNvPr id="7" name="TextBox 6"/>
          <p:cNvSpPr txBox="1"/>
          <p:nvPr/>
        </p:nvSpPr>
        <p:spPr>
          <a:xfrm>
            <a:off x="5029200" y="3197909"/>
            <a:ext cx="3048000" cy="646331"/>
          </a:xfrm>
          <a:prstGeom prst="rect">
            <a:avLst/>
          </a:prstGeom>
          <a:noFill/>
        </p:spPr>
        <p:txBody>
          <a:bodyPr wrap="square" rtlCol="0">
            <a:spAutoFit/>
          </a:bodyPr>
          <a:lstStyle/>
          <a:p>
            <a:r>
              <a:rPr lang="en-US" dirty="0" smtClean="0"/>
              <a:t>A balanced breakfast is an </a:t>
            </a:r>
            <a:r>
              <a:rPr lang="en-US" b="1" dirty="0" smtClean="0"/>
              <a:t>integral</a:t>
            </a:r>
            <a:r>
              <a:rPr lang="en-US" dirty="0" smtClean="0"/>
              <a:t> part of a healthy diet.</a:t>
            </a:r>
            <a:endParaRPr lang="en-US" dirty="0"/>
          </a:p>
        </p:txBody>
      </p:sp>
    </p:spTree>
    <p:extLst>
      <p:ext uri="{BB962C8B-B14F-4D97-AF65-F5344CB8AC3E}">
        <p14:creationId xmlns:p14="http://schemas.microsoft.com/office/powerpoint/2010/main" xmlns="" val="329775134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Integrate</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To bring together and mix into a whole.</a:t>
            </a:r>
          </a:p>
        </p:txBody>
      </p:sp>
      <p:pic>
        <p:nvPicPr>
          <p:cNvPr id="10242" name="Picture 2" descr="C:\Users\Sandra\AppData\Local\Microsoft\Windows\Temporary Internet Files\Content.IE5\AY0UJZ9C\MP900177950[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438400" y="2108200"/>
            <a:ext cx="4267200" cy="28448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58105818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6" name="Title 5"/>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Interact</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To respond to one another in a social situation.</a:t>
            </a:r>
          </a:p>
        </p:txBody>
      </p:sp>
      <p:pic>
        <p:nvPicPr>
          <p:cNvPr id="1026" name="Picture 2" descr="C:\Users\Sandra\AppData\Local\Microsoft\Windows\Temporary Internet Files\Content.IE5\2YR48ZI6\MP900178814[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247900" y="1930400"/>
            <a:ext cx="4648200" cy="30988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76425500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6" name="Title 5"/>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dirty="0" smtClean="0"/>
              <a:t>Internal conflict</a:t>
            </a:r>
            <a:endParaRPr lang="en-US" dirty="0"/>
          </a:p>
        </p:txBody>
      </p:sp>
      <p:sp>
        <p:nvSpPr>
          <p:cNvPr id="5" name="Text Placeholder 4"/>
          <p:cNvSpPr>
            <a:spLocks noGrp="1"/>
          </p:cNvSpPr>
          <p:nvPr>
            <p:ph type="body" sz="quarter" idx="13"/>
          </p:nvPr>
        </p:nvSpPr>
        <p:spPr/>
        <p:txBody>
          <a:bodyPr/>
          <a:lstStyle/>
          <a:p>
            <a:r>
              <a:rPr lang="en-US" dirty="0"/>
              <a:t>A struggle between opposing needs, desires, or emotions within a single character.</a:t>
            </a:r>
          </a:p>
        </p:txBody>
      </p:sp>
      <p:pic>
        <p:nvPicPr>
          <p:cNvPr id="2050" name="Picture 2" descr="C:\Users\Sandra\AppData\Local\Microsoft\Windows\Temporary Internet Files\Content.IE5\DNU54TYX\MM900046495[1].gif"/>
          <p:cNvPicPr>
            <a:picLocks noChangeAspect="1" noChangeArrowheads="1" noCrop="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590800" y="2133600"/>
            <a:ext cx="1276350" cy="971550"/>
          </a:xfrm>
          <a:prstGeom prst="rect">
            <a:avLst/>
          </a:prstGeom>
          <a:noFill/>
          <a:extLst>
            <a:ext uri="{909E8E84-426E-40DD-AFC4-6F175D3DCCD1}">
              <a14:hiddenFill xmlns:a14="http://schemas.microsoft.com/office/drawing/2010/main" xmlns="">
                <a:solidFill>
                  <a:srgbClr val="FFFFFF"/>
                </a:solidFill>
              </a14:hiddenFill>
            </a:ext>
          </a:extLst>
        </p:spPr>
      </p:pic>
      <p:pic>
        <p:nvPicPr>
          <p:cNvPr id="2051" name="Picture 3" descr="C:\Users\Sandra\AppData\Local\Microsoft\Windows\Temporary Internet Files\Content.IE5\2YR48ZI6\MC900349121[1].wm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407994" y="2133600"/>
            <a:ext cx="1069006" cy="971550"/>
          </a:xfrm>
          <a:prstGeom prst="rect">
            <a:avLst/>
          </a:prstGeom>
          <a:noFill/>
          <a:extLst>
            <a:ext uri="{909E8E84-426E-40DD-AFC4-6F175D3DCCD1}">
              <a14:hiddenFill xmlns:a14="http://schemas.microsoft.com/office/drawing/2010/main" xmlns="">
                <a:solidFill>
                  <a:srgbClr val="FFFFFF"/>
                </a:solidFill>
              </a14:hiddenFill>
            </a:ext>
          </a:extLst>
        </p:spPr>
      </p:pic>
      <p:pic>
        <p:nvPicPr>
          <p:cNvPr id="2052" name="Picture 4" descr="C:\Users\Sandra\AppData\Local\Microsoft\Windows\Temporary Internet Files\Content.IE5\AY0UJZ9C\MC900445118[1].wmf"/>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886201" y="2211040"/>
            <a:ext cx="1269894" cy="304676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69657374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6" name="Title 5"/>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Interpret</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To translate, analyze, or give examples drawn from a text.</a:t>
            </a:r>
          </a:p>
        </p:txBody>
      </p:sp>
      <p:pic>
        <p:nvPicPr>
          <p:cNvPr id="4098" name="Picture 2" descr="C:\Users\Sandra\AppData\Local\Microsoft\Windows\Temporary Internet Files\Content.IE5\0EDMD995\MC900330868[1].wm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050264" y="1758964"/>
            <a:ext cx="3045736" cy="357503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33961781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6" name="Title 5"/>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Investigate/Investigation</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To look into carefully and closely so as to learn the facts; examine.</a:t>
            </a:r>
          </a:p>
        </p:txBody>
      </p:sp>
      <p:pic>
        <p:nvPicPr>
          <p:cNvPr id="3074" name="Picture 2" descr="C:\Users\Sandra\AppData\Local\Microsoft\Windows\Temporary Internet Files\Content.IE5\2YR48ZI6\MC900071387[1].wm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938623" y="1891225"/>
            <a:ext cx="3266753" cy="329037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8277003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dirty="0" smtClean="0"/>
              <a:t>Allegory</a:t>
            </a:r>
            <a:endParaRPr lang="en-US" dirty="0"/>
          </a:p>
        </p:txBody>
      </p:sp>
      <p:sp>
        <p:nvSpPr>
          <p:cNvPr id="5" name="Text Placeholder 4"/>
          <p:cNvSpPr>
            <a:spLocks noGrp="1"/>
          </p:cNvSpPr>
          <p:nvPr>
            <p:ph type="body" sz="quarter" idx="13"/>
          </p:nvPr>
        </p:nvSpPr>
        <p:spPr/>
        <p:txBody>
          <a:bodyPr/>
          <a:lstStyle/>
          <a:p>
            <a:r>
              <a:rPr lang="en-US" dirty="0"/>
              <a:t>A story with characters and events that are symbols representing truths about human </a:t>
            </a:r>
            <a:r>
              <a:rPr lang="en-US" dirty="0" smtClean="0"/>
              <a:t>life.</a:t>
            </a:r>
            <a:endParaRPr lang="en-US" dirty="0"/>
          </a:p>
        </p:txBody>
      </p:sp>
      <p:pic>
        <p:nvPicPr>
          <p:cNvPr id="7" name="Picture 5" descr="C:\Users\Sandra\AppData\Local\Microsoft\Windows\Temporary Internet Files\Content.IE5\P1E1WNHU\MC900115886[1].wm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560929" y="1752600"/>
            <a:ext cx="4022141" cy="351425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056720515"/>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7" name="Title 6"/>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dirty="0" smtClean="0"/>
              <a:t>Irony</a:t>
            </a:r>
            <a:endParaRPr lang="en-US" dirty="0"/>
          </a:p>
        </p:txBody>
      </p:sp>
      <p:sp>
        <p:nvSpPr>
          <p:cNvPr id="5" name="Text Placeholder 4"/>
          <p:cNvSpPr>
            <a:spLocks noGrp="1"/>
          </p:cNvSpPr>
          <p:nvPr>
            <p:ph type="body" sz="quarter" idx="13"/>
          </p:nvPr>
        </p:nvSpPr>
        <p:spPr/>
        <p:txBody>
          <a:bodyPr/>
          <a:lstStyle/>
          <a:p>
            <a:r>
              <a:rPr lang="en-US" dirty="0"/>
              <a:t>A contrast between what is expected and what actually exists or happens.</a:t>
            </a:r>
          </a:p>
        </p:txBody>
      </p:sp>
      <p:pic>
        <p:nvPicPr>
          <p:cNvPr id="3076" name="Picture 4" descr="C:\Users\Sandra\AppData\Local\Microsoft\Windows\Temporary Internet Files\Content.IE5\2YR48ZI6\MP900401939[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8200" y="1981200"/>
            <a:ext cx="2081784" cy="3121152"/>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2956378" y="2782669"/>
            <a:ext cx="5710602" cy="646331"/>
          </a:xfrm>
          <a:prstGeom prst="rect">
            <a:avLst/>
          </a:prstGeom>
          <a:noFill/>
        </p:spPr>
        <p:txBody>
          <a:bodyPr wrap="none" rtlCol="0">
            <a:spAutoFit/>
          </a:bodyPr>
          <a:lstStyle/>
          <a:p>
            <a:r>
              <a:rPr lang="en-US" dirty="0" smtClean="0"/>
              <a:t>You finally got the puppy you’ve been begging for, </a:t>
            </a:r>
          </a:p>
          <a:p>
            <a:r>
              <a:rPr lang="en-US" dirty="0"/>
              <a:t>	</a:t>
            </a:r>
            <a:r>
              <a:rPr lang="en-US" dirty="0" smtClean="0"/>
              <a:t>	but you find out you’re allergic to dogs.</a:t>
            </a:r>
            <a:endParaRPr lang="en-US" dirty="0"/>
          </a:p>
        </p:txBody>
      </p:sp>
    </p:spTree>
    <p:extLst>
      <p:ext uri="{BB962C8B-B14F-4D97-AF65-F5344CB8AC3E}">
        <p14:creationId xmlns:p14="http://schemas.microsoft.com/office/powerpoint/2010/main" xmlns="" val="1050861226"/>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dirty="0" smtClean="0"/>
              <a:t>Italics</a:t>
            </a:r>
            <a:endParaRPr lang="en-US" dirty="0"/>
          </a:p>
        </p:txBody>
      </p:sp>
      <p:sp>
        <p:nvSpPr>
          <p:cNvPr id="5" name="Text Placeholder 4"/>
          <p:cNvSpPr>
            <a:spLocks noGrp="1"/>
          </p:cNvSpPr>
          <p:nvPr>
            <p:ph type="body" sz="quarter" idx="13"/>
          </p:nvPr>
        </p:nvSpPr>
        <p:spPr/>
        <p:txBody>
          <a:bodyPr/>
          <a:lstStyle/>
          <a:p>
            <a:r>
              <a:rPr lang="en-US" dirty="0" smtClean="0"/>
              <a:t>Words that are in a slanted type to indicate that a word, phrase, or sentence is important.</a:t>
            </a:r>
          </a:p>
        </p:txBody>
      </p:sp>
      <p:sp>
        <p:nvSpPr>
          <p:cNvPr id="6" name="TextBox 5"/>
          <p:cNvSpPr txBox="1"/>
          <p:nvPr/>
        </p:nvSpPr>
        <p:spPr>
          <a:xfrm>
            <a:off x="1790700" y="3120479"/>
            <a:ext cx="5562600" cy="769441"/>
          </a:xfrm>
          <a:prstGeom prst="rect">
            <a:avLst/>
          </a:prstGeom>
          <a:noFill/>
        </p:spPr>
        <p:txBody>
          <a:bodyPr wrap="square" rtlCol="0">
            <a:spAutoFit/>
          </a:bodyPr>
          <a:lstStyle/>
          <a:p>
            <a:r>
              <a:rPr lang="en-US" sz="4400" b="1" dirty="0" smtClean="0"/>
              <a:t>Please listen </a:t>
            </a:r>
            <a:r>
              <a:rPr lang="en-US" sz="4400" b="1" i="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carefully</a:t>
            </a:r>
            <a:r>
              <a:rPr lang="en-US" sz="4400" i="1" dirty="0" smtClean="0"/>
              <a:t>.</a:t>
            </a:r>
            <a:endParaRPr lang="en-US" sz="4400" dirty="0"/>
          </a:p>
        </p:txBody>
      </p:sp>
      <p:cxnSp>
        <p:nvCxnSpPr>
          <p:cNvPr id="7" name="Straight Arrow Connector 6"/>
          <p:cNvCxnSpPr/>
          <p:nvPr/>
        </p:nvCxnSpPr>
        <p:spPr>
          <a:xfrm flipH="1" flipV="1">
            <a:off x="6413500" y="3851821"/>
            <a:ext cx="673100" cy="102497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910995432"/>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9" name="Title 8"/>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Key point</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The main meaning or purpose of a statement or action.</a:t>
            </a:r>
          </a:p>
        </p:txBody>
      </p:sp>
      <p:grpSp>
        <p:nvGrpSpPr>
          <p:cNvPr id="6" name="Group 5"/>
          <p:cNvGrpSpPr/>
          <p:nvPr/>
        </p:nvGrpSpPr>
        <p:grpSpPr>
          <a:xfrm>
            <a:off x="1779569" y="1839117"/>
            <a:ext cx="5650329" cy="3332442"/>
            <a:chOff x="1779569" y="1839117"/>
            <a:chExt cx="5650329" cy="3332442"/>
          </a:xfrm>
        </p:grpSpPr>
        <p:pic>
          <p:nvPicPr>
            <p:cNvPr id="7" name="Picture 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165729" y="1839117"/>
              <a:ext cx="2812542" cy="2656683"/>
            </a:xfrm>
            <a:prstGeom prst="rect">
              <a:avLst/>
            </a:prstGeom>
          </p:spPr>
        </p:pic>
        <p:sp>
          <p:nvSpPr>
            <p:cNvPr id="8" name="TextBox 7"/>
            <p:cNvSpPr txBox="1"/>
            <p:nvPr/>
          </p:nvSpPr>
          <p:spPr>
            <a:xfrm>
              <a:off x="1779569" y="4802227"/>
              <a:ext cx="5650329" cy="369332"/>
            </a:xfrm>
            <a:prstGeom prst="rect">
              <a:avLst/>
            </a:prstGeom>
            <a:noFill/>
          </p:spPr>
          <p:txBody>
            <a:bodyPr wrap="none" rtlCol="0">
              <a:spAutoFit/>
            </a:bodyPr>
            <a:lstStyle/>
            <a:p>
              <a:r>
                <a:rPr lang="en-US" dirty="0" smtClean="0"/>
                <a:t>The </a:t>
              </a:r>
              <a:r>
                <a:rPr lang="en-US" b="1" i="1" u="sng" dirty="0" smtClean="0">
                  <a:solidFill>
                    <a:schemeClr val="accent1"/>
                  </a:solidFill>
                </a:rPr>
                <a:t>key point </a:t>
              </a:r>
              <a:r>
                <a:rPr lang="en-US" dirty="0" smtClean="0"/>
                <a:t>of this function is to raise money for charity.</a:t>
              </a:r>
              <a:endParaRPr lang="en-US" dirty="0"/>
            </a:p>
          </p:txBody>
        </p:sp>
      </p:grpSp>
    </p:spTree>
    <p:extLst>
      <p:ext uri="{BB962C8B-B14F-4D97-AF65-F5344CB8AC3E}">
        <p14:creationId xmlns:p14="http://schemas.microsoft.com/office/powerpoint/2010/main" xmlns="" val="4221913867"/>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7" name="Title 6"/>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Limitations</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A weakness or shortcoming that restricts one's abilities.</a:t>
            </a:r>
          </a:p>
        </p:txBody>
      </p:sp>
      <p:pic>
        <p:nvPicPr>
          <p:cNvPr id="6" name="Picture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171700" y="1828800"/>
            <a:ext cx="4800600" cy="3429000"/>
          </a:xfrm>
          <a:prstGeom prst="rect">
            <a:avLst/>
          </a:prstGeom>
        </p:spPr>
      </p:pic>
    </p:spTree>
    <p:extLst>
      <p:ext uri="{BB962C8B-B14F-4D97-AF65-F5344CB8AC3E}">
        <p14:creationId xmlns:p14="http://schemas.microsoft.com/office/powerpoint/2010/main" xmlns="" val="676814217"/>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10" name="Title 9"/>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dirty="0" smtClean="0"/>
              <a:t>Listing</a:t>
            </a:r>
            <a:endParaRPr lang="en-US" dirty="0"/>
          </a:p>
        </p:txBody>
      </p:sp>
      <p:sp>
        <p:nvSpPr>
          <p:cNvPr id="5" name="Text Placeholder 4"/>
          <p:cNvSpPr>
            <a:spLocks noGrp="1"/>
          </p:cNvSpPr>
          <p:nvPr>
            <p:ph type="body" sz="quarter" idx="13"/>
          </p:nvPr>
        </p:nvSpPr>
        <p:spPr/>
        <p:txBody>
          <a:bodyPr/>
          <a:lstStyle/>
          <a:p>
            <a:r>
              <a:rPr lang="en-US" dirty="0"/>
              <a:t>Pieces of information (facts, reasons, ideas, examples, features, steps, etc.) that are listed.</a:t>
            </a:r>
          </a:p>
        </p:txBody>
      </p:sp>
      <p:grpSp>
        <p:nvGrpSpPr>
          <p:cNvPr id="6" name="Group 5"/>
          <p:cNvGrpSpPr/>
          <p:nvPr/>
        </p:nvGrpSpPr>
        <p:grpSpPr>
          <a:xfrm>
            <a:off x="1043178" y="2153384"/>
            <a:ext cx="7057644" cy="2723416"/>
            <a:chOff x="1066800" y="1828800"/>
            <a:chExt cx="7057644" cy="2723416"/>
          </a:xfrm>
        </p:grpSpPr>
        <p:sp>
          <p:nvSpPr>
            <p:cNvPr id="7" name="TextBox 6"/>
            <p:cNvSpPr txBox="1"/>
            <p:nvPr/>
          </p:nvSpPr>
          <p:spPr>
            <a:xfrm>
              <a:off x="3352800" y="2895600"/>
              <a:ext cx="4771644" cy="1631216"/>
            </a:xfrm>
            <a:prstGeom prst="rect">
              <a:avLst/>
            </a:prstGeom>
            <a:noFill/>
          </p:spPr>
          <p:txBody>
            <a:bodyPr wrap="square" rtlCol="0">
              <a:spAutoFit/>
            </a:bodyPr>
            <a:lstStyle/>
            <a:p>
              <a:pPr marL="342900" indent="-342900">
                <a:buAutoNum type="arabicPeriod"/>
              </a:pPr>
              <a:r>
                <a:rPr lang="en-US" sz="2000" dirty="0" smtClean="0"/>
                <a:t>Take out two slices of bread.</a:t>
              </a:r>
            </a:p>
            <a:p>
              <a:pPr marL="342900" indent="-342900">
                <a:buAutoNum type="arabicPeriod"/>
              </a:pPr>
              <a:r>
                <a:rPr lang="en-US" sz="2000" dirty="0" smtClean="0"/>
                <a:t>Put peanut butter on one slice.</a:t>
              </a:r>
            </a:p>
            <a:p>
              <a:pPr marL="342900" indent="-342900">
                <a:buAutoNum type="arabicPeriod"/>
              </a:pPr>
              <a:r>
                <a:rPr lang="en-US" sz="2000" dirty="0" smtClean="0"/>
                <a:t>Put jelly on the other slice.</a:t>
              </a:r>
            </a:p>
            <a:p>
              <a:pPr marL="342900" indent="-342900">
                <a:buAutoNum type="arabicPeriod"/>
              </a:pPr>
              <a:r>
                <a:rPr lang="en-US" sz="2000" dirty="0" smtClean="0"/>
                <a:t>Put your two slices of bread together.</a:t>
              </a:r>
            </a:p>
            <a:p>
              <a:pPr marL="342900" indent="-342900">
                <a:buAutoNum type="arabicPeriod"/>
              </a:pPr>
              <a:r>
                <a:rPr lang="en-US" sz="2000" dirty="0" smtClean="0"/>
                <a:t>Enjoy your sandwich!</a:t>
              </a:r>
              <a:endParaRPr lang="en-US" sz="2000" dirty="0"/>
            </a:p>
          </p:txBody>
        </p:sp>
        <p:pic>
          <p:nvPicPr>
            <p:cNvPr id="8" name="Picture 2" descr="C:\Users\Sandra\AppData\Local\Microsoft\Windows\Temporary Internet Files\Content.IE5\P1E1WNHU\MC900356979[1].wm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66800" y="3070888"/>
              <a:ext cx="1810512" cy="1481328"/>
            </a:xfrm>
            <a:prstGeom prst="rect">
              <a:avLst/>
            </a:prstGeom>
            <a:noFill/>
            <a:extLst>
              <a:ext uri="{909E8E84-426E-40DD-AFC4-6F175D3DCCD1}">
                <a14:hiddenFill xmlns:a14="http://schemas.microsoft.com/office/drawing/2010/main" xmlns="">
                  <a:solidFill>
                    <a:srgbClr val="FFFFFF"/>
                  </a:solidFill>
                </a14:hiddenFill>
              </a:ext>
            </a:extLst>
          </p:spPr>
        </p:pic>
        <p:sp>
          <p:nvSpPr>
            <p:cNvPr id="9" name="Rectangle 8"/>
            <p:cNvSpPr/>
            <p:nvPr/>
          </p:nvSpPr>
          <p:spPr>
            <a:xfrm>
              <a:off x="1219200" y="1828800"/>
              <a:ext cx="6553200" cy="461665"/>
            </a:xfrm>
            <a:prstGeom prst="rect">
              <a:avLst/>
            </a:prstGeom>
          </p:spPr>
          <p:txBody>
            <a:bodyPr wrap="square">
              <a:spAutoFit/>
            </a:bodyPr>
            <a:lstStyle/>
            <a:p>
              <a:pPr algn="ctr"/>
              <a:r>
                <a:rPr lang="en-US" sz="2400" u="sng" dirty="0"/>
                <a:t>How to Make a Peanut Butter &amp; Jelly Sandwich:</a:t>
              </a:r>
            </a:p>
          </p:txBody>
        </p:sp>
      </p:grpSp>
    </p:spTree>
    <p:extLst>
      <p:ext uri="{BB962C8B-B14F-4D97-AF65-F5344CB8AC3E}">
        <p14:creationId xmlns:p14="http://schemas.microsoft.com/office/powerpoint/2010/main" xmlns="" val="3815194580"/>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7" name="Title 6"/>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Literal</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Ordinary, exact, or primary meaning of a word or words; not figurative or metaphorical.</a:t>
            </a:r>
            <a:endParaRPr lang="en-US" dirty="0"/>
          </a:p>
        </p:txBody>
      </p:sp>
      <p:pic>
        <p:nvPicPr>
          <p:cNvPr id="8195" name="Picture 3" descr="C:\Users\Sandra\AppData\Local\Microsoft\Windows\Temporary Internet Files\Content.IE5\0EDMD995\MC900150847[1].wm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91672" y="2147446"/>
            <a:ext cx="5560655" cy="2272154"/>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2286000" y="4572000"/>
            <a:ext cx="4587794" cy="369332"/>
          </a:xfrm>
          <a:prstGeom prst="rect">
            <a:avLst/>
          </a:prstGeom>
          <a:noFill/>
        </p:spPr>
        <p:txBody>
          <a:bodyPr wrap="none" rtlCol="0">
            <a:spAutoFit/>
          </a:bodyPr>
          <a:lstStyle/>
          <a:p>
            <a:r>
              <a:rPr lang="en-US" dirty="0" smtClean="0"/>
              <a:t>The Concord is faster than the speed of sound.</a:t>
            </a:r>
            <a:endParaRPr lang="en-US" dirty="0"/>
          </a:p>
        </p:txBody>
      </p:sp>
    </p:spTree>
    <p:extLst>
      <p:ext uri="{BB962C8B-B14F-4D97-AF65-F5344CB8AC3E}">
        <p14:creationId xmlns:p14="http://schemas.microsoft.com/office/powerpoint/2010/main" xmlns="" val="3208868910"/>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11" name="Title 10"/>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dirty="0" smtClean="0"/>
              <a:t>Literary device</a:t>
            </a:r>
            <a:endParaRPr lang="en-US" dirty="0"/>
          </a:p>
        </p:txBody>
      </p:sp>
      <p:sp>
        <p:nvSpPr>
          <p:cNvPr id="5" name="Text Placeholder 4"/>
          <p:cNvSpPr>
            <a:spLocks noGrp="1"/>
          </p:cNvSpPr>
          <p:nvPr>
            <p:ph type="body" sz="quarter" idx="13"/>
          </p:nvPr>
        </p:nvSpPr>
        <p:spPr/>
        <p:txBody>
          <a:bodyPr/>
          <a:lstStyle/>
          <a:p>
            <a:r>
              <a:rPr lang="en-US" dirty="0"/>
              <a:t>A technique used to achieve a particular </a:t>
            </a:r>
            <a:r>
              <a:rPr lang="en-US" dirty="0" smtClean="0"/>
              <a:t>effect.</a:t>
            </a:r>
            <a:endParaRPr lang="en-US" dirty="0"/>
          </a:p>
        </p:txBody>
      </p:sp>
      <p:sp>
        <p:nvSpPr>
          <p:cNvPr id="3" name="TextBox 2"/>
          <p:cNvSpPr txBox="1"/>
          <p:nvPr/>
        </p:nvSpPr>
        <p:spPr>
          <a:xfrm>
            <a:off x="1316886" y="3142397"/>
            <a:ext cx="3269678" cy="523220"/>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2800" b="1" spc="50" dirty="0" smtClean="0">
                <a:ln w="11430"/>
                <a:solidFill>
                  <a:srgbClr val="7030A0"/>
                </a:solidFill>
                <a:effectLst>
                  <a:outerShdw blurRad="76200" dist="50800" dir="5400000" algn="tl" rotWithShape="0">
                    <a:srgbClr val="000000">
                      <a:alpha val="65000"/>
                    </a:srgbClr>
                  </a:outerShdw>
                </a:effectLst>
              </a:rPr>
              <a:t>Figurative Language</a:t>
            </a:r>
            <a:endParaRPr lang="en-US" sz="2800" b="1" spc="50" dirty="0">
              <a:ln w="11430"/>
              <a:solidFill>
                <a:srgbClr val="7030A0"/>
              </a:solidFill>
              <a:effectLst>
                <a:outerShdw blurRad="76200" dist="50800" dir="5400000" algn="tl" rotWithShape="0">
                  <a:srgbClr val="000000">
                    <a:alpha val="65000"/>
                  </a:srgbClr>
                </a:outerShdw>
              </a:effectLst>
            </a:endParaRPr>
          </a:p>
        </p:txBody>
      </p:sp>
      <p:sp>
        <p:nvSpPr>
          <p:cNvPr id="7" name="TextBox 6"/>
          <p:cNvSpPr txBox="1"/>
          <p:nvPr/>
        </p:nvSpPr>
        <p:spPr>
          <a:xfrm>
            <a:off x="5821179" y="2622589"/>
            <a:ext cx="1938800" cy="523220"/>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2800" b="1" spc="50" dirty="0" smtClean="0">
                <a:ln w="11430"/>
                <a:solidFill>
                  <a:schemeClr val="accent1"/>
                </a:solidFill>
                <a:effectLst>
                  <a:outerShdw blurRad="76200" dist="50800" dir="5400000" algn="tl" rotWithShape="0">
                    <a:srgbClr val="000000">
                      <a:alpha val="65000"/>
                    </a:srgbClr>
                  </a:outerShdw>
                </a:effectLst>
              </a:rPr>
              <a:t>Alliteration</a:t>
            </a:r>
            <a:endParaRPr lang="en-US" sz="2800" b="1" spc="50" dirty="0">
              <a:ln w="11430"/>
              <a:solidFill>
                <a:schemeClr val="accent1"/>
              </a:solidFill>
              <a:effectLst>
                <a:outerShdw blurRad="76200" dist="50800" dir="5400000" algn="tl" rotWithShape="0">
                  <a:srgbClr val="000000">
                    <a:alpha val="65000"/>
                  </a:srgbClr>
                </a:outerShdw>
              </a:effectLst>
            </a:endParaRPr>
          </a:p>
        </p:txBody>
      </p:sp>
      <p:sp>
        <p:nvSpPr>
          <p:cNvPr id="8" name="TextBox 7"/>
          <p:cNvSpPr txBox="1"/>
          <p:nvPr/>
        </p:nvSpPr>
        <p:spPr>
          <a:xfrm>
            <a:off x="6001677" y="3918481"/>
            <a:ext cx="1577804" cy="523220"/>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2800" b="1" spc="50" dirty="0" smtClean="0">
                <a:ln w="11430"/>
                <a:solidFill>
                  <a:srgbClr val="00B050"/>
                </a:solidFill>
                <a:effectLst>
                  <a:outerShdw blurRad="76200" dist="50800" dir="5400000" algn="tl" rotWithShape="0">
                    <a:srgbClr val="000000">
                      <a:alpha val="65000"/>
                    </a:srgbClr>
                  </a:outerShdw>
                </a:effectLst>
              </a:rPr>
              <a:t>Anagram</a:t>
            </a:r>
            <a:endParaRPr lang="en-US" sz="2800" b="1" spc="50" dirty="0">
              <a:ln w="11430"/>
              <a:solidFill>
                <a:srgbClr val="00B050"/>
              </a:solidFill>
              <a:effectLst>
                <a:outerShdw blurRad="76200" dist="50800" dir="5400000" algn="tl" rotWithShape="0">
                  <a:srgbClr val="000000">
                    <a:alpha val="65000"/>
                  </a:srgbClr>
                </a:outerShdw>
              </a:effectLst>
            </a:endParaRPr>
          </a:p>
        </p:txBody>
      </p:sp>
      <p:sp>
        <p:nvSpPr>
          <p:cNvPr id="9" name="TextBox 8"/>
          <p:cNvSpPr txBox="1"/>
          <p:nvPr/>
        </p:nvSpPr>
        <p:spPr>
          <a:xfrm>
            <a:off x="3719756" y="2014182"/>
            <a:ext cx="1733616" cy="523220"/>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Metaphor</a:t>
            </a:r>
            <a:endParaRPr lang="en-U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0" name="TextBox 9"/>
          <p:cNvSpPr txBox="1"/>
          <p:nvPr/>
        </p:nvSpPr>
        <p:spPr>
          <a:xfrm>
            <a:off x="2667000" y="4411316"/>
            <a:ext cx="2500556" cy="523220"/>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2800" b="1" spc="50" dirty="0" smtClean="0">
                <a:ln w="11430"/>
                <a:solidFill>
                  <a:schemeClr val="accent6"/>
                </a:solidFill>
                <a:effectLst>
                  <a:outerShdw blurRad="76200" dist="50800" dir="5400000" algn="tl" rotWithShape="0">
                    <a:srgbClr val="000000">
                      <a:alpha val="65000"/>
                    </a:srgbClr>
                  </a:outerShdw>
                </a:effectLst>
              </a:rPr>
              <a:t>Onomatopoeia</a:t>
            </a:r>
            <a:endParaRPr lang="en-US" sz="2800" b="1" spc="50" dirty="0">
              <a:ln w="11430"/>
              <a:solidFill>
                <a:schemeClr val="accent6"/>
              </a:soli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xmlns="" val="4161992207"/>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rgbClr val="0070C0"/>
                </a:solidFill>
              </a:rPr>
              <a:t>Literary element</a:t>
            </a:r>
            <a:endParaRPr lang="en-US" u="sng" dirty="0">
              <a:solidFill>
                <a:srgbClr val="0070C0"/>
              </a:solidFill>
            </a:endParaRPr>
          </a:p>
        </p:txBody>
      </p:sp>
      <p:sp>
        <p:nvSpPr>
          <p:cNvPr id="5" name="Text Placeholder 4"/>
          <p:cNvSpPr>
            <a:spLocks noGrp="1"/>
          </p:cNvSpPr>
          <p:nvPr>
            <p:ph type="body" sz="quarter" idx="13"/>
          </p:nvPr>
        </p:nvSpPr>
        <p:spPr/>
        <p:txBody>
          <a:bodyPr/>
          <a:lstStyle/>
          <a:p>
            <a:r>
              <a:rPr lang="en-US" dirty="0"/>
              <a:t>Includes all the elements in a </a:t>
            </a:r>
            <a:r>
              <a:rPr lang="en-US" dirty="0" smtClean="0"/>
              <a:t>story.; </a:t>
            </a:r>
            <a:r>
              <a:rPr lang="en-US" dirty="0"/>
              <a:t>setting, characters, plot (problem, solution, conclusion)</a:t>
            </a:r>
          </a:p>
        </p:txBody>
      </p:sp>
      <p:sp>
        <p:nvSpPr>
          <p:cNvPr id="6" name="TextBox 5"/>
          <p:cNvSpPr txBox="1"/>
          <p:nvPr/>
        </p:nvSpPr>
        <p:spPr>
          <a:xfrm>
            <a:off x="1447800" y="3148707"/>
            <a:ext cx="1677126" cy="707886"/>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Setting</a:t>
            </a:r>
            <a:endParaRPr lang="en-US"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7" name="TextBox 6"/>
          <p:cNvSpPr txBox="1"/>
          <p:nvPr/>
        </p:nvSpPr>
        <p:spPr>
          <a:xfrm>
            <a:off x="4805797" y="2438400"/>
            <a:ext cx="1037463" cy="707886"/>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4000" b="1" dirty="0" smtClean="0">
                <a:ln w="11430"/>
                <a:solidFill>
                  <a:srgbClr val="7030A0"/>
                </a:solidFill>
                <a:effectLst>
                  <a:outerShdw blurRad="50800" dist="39000" dir="5460000" algn="tl">
                    <a:srgbClr val="000000">
                      <a:alpha val="38000"/>
                    </a:srgbClr>
                  </a:outerShdw>
                </a:effectLst>
              </a:rPr>
              <a:t>Plot</a:t>
            </a:r>
            <a:endParaRPr lang="en-US" sz="4000" b="1" dirty="0">
              <a:ln w="11430"/>
              <a:solidFill>
                <a:srgbClr val="7030A0"/>
              </a:solidFill>
              <a:effectLst>
                <a:outerShdw blurRad="50800" dist="39000" dir="5460000" algn="tl">
                  <a:srgbClr val="000000">
                    <a:alpha val="38000"/>
                  </a:srgbClr>
                </a:outerShdw>
              </a:effectLst>
            </a:endParaRPr>
          </a:p>
        </p:txBody>
      </p:sp>
      <p:sp>
        <p:nvSpPr>
          <p:cNvPr id="8" name="TextBox 7"/>
          <p:cNvSpPr txBox="1"/>
          <p:nvPr/>
        </p:nvSpPr>
        <p:spPr>
          <a:xfrm>
            <a:off x="4106790" y="4191000"/>
            <a:ext cx="2435475" cy="707886"/>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4000" b="1" dirty="0" smtClean="0">
                <a:ln w="11430"/>
                <a:solidFill>
                  <a:srgbClr val="00B0F0"/>
                </a:solidFill>
                <a:effectLst>
                  <a:outerShdw blurRad="50800" dist="39000" dir="5460000" algn="tl">
                    <a:srgbClr val="000000">
                      <a:alpha val="38000"/>
                    </a:srgbClr>
                  </a:outerShdw>
                </a:effectLst>
              </a:rPr>
              <a:t>Characters</a:t>
            </a:r>
            <a:endParaRPr lang="en-US" sz="4000" b="1" dirty="0">
              <a:ln w="11430"/>
              <a:solidFill>
                <a:srgbClr val="00B0F0"/>
              </a:soli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xmlns="" val="3458781310"/>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7" name="Title 6"/>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rgbClr val="0070C0"/>
                </a:solidFill>
              </a:rPr>
              <a:t>Literary nonfiction</a:t>
            </a:r>
            <a:endParaRPr lang="en-US" u="sng" dirty="0">
              <a:solidFill>
                <a:srgbClr val="0070C0"/>
              </a:solidFill>
            </a:endParaRPr>
          </a:p>
        </p:txBody>
      </p:sp>
      <p:sp>
        <p:nvSpPr>
          <p:cNvPr id="5" name="Text Placeholder 4"/>
          <p:cNvSpPr>
            <a:spLocks noGrp="1"/>
          </p:cNvSpPr>
          <p:nvPr>
            <p:ph type="body" sz="quarter" idx="13"/>
          </p:nvPr>
        </p:nvSpPr>
        <p:spPr/>
        <p:txBody>
          <a:bodyPr/>
          <a:lstStyle/>
          <a:p>
            <a:r>
              <a:rPr lang="en-US" dirty="0"/>
              <a:t>Like fiction, except that the characters, setting, and plot are real rather than imaginary.</a:t>
            </a:r>
          </a:p>
        </p:txBody>
      </p:sp>
      <p:pic>
        <p:nvPicPr>
          <p:cNvPr id="23554" name="Picture 2" descr="Eliza and the Dragonfly"/>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31470" y="1784445"/>
            <a:ext cx="2869515" cy="3524250"/>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4876800" y="3105834"/>
            <a:ext cx="3377528" cy="646331"/>
          </a:xfrm>
          <a:prstGeom prst="rect">
            <a:avLst/>
          </a:prstGeom>
          <a:noFill/>
        </p:spPr>
        <p:txBody>
          <a:bodyPr wrap="none" rtlCol="0">
            <a:spAutoFit/>
          </a:bodyPr>
          <a:lstStyle/>
          <a:p>
            <a:r>
              <a:rPr lang="en-US" dirty="0"/>
              <a:t>Author: Susie Caldwell </a:t>
            </a:r>
            <a:r>
              <a:rPr lang="en-US" dirty="0" smtClean="0"/>
              <a:t>Rinehart </a:t>
            </a:r>
          </a:p>
          <a:p>
            <a:r>
              <a:rPr lang="en-US" dirty="0" smtClean="0"/>
              <a:t>Illustrator</a:t>
            </a:r>
            <a:r>
              <a:rPr lang="en-US" dirty="0"/>
              <a:t>: </a:t>
            </a:r>
            <a:r>
              <a:rPr lang="en-US" dirty="0" err="1"/>
              <a:t>Anisa</a:t>
            </a:r>
            <a:r>
              <a:rPr lang="en-US" dirty="0"/>
              <a:t> Claire </a:t>
            </a:r>
            <a:r>
              <a:rPr lang="en-US" dirty="0" err="1"/>
              <a:t>Hovemann</a:t>
            </a:r>
            <a:endParaRPr lang="en-US" dirty="0"/>
          </a:p>
        </p:txBody>
      </p:sp>
    </p:spTree>
    <p:extLst>
      <p:ext uri="{BB962C8B-B14F-4D97-AF65-F5344CB8AC3E}">
        <p14:creationId xmlns:p14="http://schemas.microsoft.com/office/powerpoint/2010/main" xmlns="" val="3776444868"/>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Literature</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Writings that have lasting value.</a:t>
            </a:r>
            <a:endParaRPr lang="en-US" dirty="0"/>
          </a:p>
        </p:txBody>
      </p:sp>
      <p:pic>
        <p:nvPicPr>
          <p:cNvPr id="9218" name="Picture 2" descr="C:\Users\Sandra\AppData\Local\Microsoft\Windows\Temporary Internet Files\Content.IE5\0EDMD995\MC900198565[1].wm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819400" y="1828800"/>
            <a:ext cx="3505199" cy="344626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2381567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smtClean="0"/>
              <a:t>©Partners for Learning, Inc. </a:t>
            </a:r>
            <a:endParaRPr lang="en-US" dirty="0"/>
          </a:p>
        </p:txBody>
      </p:sp>
      <p:sp>
        <p:nvSpPr>
          <p:cNvPr id="2" name="Title 1"/>
          <p:cNvSpPr>
            <a:spLocks noGrp="1"/>
          </p:cNvSpPr>
          <p:nvPr>
            <p:ph type="title"/>
          </p:nvPr>
        </p:nvSpPr>
        <p:spPr/>
        <p:txBody>
          <a:bodyPr/>
          <a:lstStyle/>
          <a:p>
            <a:endParaRPr lang="en-US"/>
          </a:p>
        </p:txBody>
      </p:sp>
      <p:sp>
        <p:nvSpPr>
          <p:cNvPr id="6" name="Text Placeholder 5"/>
          <p:cNvSpPr>
            <a:spLocks noGrp="1"/>
          </p:cNvSpPr>
          <p:nvPr>
            <p:ph type="body" sz="quarter" idx="12"/>
          </p:nvPr>
        </p:nvSpPr>
        <p:spPr/>
        <p:txBody>
          <a:bodyPr/>
          <a:lstStyle/>
          <a:p>
            <a:r>
              <a:rPr lang="en-US" u="sng" dirty="0" smtClean="0">
                <a:solidFill>
                  <a:schemeClr val="accent1"/>
                </a:solidFill>
              </a:rPr>
              <a:t>Alliteration</a:t>
            </a:r>
            <a:endParaRPr lang="en-US" u="sng" dirty="0">
              <a:solidFill>
                <a:schemeClr val="accent1"/>
              </a:solidFill>
            </a:endParaRPr>
          </a:p>
        </p:txBody>
      </p:sp>
      <p:sp>
        <p:nvSpPr>
          <p:cNvPr id="7" name="Text Placeholder 6"/>
          <p:cNvSpPr>
            <a:spLocks noGrp="1"/>
          </p:cNvSpPr>
          <p:nvPr>
            <p:ph type="body" sz="quarter" idx="13"/>
          </p:nvPr>
        </p:nvSpPr>
        <p:spPr/>
        <p:txBody>
          <a:bodyPr/>
          <a:lstStyle/>
          <a:p>
            <a:r>
              <a:rPr lang="en-US" dirty="0" smtClean="0"/>
              <a:t>The repetition of the same initial letter in successive words; it is done for effect.</a:t>
            </a:r>
            <a:endParaRPr lang="en-US" dirty="0"/>
          </a:p>
        </p:txBody>
      </p:sp>
      <p:pic>
        <p:nvPicPr>
          <p:cNvPr id="4098" name="Picture 2" descr="C:\Users\Sandra\AppData\Local\Microsoft\Windows\Temporary Internet Files\Content.IE5\P1E1WNHU\MP900427781[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200400" y="1752601"/>
            <a:ext cx="2689621" cy="2821898"/>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Box 7"/>
          <p:cNvSpPr txBox="1"/>
          <p:nvPr/>
        </p:nvSpPr>
        <p:spPr>
          <a:xfrm>
            <a:off x="1437114" y="4800600"/>
            <a:ext cx="6259086" cy="584775"/>
          </a:xfrm>
          <a:prstGeom prst="rect">
            <a:avLst/>
          </a:prstGeom>
          <a:noFill/>
        </p:spPr>
        <p:txBody>
          <a:bodyPr wrap="none" rtlCol="0">
            <a:spAutoFit/>
          </a:bodyPr>
          <a:lstStyle/>
          <a:p>
            <a:r>
              <a:rPr lang="en-US" sz="3200" b="1" u="sng"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S</a:t>
            </a:r>
            <a:r>
              <a:rPr lang="en-US" sz="3200" dirty="0" smtClean="0"/>
              <a:t>ally </a:t>
            </a:r>
            <a:r>
              <a:rPr lang="en-US" sz="3200" b="1" u="sng"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S</a:t>
            </a:r>
            <a:r>
              <a:rPr lang="en-US" sz="3200" dirty="0" smtClean="0"/>
              <a:t>ells </a:t>
            </a:r>
            <a:r>
              <a:rPr lang="en-US" sz="3200" b="1" u="sng"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S</a:t>
            </a:r>
            <a:r>
              <a:rPr lang="en-US" sz="3200" dirty="0" smtClean="0"/>
              <a:t>eashells by the </a:t>
            </a:r>
            <a:r>
              <a:rPr lang="en-US" sz="3200" b="1" u="sng"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S</a:t>
            </a:r>
            <a:r>
              <a:rPr lang="en-US" sz="3200" dirty="0" smtClean="0"/>
              <a:t>eashore.</a:t>
            </a:r>
            <a:endParaRPr lang="en-US" sz="3200" dirty="0"/>
          </a:p>
        </p:txBody>
      </p:sp>
    </p:spTree>
    <p:extLst>
      <p:ext uri="{BB962C8B-B14F-4D97-AF65-F5344CB8AC3E}">
        <p14:creationId xmlns:p14="http://schemas.microsoft.com/office/powerpoint/2010/main" xmlns="" val="3947159827"/>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Logical</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Something that makes sense; reasonable.</a:t>
            </a:r>
          </a:p>
        </p:txBody>
      </p:sp>
      <p:pic>
        <p:nvPicPr>
          <p:cNvPr id="7" name="Picture 2" descr="C:\Users\Sandra\AppData\Local\Microsoft\Windows\Temporary Internet Files\Content.IE5\DNU54TYX\MC900301358[1].wm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62000" y="1752600"/>
            <a:ext cx="3048000" cy="3491696"/>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Box 7"/>
          <p:cNvSpPr txBox="1"/>
          <p:nvPr/>
        </p:nvSpPr>
        <p:spPr>
          <a:xfrm>
            <a:off x="3886200" y="2590800"/>
            <a:ext cx="4648200" cy="1200329"/>
          </a:xfrm>
          <a:prstGeom prst="rect">
            <a:avLst/>
          </a:prstGeom>
          <a:noFill/>
        </p:spPr>
        <p:txBody>
          <a:bodyPr wrap="square" rtlCol="0">
            <a:spAutoFit/>
          </a:bodyPr>
          <a:lstStyle/>
          <a:p>
            <a:pPr algn="just"/>
            <a:r>
              <a:rPr lang="en-US" sz="2400" dirty="0" smtClean="0"/>
              <a:t>Suzie is the most popular kid in our class.  It is </a:t>
            </a:r>
            <a:r>
              <a:rPr lang="en-US" sz="2400" b="1" dirty="0" smtClean="0"/>
              <a:t>logical</a:t>
            </a:r>
            <a:r>
              <a:rPr lang="en-US" sz="2400" dirty="0" smtClean="0"/>
              <a:t> to assume she will be elected class president.</a:t>
            </a:r>
            <a:endParaRPr lang="en-US" sz="2400" dirty="0"/>
          </a:p>
        </p:txBody>
      </p:sp>
    </p:spTree>
    <p:extLst>
      <p:ext uri="{BB962C8B-B14F-4D97-AF65-F5344CB8AC3E}">
        <p14:creationId xmlns:p14="http://schemas.microsoft.com/office/powerpoint/2010/main" xmlns="" val="1513672035"/>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1272886" y="1804693"/>
            <a:ext cx="6804314" cy="3513870"/>
            <a:chOff x="1272886" y="1804693"/>
            <a:chExt cx="6804314" cy="3513870"/>
          </a:xfrm>
        </p:grpSpPr>
        <p:cxnSp>
          <p:nvCxnSpPr>
            <p:cNvPr id="13" name="Straight Connector 12"/>
            <p:cNvCxnSpPr/>
            <p:nvPr/>
          </p:nvCxnSpPr>
          <p:spPr>
            <a:xfrm flipH="1" flipV="1">
              <a:off x="3117273" y="2462646"/>
              <a:ext cx="762000" cy="533400"/>
            </a:xfrm>
            <a:prstGeom prst="line">
              <a:avLst/>
            </a:prstGeom>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5808519" y="4200269"/>
              <a:ext cx="2268681" cy="10548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7" name="Oval 6"/>
            <p:cNvSpPr/>
            <p:nvPr/>
          </p:nvSpPr>
          <p:spPr>
            <a:xfrm>
              <a:off x="5531427" y="1804693"/>
              <a:ext cx="2545773" cy="105973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8" name="Oval 7"/>
            <p:cNvSpPr/>
            <p:nvPr/>
          </p:nvSpPr>
          <p:spPr>
            <a:xfrm>
              <a:off x="1272886" y="4263752"/>
              <a:ext cx="2306783" cy="10548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9" name="Oval 8"/>
            <p:cNvSpPr/>
            <p:nvPr/>
          </p:nvSpPr>
          <p:spPr>
            <a:xfrm>
              <a:off x="1371600" y="1844188"/>
              <a:ext cx="2208069" cy="9752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10" name="Oval 9"/>
            <p:cNvSpPr/>
            <p:nvPr/>
          </p:nvSpPr>
          <p:spPr>
            <a:xfrm>
              <a:off x="3144982" y="2639291"/>
              <a:ext cx="2663537" cy="182880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11" name="TextBox 10"/>
            <p:cNvSpPr txBox="1"/>
            <p:nvPr/>
          </p:nvSpPr>
          <p:spPr>
            <a:xfrm>
              <a:off x="3352800" y="2958524"/>
              <a:ext cx="2438400" cy="523220"/>
            </a:xfrm>
            <a:prstGeom prst="rect">
              <a:avLst/>
            </a:prstGeom>
            <a:noFill/>
          </p:spPr>
          <p:txBody>
            <a:bodyPr wrap="square" rtlCol="0">
              <a:spAutoFit/>
            </a:bodyPr>
            <a:lstStyle/>
            <a:p>
              <a:pPr algn="ctr"/>
              <a:r>
                <a:rPr lang="en-US" sz="2800" b="1" u="sng" dirty="0" smtClean="0"/>
                <a:t>Main Idea</a:t>
              </a:r>
              <a:endParaRPr lang="en-US" sz="2800" b="1" u="sng" dirty="0"/>
            </a:p>
          </p:txBody>
        </p:sp>
        <p:cxnSp>
          <p:nvCxnSpPr>
            <p:cNvPr id="12" name="Straight Connector 11"/>
            <p:cNvCxnSpPr/>
            <p:nvPr/>
          </p:nvCxnSpPr>
          <p:spPr>
            <a:xfrm flipV="1">
              <a:off x="5081155" y="2372591"/>
              <a:ext cx="644236" cy="533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10" idx="5"/>
            </p:cNvCxnSpPr>
            <p:nvPr/>
          </p:nvCxnSpPr>
          <p:spPr>
            <a:xfrm>
              <a:off x="5418453" y="4200269"/>
              <a:ext cx="511294" cy="267822"/>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3352800" y="4334180"/>
              <a:ext cx="526474" cy="248928"/>
            </a:xfrm>
            <a:prstGeom prst="line">
              <a:avLst/>
            </a:prstGeom>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141027" y="1867783"/>
              <a:ext cx="1250373" cy="338554"/>
            </a:xfrm>
            <a:prstGeom prst="rect">
              <a:avLst/>
            </a:prstGeom>
            <a:noFill/>
          </p:spPr>
          <p:txBody>
            <a:bodyPr wrap="square" rtlCol="0">
              <a:spAutoFit/>
            </a:bodyPr>
            <a:lstStyle/>
            <a:p>
              <a:pPr algn="ctr"/>
              <a:r>
                <a:rPr lang="en-US" sz="1600" u="sng" dirty="0" smtClean="0"/>
                <a:t>Detail</a:t>
              </a:r>
              <a:endParaRPr lang="en-US" sz="1600" u="sng" dirty="0"/>
            </a:p>
          </p:txBody>
        </p:sp>
        <p:sp>
          <p:nvSpPr>
            <p:cNvPr id="17" name="TextBox 16"/>
            <p:cNvSpPr txBox="1"/>
            <p:nvPr/>
          </p:nvSpPr>
          <p:spPr>
            <a:xfrm>
              <a:off x="1850446" y="1867783"/>
              <a:ext cx="1250373" cy="338554"/>
            </a:xfrm>
            <a:prstGeom prst="rect">
              <a:avLst/>
            </a:prstGeom>
            <a:noFill/>
          </p:spPr>
          <p:txBody>
            <a:bodyPr wrap="square" rtlCol="0">
              <a:spAutoFit/>
            </a:bodyPr>
            <a:lstStyle/>
            <a:p>
              <a:pPr algn="ctr"/>
              <a:r>
                <a:rPr lang="en-US" sz="1600" u="sng" dirty="0" smtClean="0"/>
                <a:t>Detail</a:t>
              </a:r>
              <a:endParaRPr lang="en-US" sz="1600" u="sng" dirty="0"/>
            </a:p>
          </p:txBody>
        </p:sp>
        <p:sp>
          <p:nvSpPr>
            <p:cNvPr id="18" name="TextBox 17"/>
            <p:cNvSpPr txBox="1"/>
            <p:nvPr/>
          </p:nvSpPr>
          <p:spPr>
            <a:xfrm>
              <a:off x="1850445" y="4263752"/>
              <a:ext cx="1250373" cy="338554"/>
            </a:xfrm>
            <a:prstGeom prst="rect">
              <a:avLst/>
            </a:prstGeom>
            <a:noFill/>
          </p:spPr>
          <p:txBody>
            <a:bodyPr wrap="square" rtlCol="0">
              <a:spAutoFit/>
            </a:bodyPr>
            <a:lstStyle/>
            <a:p>
              <a:pPr algn="ctr"/>
              <a:r>
                <a:rPr lang="en-US" sz="1600" u="sng" dirty="0" smtClean="0"/>
                <a:t>Detail</a:t>
              </a:r>
              <a:endParaRPr lang="en-US" sz="1600" u="sng" dirty="0"/>
            </a:p>
          </p:txBody>
        </p:sp>
        <p:sp>
          <p:nvSpPr>
            <p:cNvPr id="19" name="TextBox 18"/>
            <p:cNvSpPr txBox="1"/>
            <p:nvPr/>
          </p:nvSpPr>
          <p:spPr>
            <a:xfrm>
              <a:off x="6179126" y="4244554"/>
              <a:ext cx="1250373" cy="338554"/>
            </a:xfrm>
            <a:prstGeom prst="rect">
              <a:avLst/>
            </a:prstGeom>
            <a:noFill/>
          </p:spPr>
          <p:txBody>
            <a:bodyPr wrap="square" rtlCol="0">
              <a:spAutoFit/>
            </a:bodyPr>
            <a:lstStyle/>
            <a:p>
              <a:pPr algn="ctr"/>
              <a:r>
                <a:rPr lang="en-US" sz="1600" u="sng" dirty="0" smtClean="0"/>
                <a:t>Detail</a:t>
              </a:r>
              <a:endParaRPr lang="en-US" sz="1600" u="sng" dirty="0"/>
            </a:p>
          </p:txBody>
        </p:sp>
        <p:sp>
          <p:nvSpPr>
            <p:cNvPr id="20" name="TextBox 19"/>
            <p:cNvSpPr txBox="1"/>
            <p:nvPr/>
          </p:nvSpPr>
          <p:spPr>
            <a:xfrm>
              <a:off x="3484418" y="3481744"/>
              <a:ext cx="2175164" cy="461665"/>
            </a:xfrm>
            <a:prstGeom prst="rect">
              <a:avLst/>
            </a:prstGeom>
            <a:noFill/>
          </p:spPr>
          <p:txBody>
            <a:bodyPr wrap="square" rtlCol="0">
              <a:spAutoFit/>
            </a:bodyPr>
            <a:lstStyle/>
            <a:p>
              <a:pPr algn="ctr"/>
              <a:r>
                <a:rPr lang="en-US" sz="2400" dirty="0" smtClean="0"/>
                <a:t>I like cats.</a:t>
              </a:r>
              <a:endParaRPr lang="en-US" sz="2400" dirty="0"/>
            </a:p>
          </p:txBody>
        </p:sp>
        <p:sp>
          <p:nvSpPr>
            <p:cNvPr id="21" name="TextBox 20"/>
            <p:cNvSpPr txBox="1"/>
            <p:nvPr/>
          </p:nvSpPr>
          <p:spPr>
            <a:xfrm>
              <a:off x="5725392" y="2173069"/>
              <a:ext cx="2351808" cy="369332"/>
            </a:xfrm>
            <a:prstGeom prst="rect">
              <a:avLst/>
            </a:prstGeom>
            <a:noFill/>
          </p:spPr>
          <p:txBody>
            <a:bodyPr wrap="square" rtlCol="0">
              <a:spAutoFit/>
            </a:bodyPr>
            <a:lstStyle/>
            <a:p>
              <a:pPr algn="ctr"/>
              <a:r>
                <a:rPr lang="en-US" dirty="0" smtClean="0"/>
                <a:t>They like to cuddle.</a:t>
              </a:r>
              <a:endParaRPr lang="en-US" dirty="0"/>
            </a:p>
          </p:txBody>
        </p:sp>
        <p:sp>
          <p:nvSpPr>
            <p:cNvPr id="22" name="TextBox 21"/>
            <p:cNvSpPr txBox="1"/>
            <p:nvPr/>
          </p:nvSpPr>
          <p:spPr>
            <a:xfrm>
              <a:off x="1435676" y="2173069"/>
              <a:ext cx="2079915" cy="369332"/>
            </a:xfrm>
            <a:prstGeom prst="rect">
              <a:avLst/>
            </a:prstGeom>
            <a:noFill/>
          </p:spPr>
          <p:txBody>
            <a:bodyPr wrap="square" rtlCol="0">
              <a:spAutoFit/>
            </a:bodyPr>
            <a:lstStyle/>
            <a:p>
              <a:pPr algn="ctr"/>
              <a:r>
                <a:rPr lang="en-US" dirty="0" smtClean="0"/>
                <a:t>They are playful. </a:t>
              </a:r>
              <a:endParaRPr lang="en-US" dirty="0"/>
            </a:p>
          </p:txBody>
        </p:sp>
        <p:sp>
          <p:nvSpPr>
            <p:cNvPr id="23" name="TextBox 22"/>
            <p:cNvSpPr txBox="1"/>
            <p:nvPr/>
          </p:nvSpPr>
          <p:spPr>
            <a:xfrm>
              <a:off x="1373332" y="4583108"/>
              <a:ext cx="2142259" cy="369332"/>
            </a:xfrm>
            <a:prstGeom prst="rect">
              <a:avLst/>
            </a:prstGeom>
            <a:noFill/>
          </p:spPr>
          <p:txBody>
            <a:bodyPr wrap="square" rtlCol="0">
              <a:spAutoFit/>
            </a:bodyPr>
            <a:lstStyle/>
            <a:p>
              <a:pPr algn="ctr"/>
              <a:r>
                <a:rPr lang="en-US" dirty="0" smtClean="0"/>
                <a:t>My cat is friendly.</a:t>
              </a:r>
              <a:endParaRPr lang="en-US" dirty="0"/>
            </a:p>
          </p:txBody>
        </p:sp>
        <p:sp>
          <p:nvSpPr>
            <p:cNvPr id="24" name="TextBox 23"/>
            <p:cNvSpPr txBox="1"/>
            <p:nvPr/>
          </p:nvSpPr>
          <p:spPr>
            <a:xfrm>
              <a:off x="6248400" y="4619436"/>
              <a:ext cx="1447800" cy="377725"/>
            </a:xfrm>
            <a:prstGeom prst="rect">
              <a:avLst/>
            </a:prstGeom>
            <a:noFill/>
          </p:spPr>
          <p:txBody>
            <a:bodyPr wrap="square" rtlCol="0">
              <a:spAutoFit/>
            </a:bodyPr>
            <a:lstStyle/>
            <a:p>
              <a:r>
                <a:rPr lang="en-US" dirty="0" smtClean="0"/>
                <a:t>Cats are cute.</a:t>
              </a:r>
              <a:endParaRPr lang="en-US" dirty="0"/>
            </a:p>
          </p:txBody>
        </p:sp>
      </p:grpSp>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rgbClr val="0070C0"/>
                </a:solidFill>
              </a:rPr>
              <a:t>Main idea</a:t>
            </a:r>
            <a:endParaRPr lang="en-US" u="sng" dirty="0">
              <a:solidFill>
                <a:srgbClr val="0070C0"/>
              </a:solidFill>
            </a:endParaRPr>
          </a:p>
        </p:txBody>
      </p:sp>
      <p:sp>
        <p:nvSpPr>
          <p:cNvPr id="5" name="Text Placeholder 4"/>
          <p:cNvSpPr>
            <a:spLocks noGrp="1"/>
          </p:cNvSpPr>
          <p:nvPr>
            <p:ph type="body" sz="quarter" idx="13"/>
          </p:nvPr>
        </p:nvSpPr>
        <p:spPr/>
        <p:txBody>
          <a:bodyPr/>
          <a:lstStyle/>
          <a:p>
            <a:r>
              <a:rPr lang="en-US" dirty="0" smtClean="0"/>
              <a:t>The most important idea expressed in a piece of writing.</a:t>
            </a:r>
            <a:endParaRPr lang="en-US" dirty="0"/>
          </a:p>
        </p:txBody>
      </p:sp>
    </p:spTree>
    <p:extLst>
      <p:ext uri="{BB962C8B-B14F-4D97-AF65-F5344CB8AC3E}">
        <p14:creationId xmlns:p14="http://schemas.microsoft.com/office/powerpoint/2010/main" xmlns="" val="117852288"/>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Media</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The means of distributing information to large numbers of people, through newspapers, magazines, radio, and television.</a:t>
            </a:r>
            <a:endParaRPr lang="en-US" dirty="0"/>
          </a:p>
        </p:txBody>
      </p:sp>
      <p:pic>
        <p:nvPicPr>
          <p:cNvPr id="13314" name="Picture 2" descr="C:\Users\Sandra\AppData\Local\Microsoft\Windows\Temporary Internet Files\Content.IE5\GBG3O5CQ\MC900349993[1].wm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09600" y="2209800"/>
            <a:ext cx="1676400" cy="2821663"/>
          </a:xfrm>
          <a:prstGeom prst="rect">
            <a:avLst/>
          </a:prstGeom>
          <a:noFill/>
          <a:extLst>
            <a:ext uri="{909E8E84-426E-40DD-AFC4-6F175D3DCCD1}">
              <a14:hiddenFill xmlns:a14="http://schemas.microsoft.com/office/drawing/2010/main" xmlns="">
                <a:solidFill>
                  <a:srgbClr val="FFFFFF"/>
                </a:solidFill>
              </a14:hiddenFill>
            </a:ext>
          </a:extLst>
        </p:spPr>
      </p:pic>
      <p:pic>
        <p:nvPicPr>
          <p:cNvPr id="13315" name="Picture 3" descr="C:\Users\Sandra\AppData\Local\Microsoft\Windows\Temporary Internet Files\Content.IE5\YW0GWXT1\MC900371064[1].wm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705600" y="2748991"/>
            <a:ext cx="1899209" cy="1670609"/>
          </a:xfrm>
          <a:prstGeom prst="rect">
            <a:avLst/>
          </a:prstGeom>
          <a:noFill/>
          <a:extLst>
            <a:ext uri="{909E8E84-426E-40DD-AFC4-6F175D3DCCD1}">
              <a14:hiddenFill xmlns:a14="http://schemas.microsoft.com/office/drawing/2010/main" xmlns="">
                <a:solidFill>
                  <a:srgbClr val="FFFFFF"/>
                </a:solidFill>
              </a14:hiddenFill>
            </a:ext>
          </a:extLst>
        </p:spPr>
      </p:pic>
      <p:pic>
        <p:nvPicPr>
          <p:cNvPr id="13318" name="Picture 6" descr="C:\Users\Sandra\AppData\Local\Microsoft\Windows\Temporary Internet Files\Content.IE5\0EDMD995\MC900286470[1].wmf"/>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010128" y="2796317"/>
            <a:ext cx="3123743" cy="224865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846227611"/>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C:\Users\Sandra\AppData\Local\Microsoft\Windows\Temporary Internet Files\Content.IE5\BSYANMMM\MP900448290[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722593" y="2758789"/>
            <a:ext cx="1665219" cy="2505197"/>
          </a:xfrm>
          <a:prstGeom prst="rect">
            <a:avLst/>
          </a:prstGeom>
          <a:noFill/>
          <a:extLst>
            <a:ext uri="{909E8E84-426E-40DD-AFC4-6F175D3DCCD1}">
              <a14:hiddenFill xmlns:a14="http://schemas.microsoft.com/office/drawing/2010/main" xmlns="">
                <a:solidFill>
                  <a:srgbClr val="FFFFFF"/>
                </a:solidFill>
              </a14:hiddenFill>
            </a:ext>
          </a:extLst>
        </p:spPr>
      </p:pic>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9" name="Title 8"/>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Medium</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A means or tool.</a:t>
            </a:r>
            <a:endParaRPr lang="en-US" dirty="0"/>
          </a:p>
        </p:txBody>
      </p:sp>
      <p:pic>
        <p:nvPicPr>
          <p:cNvPr id="1026" name="Picture 2" descr="C:\Users\Sandra\AppData\Local\Microsoft\Windows\Temporary Internet Files\Content.IE5\OC1THS3G\MP900401552[1].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14400" y="1905000"/>
            <a:ext cx="1809205" cy="1205665"/>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1180654" y="3125085"/>
            <a:ext cx="1276696" cy="338554"/>
          </a:xfrm>
          <a:prstGeom prst="rect">
            <a:avLst/>
          </a:prstGeom>
          <a:noFill/>
        </p:spPr>
        <p:txBody>
          <a:bodyPr wrap="none" rtlCol="0">
            <a:spAutoFit/>
          </a:bodyPr>
          <a:lstStyle/>
          <a:p>
            <a:r>
              <a:rPr lang="en-US" sz="1600" dirty="0" smtClean="0"/>
              <a:t>Conversation</a:t>
            </a:r>
            <a:endParaRPr lang="en-US" sz="1600" dirty="0"/>
          </a:p>
        </p:txBody>
      </p:sp>
      <p:pic>
        <p:nvPicPr>
          <p:cNvPr id="1029" name="Picture 5" descr="C:\Users\Sandra\AppData\Local\Microsoft\Windows\Temporary Internet Files\Content.IE5\B8N3ETCL\MC900432517[1].wmf"/>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477000" y="2993585"/>
            <a:ext cx="1762125" cy="1409700"/>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extBox 6"/>
          <p:cNvSpPr txBox="1"/>
          <p:nvPr/>
        </p:nvSpPr>
        <p:spPr>
          <a:xfrm>
            <a:off x="6857999" y="4368646"/>
            <a:ext cx="998991" cy="338554"/>
          </a:xfrm>
          <a:prstGeom prst="rect">
            <a:avLst/>
          </a:prstGeom>
          <a:noFill/>
        </p:spPr>
        <p:txBody>
          <a:bodyPr wrap="none" rtlCol="0">
            <a:spAutoFit/>
          </a:bodyPr>
          <a:lstStyle/>
          <a:p>
            <a:r>
              <a:rPr lang="en-US" sz="1600" dirty="0" smtClean="0"/>
              <a:t>Television</a:t>
            </a:r>
            <a:endParaRPr lang="en-US" sz="1600" dirty="0"/>
          </a:p>
        </p:txBody>
      </p:sp>
      <p:sp>
        <p:nvSpPr>
          <p:cNvPr id="8" name="TextBox 7"/>
          <p:cNvSpPr txBox="1"/>
          <p:nvPr/>
        </p:nvSpPr>
        <p:spPr>
          <a:xfrm>
            <a:off x="4199398" y="2574123"/>
            <a:ext cx="745204" cy="369332"/>
          </a:xfrm>
          <a:prstGeom prst="rect">
            <a:avLst/>
          </a:prstGeom>
          <a:noFill/>
        </p:spPr>
        <p:txBody>
          <a:bodyPr wrap="none" rtlCol="0">
            <a:spAutoFit/>
          </a:bodyPr>
          <a:lstStyle/>
          <a:p>
            <a:r>
              <a:rPr lang="en-US" dirty="0" smtClean="0"/>
              <a:t>Books</a:t>
            </a:r>
            <a:endParaRPr lang="en-US" dirty="0"/>
          </a:p>
        </p:txBody>
      </p:sp>
    </p:spTree>
    <p:extLst>
      <p:ext uri="{BB962C8B-B14F-4D97-AF65-F5344CB8AC3E}">
        <p14:creationId xmlns:p14="http://schemas.microsoft.com/office/powerpoint/2010/main" xmlns="" val="856843962"/>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Metaphor</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A comparison of two things that have something in </a:t>
            </a:r>
            <a:r>
              <a:rPr lang="en-US" dirty="0" smtClean="0"/>
              <a:t>common.</a:t>
            </a:r>
            <a:endParaRPr lang="en-US" dirty="0"/>
          </a:p>
        </p:txBody>
      </p:sp>
      <p:pic>
        <p:nvPicPr>
          <p:cNvPr id="5123" name="Picture 3" descr="C:\Users\Sandra\AppData\Local\Microsoft\Windows\Temporary Internet Files\Content.IE5\OC1THS3G\MP900442427[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62000" y="1905000"/>
            <a:ext cx="4681553" cy="3256243"/>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5638800" y="2979003"/>
            <a:ext cx="2895600" cy="830997"/>
          </a:xfrm>
          <a:prstGeom prst="rect">
            <a:avLst/>
          </a:prstGeom>
          <a:noFill/>
        </p:spPr>
        <p:txBody>
          <a:bodyPr wrap="square" rtlCol="0">
            <a:spAutoFit/>
          </a:bodyPr>
          <a:lstStyle/>
          <a:p>
            <a:pPr algn="ctr"/>
            <a:r>
              <a:rPr lang="en-US" sz="2400" i="1" dirty="0" smtClean="0"/>
              <a:t>Laughter is the </a:t>
            </a:r>
          </a:p>
          <a:p>
            <a:pPr algn="ctr"/>
            <a:r>
              <a:rPr lang="en-US" sz="2400" i="1" dirty="0" smtClean="0"/>
              <a:t>music of the soul.</a:t>
            </a:r>
            <a:endParaRPr lang="en-US" sz="2400" i="1" dirty="0"/>
          </a:p>
        </p:txBody>
      </p:sp>
    </p:spTree>
    <p:extLst>
      <p:ext uri="{BB962C8B-B14F-4D97-AF65-F5344CB8AC3E}">
        <p14:creationId xmlns:p14="http://schemas.microsoft.com/office/powerpoint/2010/main" xmlns="" val="4161622150"/>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6" name="Title 5"/>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Metric feet</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A group of 2 or 3 syllables forming the basic unit of poetic rhythm metrical </a:t>
            </a:r>
            <a:r>
              <a:rPr lang="en-US" dirty="0" smtClean="0"/>
              <a:t>unit.</a:t>
            </a:r>
            <a:endParaRPr lang="en-US" dirty="0"/>
          </a:p>
        </p:txBody>
      </p:sp>
      <p:sp>
        <p:nvSpPr>
          <p:cNvPr id="7" name="Rectangle 1"/>
          <p:cNvSpPr>
            <a:spLocks noChangeArrowheads="1"/>
          </p:cNvSpPr>
          <p:nvPr/>
        </p:nvSpPr>
        <p:spPr bwMode="auto">
          <a:xfrm>
            <a:off x="990600" y="1905159"/>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panose="020B0604020202020204" pitchFamily="34" charset="0"/>
              </a:rPr>
              <a:t/>
            </a:r>
            <a:br>
              <a:rPr kumimoji="0" lang="en-US" sz="1800" b="0" i="0" u="none" strike="noStrike" cap="none" normalizeH="0" baseline="0" smtClean="0">
                <a:ln>
                  <a:noFill/>
                </a:ln>
                <a:solidFill>
                  <a:schemeClr val="tx1"/>
                </a:solidFill>
                <a:effectLst/>
                <a:latin typeface="Arial" panose="020B0604020202020204" pitchFamily="34" charset="0"/>
              </a:rPr>
            </a:br>
            <a:endParaRPr kumimoji="0" lang="en-US" sz="1800" b="0" i="0" u="none" strike="noStrike" cap="none" normalizeH="0" baseline="0" smtClean="0">
              <a:ln>
                <a:noFill/>
              </a:ln>
              <a:solidFill>
                <a:schemeClr val="tx1"/>
              </a:solidFill>
              <a:effectLst/>
              <a:latin typeface="Arial" panose="020B0604020202020204" pitchFamily="34" charset="0"/>
            </a:endParaRPr>
          </a:p>
        </p:txBody>
      </p:sp>
      <p:graphicFrame>
        <p:nvGraphicFramePr>
          <p:cNvPr id="8" name="Table 7"/>
          <p:cNvGraphicFramePr>
            <a:graphicFrameLocks noGrp="1"/>
          </p:cNvGraphicFramePr>
          <p:nvPr/>
        </p:nvGraphicFramePr>
        <p:xfrm>
          <a:off x="1447800" y="2286000"/>
          <a:ext cx="6166866" cy="2560320"/>
        </p:xfrm>
        <a:graphic>
          <a:graphicData uri="http://schemas.openxmlformats.org/drawingml/2006/table">
            <a:tbl>
              <a:tblPr firstRow="1" bandRow="1">
                <a:tableStyleId>{00A15C55-8517-42AA-B614-E9B94910E393}</a:tableStyleId>
              </a:tblPr>
              <a:tblGrid>
                <a:gridCol w="1425892"/>
                <a:gridCol w="3233166"/>
                <a:gridCol w="1507808"/>
              </a:tblGrid>
              <a:tr h="352425">
                <a:tc>
                  <a:txBody>
                    <a:bodyPr/>
                    <a:lstStyle/>
                    <a:p>
                      <a:pPr algn="ctr"/>
                      <a:r>
                        <a:rPr lang="en-US" dirty="0" smtClean="0"/>
                        <a:t>Name</a:t>
                      </a:r>
                      <a:endParaRPr lang="en-US" dirty="0"/>
                    </a:p>
                  </a:txBody>
                  <a:tcPr/>
                </a:tc>
                <a:tc>
                  <a:txBody>
                    <a:bodyPr/>
                    <a:lstStyle/>
                    <a:p>
                      <a:pPr algn="ctr"/>
                      <a:r>
                        <a:rPr lang="en-US" dirty="0" smtClean="0"/>
                        <a:t>Description</a:t>
                      </a:r>
                      <a:endParaRPr lang="en-US" dirty="0"/>
                    </a:p>
                  </a:txBody>
                  <a:tcPr/>
                </a:tc>
                <a:tc>
                  <a:txBody>
                    <a:bodyPr/>
                    <a:lstStyle/>
                    <a:p>
                      <a:pPr algn="ctr"/>
                      <a:r>
                        <a:rPr lang="en-US" dirty="0" smtClean="0"/>
                        <a:t>Sample</a:t>
                      </a:r>
                      <a:r>
                        <a:rPr lang="en-US" baseline="0" dirty="0" smtClean="0"/>
                        <a:t> Word</a:t>
                      </a:r>
                      <a:endParaRPr lang="en-US" dirty="0"/>
                    </a:p>
                  </a:txBody>
                  <a:tcPr/>
                </a:tc>
              </a:tr>
              <a:tr h="352425">
                <a:tc>
                  <a:txBody>
                    <a:bodyPr/>
                    <a:lstStyle/>
                    <a:p>
                      <a:pPr algn="ctr"/>
                      <a:r>
                        <a:rPr lang="en-US" dirty="0" smtClean="0"/>
                        <a:t>Amphimacer</a:t>
                      </a:r>
                      <a:endParaRPr lang="en-US" dirty="0"/>
                    </a:p>
                  </a:txBody>
                  <a:tcPr/>
                </a:tc>
                <a:tc>
                  <a:txBody>
                    <a:bodyPr/>
                    <a:lstStyle/>
                    <a:p>
                      <a:pPr algn="ctr"/>
                      <a:r>
                        <a:rPr lang="en-US" dirty="0" smtClean="0"/>
                        <a:t>3 Syllables; Strong/Weak/Strong</a:t>
                      </a:r>
                      <a:endParaRPr lang="en-US" dirty="0"/>
                    </a:p>
                  </a:txBody>
                  <a:tcPr/>
                </a:tc>
                <a:tc>
                  <a:txBody>
                    <a:bodyPr/>
                    <a:lstStyle/>
                    <a:p>
                      <a:pPr algn="ctr"/>
                      <a:r>
                        <a:rPr lang="en-US" dirty="0" smtClean="0"/>
                        <a:t>M&amp;M’s</a:t>
                      </a:r>
                      <a:endParaRPr lang="en-US" dirty="0"/>
                    </a:p>
                  </a:txBody>
                  <a:tcPr/>
                </a:tc>
              </a:tr>
              <a:tr h="352425">
                <a:tc>
                  <a:txBody>
                    <a:bodyPr/>
                    <a:lstStyle/>
                    <a:p>
                      <a:pPr algn="ctr"/>
                      <a:r>
                        <a:rPr lang="en-US" dirty="0" smtClean="0"/>
                        <a:t>Anapest</a:t>
                      </a:r>
                      <a:endParaRPr lang="en-US" dirty="0"/>
                    </a:p>
                  </a:txBody>
                  <a:tcPr/>
                </a:tc>
                <a:tc>
                  <a:txBody>
                    <a:bodyPr/>
                    <a:lstStyle/>
                    <a:p>
                      <a:pPr algn="ctr"/>
                      <a:r>
                        <a:rPr lang="en-US" dirty="0" smtClean="0"/>
                        <a:t>3 Syllables; Weak/Weak/Strong</a:t>
                      </a:r>
                      <a:endParaRPr lang="en-US" dirty="0"/>
                    </a:p>
                  </a:txBody>
                  <a:tcPr/>
                </a:tc>
                <a:tc>
                  <a:txBody>
                    <a:bodyPr/>
                    <a:lstStyle/>
                    <a:p>
                      <a:pPr algn="ctr"/>
                      <a:r>
                        <a:rPr lang="en-US" dirty="0" smtClean="0"/>
                        <a:t>Illinois</a:t>
                      </a:r>
                      <a:endParaRPr lang="en-US" dirty="0"/>
                    </a:p>
                  </a:txBody>
                  <a:tcPr/>
                </a:tc>
              </a:tr>
              <a:tr h="352425">
                <a:tc>
                  <a:txBody>
                    <a:bodyPr/>
                    <a:lstStyle/>
                    <a:p>
                      <a:pPr algn="ctr"/>
                      <a:r>
                        <a:rPr lang="en-US" dirty="0" smtClean="0"/>
                        <a:t>Dactyl</a:t>
                      </a:r>
                      <a:endParaRPr lang="en-US" dirty="0"/>
                    </a:p>
                  </a:txBody>
                  <a:tcPr/>
                </a:tc>
                <a:tc>
                  <a:txBody>
                    <a:bodyPr/>
                    <a:lstStyle/>
                    <a:p>
                      <a:pPr algn="ctr"/>
                      <a:r>
                        <a:rPr lang="en-US" dirty="0" smtClean="0"/>
                        <a:t>3 Syllables;</a:t>
                      </a:r>
                      <a:r>
                        <a:rPr lang="en-US" baseline="0" dirty="0" smtClean="0"/>
                        <a:t> Strong/Weak/Weak</a:t>
                      </a:r>
                      <a:endParaRPr lang="en-US" dirty="0"/>
                    </a:p>
                  </a:txBody>
                  <a:tcPr/>
                </a:tc>
                <a:tc>
                  <a:txBody>
                    <a:bodyPr/>
                    <a:lstStyle/>
                    <a:p>
                      <a:pPr algn="ctr"/>
                      <a:r>
                        <a:rPr lang="en-US" dirty="0" smtClean="0"/>
                        <a:t>Entropy</a:t>
                      </a:r>
                    </a:p>
                  </a:txBody>
                  <a:tcPr/>
                </a:tc>
              </a:tr>
              <a:tr h="352425">
                <a:tc>
                  <a:txBody>
                    <a:bodyPr/>
                    <a:lstStyle/>
                    <a:p>
                      <a:pPr algn="ctr"/>
                      <a:r>
                        <a:rPr lang="en-US" dirty="0" smtClean="0"/>
                        <a:t>Lamb</a:t>
                      </a:r>
                      <a:endParaRPr lang="en-US" dirty="0"/>
                    </a:p>
                  </a:txBody>
                  <a:tcPr/>
                </a:tc>
                <a:tc>
                  <a:txBody>
                    <a:bodyPr/>
                    <a:lstStyle/>
                    <a:p>
                      <a:pPr algn="ctr"/>
                      <a:r>
                        <a:rPr lang="en-US" dirty="0" smtClean="0"/>
                        <a:t>2 Syllables;</a:t>
                      </a:r>
                      <a:r>
                        <a:rPr lang="en-US" baseline="0" dirty="0" smtClean="0"/>
                        <a:t> Weak/Strong</a:t>
                      </a:r>
                      <a:endParaRPr lang="en-US" dirty="0"/>
                    </a:p>
                  </a:txBody>
                  <a:tcPr/>
                </a:tc>
                <a:tc>
                  <a:txBody>
                    <a:bodyPr/>
                    <a:lstStyle/>
                    <a:p>
                      <a:pPr algn="ctr"/>
                      <a:r>
                        <a:rPr lang="en-US" dirty="0" smtClean="0"/>
                        <a:t>Reprieve</a:t>
                      </a:r>
                      <a:endParaRPr lang="en-US" dirty="0"/>
                    </a:p>
                  </a:txBody>
                  <a:tcPr/>
                </a:tc>
              </a:tr>
              <a:tr h="352425">
                <a:tc>
                  <a:txBody>
                    <a:bodyPr/>
                    <a:lstStyle/>
                    <a:p>
                      <a:pPr algn="ctr"/>
                      <a:r>
                        <a:rPr lang="en-US" dirty="0" smtClean="0"/>
                        <a:t>Spondee</a:t>
                      </a:r>
                      <a:endParaRPr lang="en-US" dirty="0"/>
                    </a:p>
                  </a:txBody>
                  <a:tcPr/>
                </a:tc>
                <a:tc>
                  <a:txBody>
                    <a:bodyPr/>
                    <a:lstStyle/>
                    <a:p>
                      <a:pPr algn="ctr"/>
                      <a:r>
                        <a:rPr lang="en-US" dirty="0" smtClean="0"/>
                        <a:t>2 Syllables;</a:t>
                      </a:r>
                      <a:r>
                        <a:rPr lang="en-US" baseline="0" dirty="0" smtClean="0"/>
                        <a:t> Strong/Strong</a:t>
                      </a:r>
                      <a:endParaRPr lang="en-US" dirty="0"/>
                    </a:p>
                  </a:txBody>
                  <a:tcPr/>
                </a:tc>
                <a:tc>
                  <a:txBody>
                    <a:bodyPr/>
                    <a:lstStyle/>
                    <a:p>
                      <a:pPr algn="ctr"/>
                      <a:r>
                        <a:rPr lang="en-US" dirty="0" smtClean="0"/>
                        <a:t>Paul’s Cat</a:t>
                      </a:r>
                      <a:endParaRPr lang="en-US" dirty="0"/>
                    </a:p>
                  </a:txBody>
                  <a:tcPr/>
                </a:tc>
              </a:tr>
              <a:tr h="352425">
                <a:tc>
                  <a:txBody>
                    <a:bodyPr/>
                    <a:lstStyle/>
                    <a:p>
                      <a:pPr algn="ctr"/>
                      <a:r>
                        <a:rPr lang="en-US" dirty="0" smtClean="0"/>
                        <a:t>Trochee</a:t>
                      </a:r>
                      <a:endParaRPr lang="en-US" dirty="0"/>
                    </a:p>
                  </a:txBody>
                  <a:tcPr/>
                </a:tc>
                <a:tc>
                  <a:txBody>
                    <a:bodyPr/>
                    <a:lstStyle/>
                    <a:p>
                      <a:pPr algn="ctr"/>
                      <a:r>
                        <a:rPr lang="en-US" dirty="0" smtClean="0"/>
                        <a:t>2 Syllables;</a:t>
                      </a:r>
                      <a:r>
                        <a:rPr lang="en-US" baseline="0" dirty="0" smtClean="0"/>
                        <a:t> Strong/Weak</a:t>
                      </a:r>
                      <a:endParaRPr lang="en-US" dirty="0"/>
                    </a:p>
                  </a:txBody>
                  <a:tcPr/>
                </a:tc>
                <a:tc>
                  <a:txBody>
                    <a:bodyPr/>
                    <a:lstStyle/>
                    <a:p>
                      <a:pPr algn="ctr"/>
                      <a:r>
                        <a:rPr lang="en-US" dirty="0" smtClean="0"/>
                        <a:t>Peacock</a:t>
                      </a:r>
                      <a:endParaRPr lang="en-US" dirty="0"/>
                    </a:p>
                  </a:txBody>
                  <a:tcPr/>
                </a:tc>
              </a:tr>
            </a:tbl>
          </a:graphicData>
        </a:graphic>
      </p:graphicFrame>
    </p:spTree>
    <p:extLst>
      <p:ext uri="{BB962C8B-B14F-4D97-AF65-F5344CB8AC3E}">
        <p14:creationId xmlns:p14="http://schemas.microsoft.com/office/powerpoint/2010/main" xmlns="" val="1775857036"/>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rgbClr val="0070C0"/>
                </a:solidFill>
              </a:rPr>
              <a:t>Mood</a:t>
            </a:r>
            <a:endParaRPr lang="en-US" u="sng" dirty="0">
              <a:solidFill>
                <a:srgbClr val="0070C0"/>
              </a:solidFill>
            </a:endParaRPr>
          </a:p>
        </p:txBody>
      </p:sp>
      <p:sp>
        <p:nvSpPr>
          <p:cNvPr id="5" name="Text Placeholder 4"/>
          <p:cNvSpPr>
            <a:spLocks noGrp="1"/>
          </p:cNvSpPr>
          <p:nvPr>
            <p:ph type="body" sz="quarter" idx="13"/>
          </p:nvPr>
        </p:nvSpPr>
        <p:spPr/>
        <p:txBody>
          <a:bodyPr/>
          <a:lstStyle/>
          <a:p>
            <a:r>
              <a:rPr lang="en-US" dirty="0" smtClean="0"/>
              <a:t>The feeling or atmosphere that a writer created for the reader.</a:t>
            </a:r>
            <a:endParaRPr lang="en-US" dirty="0"/>
          </a:p>
        </p:txBody>
      </p:sp>
      <p:sp>
        <p:nvSpPr>
          <p:cNvPr id="6" name="Rectangle 5"/>
          <p:cNvSpPr/>
          <p:nvPr/>
        </p:nvSpPr>
        <p:spPr>
          <a:xfrm>
            <a:off x="727469" y="2600742"/>
            <a:ext cx="7654531" cy="2123658"/>
          </a:xfrm>
          <a:prstGeom prst="rect">
            <a:avLst/>
          </a:prstGeom>
          <a:noFill/>
        </p:spPr>
        <p:txBody>
          <a:bodyPr wrap="none" lIns="91440" tIns="45720" rIns="91440" bIns="45720">
            <a:spAutoFit/>
          </a:bodyPr>
          <a:lstStyle/>
          <a:p>
            <a:pPr algn="ctr"/>
            <a:r>
              <a:rPr lang="en-US" sz="4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The </a:t>
            </a:r>
            <a:r>
              <a:rPr lang="en-US" sz="4400" b="1" cap="none" spc="0" dirty="0" smtClean="0">
                <a:ln w="17780" cmpd="sng">
                  <a:solidFill>
                    <a:srgbClr val="FFFFFF"/>
                  </a:solidFill>
                  <a:prstDash val="solid"/>
                  <a:miter lim="800000"/>
                </a:ln>
                <a:solidFill>
                  <a:srgbClr val="0070C0"/>
                </a:solidFill>
                <a:effectLst>
                  <a:outerShdw blurRad="50800" algn="tl" rotWithShape="0">
                    <a:srgbClr val="000000"/>
                  </a:outerShdw>
                </a:effectLst>
              </a:rPr>
              <a:t>bite</a:t>
            </a:r>
            <a:r>
              <a:rPr lang="en-US" sz="4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of the </a:t>
            </a:r>
            <a:r>
              <a:rPr lang="en-US" sz="4400" b="1" cap="none" spc="0" dirty="0" smtClean="0">
                <a:ln w="17780" cmpd="sng">
                  <a:solidFill>
                    <a:srgbClr val="FFFFFF"/>
                  </a:solidFill>
                  <a:prstDash val="solid"/>
                  <a:miter lim="800000"/>
                </a:ln>
                <a:solidFill>
                  <a:srgbClr val="0070C0"/>
                </a:solidFill>
                <a:effectLst>
                  <a:outerShdw blurRad="50800" algn="tl" rotWithShape="0">
                    <a:srgbClr val="000000"/>
                  </a:outerShdw>
                </a:effectLst>
              </a:rPr>
              <a:t>frigid</a:t>
            </a:r>
            <a:r>
              <a:rPr lang="en-US" sz="4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air was </a:t>
            </a:r>
          </a:p>
          <a:p>
            <a:pPr algn="ctr"/>
            <a:r>
              <a:rPr lang="en-US" sz="4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nearly </a:t>
            </a:r>
            <a:r>
              <a:rPr lang="en-US" sz="4400" b="1" dirty="0" smtClean="0">
                <a:ln w="17780" cmpd="sng">
                  <a:solidFill>
                    <a:srgbClr val="FFFFFF"/>
                  </a:solidFill>
                  <a:prstDash val="solid"/>
                  <a:miter lim="800000"/>
                </a:ln>
                <a:solidFill>
                  <a:srgbClr val="0070C0"/>
                </a:solidFill>
                <a:effectLst>
                  <a:outerShdw blurRad="50800" algn="tl" rotWithShape="0">
                    <a:srgbClr val="000000"/>
                  </a:outerShdw>
                </a:effectLst>
              </a:rPr>
              <a:t>unbearable</a:t>
            </a:r>
            <a:r>
              <a:rPr lang="en-US" sz="4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as I made my</a:t>
            </a:r>
          </a:p>
          <a:p>
            <a:pPr algn="ctr"/>
            <a:r>
              <a:rPr lang="en-US" sz="4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way through the </a:t>
            </a:r>
            <a:r>
              <a:rPr lang="en-US" sz="4400" b="1" dirty="0" smtClean="0">
                <a:ln w="17780" cmpd="sng">
                  <a:solidFill>
                    <a:srgbClr val="FFFFFF"/>
                  </a:solidFill>
                  <a:prstDash val="solid"/>
                  <a:miter lim="800000"/>
                </a:ln>
                <a:solidFill>
                  <a:srgbClr val="0070C0"/>
                </a:solidFill>
                <a:effectLst>
                  <a:outerShdw blurRad="50800" algn="tl" rotWithShape="0">
                    <a:srgbClr val="000000"/>
                  </a:outerShdw>
                </a:effectLst>
              </a:rPr>
              <a:t>frozen</a:t>
            </a:r>
            <a:r>
              <a:rPr lang="en-US" sz="4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forest.</a:t>
            </a:r>
            <a:endParaRPr lang="en-US" sz="4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extLst>
      <p:ext uri="{BB962C8B-B14F-4D97-AF65-F5344CB8AC3E}">
        <p14:creationId xmlns:p14="http://schemas.microsoft.com/office/powerpoint/2010/main" xmlns="" val="2371730144"/>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dirty="0" smtClean="0"/>
              <a:t>Moral</a:t>
            </a:r>
            <a:endParaRPr lang="en-US" dirty="0"/>
          </a:p>
        </p:txBody>
      </p:sp>
      <p:sp>
        <p:nvSpPr>
          <p:cNvPr id="5" name="Text Placeholder 4"/>
          <p:cNvSpPr>
            <a:spLocks noGrp="1"/>
          </p:cNvSpPr>
          <p:nvPr>
            <p:ph type="body" sz="quarter" idx="13"/>
          </p:nvPr>
        </p:nvSpPr>
        <p:spPr/>
        <p:txBody>
          <a:bodyPr/>
          <a:lstStyle/>
          <a:p>
            <a:r>
              <a:rPr lang="en-US" dirty="0" smtClean="0"/>
              <a:t>The lesson learned from a story.</a:t>
            </a:r>
            <a:endParaRPr lang="en-US" dirty="0"/>
          </a:p>
        </p:txBody>
      </p:sp>
      <p:pic>
        <p:nvPicPr>
          <p:cNvPr id="15362" name="Picture 2" descr="C:\Users\Sandra\AppData\Local\Microsoft\Windows\Temporary Internet Files\Content.IE5\GBG3O5CQ\MC900116058[1].wm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143000" y="1752600"/>
            <a:ext cx="2666999" cy="3612054"/>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4159741" y="2666103"/>
            <a:ext cx="4318362" cy="1200329"/>
          </a:xfrm>
          <a:prstGeom prst="rect">
            <a:avLst/>
          </a:prstGeom>
          <a:noFill/>
        </p:spPr>
        <p:txBody>
          <a:bodyPr wrap="none" rtlCol="0">
            <a:spAutoFit/>
          </a:bodyPr>
          <a:lstStyle/>
          <a:p>
            <a:pPr algn="ctr"/>
            <a:r>
              <a:rPr lang="en-US" dirty="0" smtClean="0"/>
              <a:t>The moral found in the story of Pinocchio is:</a:t>
            </a:r>
          </a:p>
          <a:p>
            <a:pPr algn="ctr"/>
            <a:endParaRPr lang="en-US" dirty="0" smtClean="0"/>
          </a:p>
          <a:p>
            <a:pPr algn="ctr"/>
            <a:r>
              <a:rPr lang="en-US" sz="3600" b="1" dirty="0" smtClean="0"/>
              <a:t>“Don’t tell lies.”</a:t>
            </a:r>
            <a:endParaRPr lang="en-US" sz="3600" b="1" dirty="0"/>
          </a:p>
        </p:txBody>
      </p:sp>
    </p:spTree>
    <p:extLst>
      <p:ext uri="{BB962C8B-B14F-4D97-AF65-F5344CB8AC3E}">
        <p14:creationId xmlns:p14="http://schemas.microsoft.com/office/powerpoint/2010/main" xmlns="" val="1351461792"/>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6" name="Title 5"/>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Motivation</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Providing incentive or inspiration.</a:t>
            </a:r>
            <a:endParaRPr lang="en-US" dirty="0"/>
          </a:p>
        </p:txBody>
      </p:sp>
      <p:pic>
        <p:nvPicPr>
          <p:cNvPr id="16388" name="Picture 4" descr="C:\Users\Sandra\AppData\Local\Microsoft\Windows\Temporary Internet Files\Content.IE5\GBG3O5CQ\MC900091121[1].wm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514600" y="1752600"/>
            <a:ext cx="4103914" cy="356839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899213871"/>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Multimedia</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The combination of sound, still pictures, and video.</a:t>
            </a:r>
          </a:p>
        </p:txBody>
      </p:sp>
      <p:pic>
        <p:nvPicPr>
          <p:cNvPr id="7170" name="Picture 2" descr="C:\Users\Sandra\AppData\Local\Microsoft\Windows\Temporary Internet Files\Content.IE5\FC92QMUY\MC900056862[1].wm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819401" y="1752600"/>
            <a:ext cx="3505199" cy="350519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31938847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dirty="0" smtClean="0"/>
              <a:t>Allusion</a:t>
            </a:r>
            <a:endParaRPr lang="en-US" dirty="0"/>
          </a:p>
        </p:txBody>
      </p:sp>
      <p:sp>
        <p:nvSpPr>
          <p:cNvPr id="5" name="Text Placeholder 4"/>
          <p:cNvSpPr>
            <a:spLocks noGrp="1"/>
          </p:cNvSpPr>
          <p:nvPr>
            <p:ph type="body" sz="quarter" idx="13"/>
          </p:nvPr>
        </p:nvSpPr>
        <p:spPr/>
        <p:txBody>
          <a:bodyPr/>
          <a:lstStyle/>
          <a:p>
            <a:r>
              <a:rPr lang="en-US" dirty="0"/>
              <a:t>A passing or casual reference; an incidental mention of </a:t>
            </a:r>
            <a:r>
              <a:rPr lang="en-US" dirty="0" smtClean="0"/>
              <a:t>something.</a:t>
            </a:r>
            <a:endParaRPr lang="en-US" dirty="0"/>
          </a:p>
        </p:txBody>
      </p:sp>
      <p:grpSp>
        <p:nvGrpSpPr>
          <p:cNvPr id="7" name="Group 6"/>
          <p:cNvGrpSpPr/>
          <p:nvPr/>
        </p:nvGrpSpPr>
        <p:grpSpPr>
          <a:xfrm>
            <a:off x="685800" y="1828800"/>
            <a:ext cx="7696200" cy="3399844"/>
            <a:chOff x="685800" y="1904210"/>
            <a:chExt cx="7696200" cy="3399844"/>
          </a:xfrm>
        </p:grpSpPr>
        <p:pic>
          <p:nvPicPr>
            <p:cNvPr id="8" name="Picture 7"/>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85800" y="1904210"/>
              <a:ext cx="2114855" cy="2864257"/>
            </a:xfrm>
            <a:prstGeom prst="rect">
              <a:avLst/>
            </a:prstGeom>
          </p:spPr>
        </p:pic>
        <p:sp>
          <p:nvSpPr>
            <p:cNvPr id="9" name="TextBox 8"/>
            <p:cNvSpPr txBox="1"/>
            <p:nvPr/>
          </p:nvSpPr>
          <p:spPr>
            <a:xfrm>
              <a:off x="3352800" y="2949559"/>
              <a:ext cx="5029200" cy="646331"/>
            </a:xfrm>
            <a:prstGeom prst="rect">
              <a:avLst/>
            </a:prstGeom>
            <a:noFill/>
          </p:spPr>
          <p:txBody>
            <a:bodyPr wrap="square" rtlCol="0">
              <a:spAutoFit/>
            </a:bodyPr>
            <a:lstStyle/>
            <a:p>
              <a:r>
                <a:rPr lang="en-US" dirty="0" smtClean="0"/>
                <a:t>He has told so many lies, I’m surprised his nose isn’t a mile long.</a:t>
              </a:r>
              <a:endParaRPr lang="en-US" dirty="0"/>
            </a:p>
          </p:txBody>
        </p:sp>
        <p:sp>
          <p:nvSpPr>
            <p:cNvPr id="10" name="TextBox 9"/>
            <p:cNvSpPr txBox="1"/>
            <p:nvPr/>
          </p:nvSpPr>
          <p:spPr>
            <a:xfrm>
              <a:off x="1270134" y="4996277"/>
              <a:ext cx="6603731" cy="307777"/>
            </a:xfrm>
            <a:prstGeom prst="rect">
              <a:avLst/>
            </a:prstGeom>
            <a:noFill/>
          </p:spPr>
          <p:txBody>
            <a:bodyPr wrap="none" rtlCol="0">
              <a:spAutoFit/>
            </a:bodyPr>
            <a:lstStyle/>
            <a:p>
              <a:r>
                <a:rPr lang="en-US" sz="1400" dirty="0" smtClean="0"/>
                <a:t>The connection between lies and a growing nose is an </a:t>
              </a:r>
              <a:r>
                <a:rPr lang="en-US" sz="1400" b="1" dirty="0" smtClean="0"/>
                <a:t>allusion</a:t>
              </a:r>
              <a:r>
                <a:rPr lang="en-US" sz="1400" dirty="0" smtClean="0"/>
                <a:t> to the story of Pinocchio.</a:t>
              </a:r>
              <a:endParaRPr lang="en-US" sz="1400" dirty="0"/>
            </a:p>
          </p:txBody>
        </p:sp>
      </p:grpSp>
    </p:spTree>
    <p:extLst>
      <p:ext uri="{BB962C8B-B14F-4D97-AF65-F5344CB8AC3E}">
        <p14:creationId xmlns:p14="http://schemas.microsoft.com/office/powerpoint/2010/main" xmlns="" val="610751482"/>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Multiple meaning</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When something has more than one meaning.</a:t>
            </a:r>
            <a:endParaRPr lang="en-US" dirty="0"/>
          </a:p>
        </p:txBody>
      </p:sp>
      <p:sp>
        <p:nvSpPr>
          <p:cNvPr id="6" name="TextBox 5"/>
          <p:cNvSpPr txBox="1"/>
          <p:nvPr/>
        </p:nvSpPr>
        <p:spPr>
          <a:xfrm>
            <a:off x="3439478" y="2914471"/>
            <a:ext cx="2265044" cy="1200329"/>
          </a:xfrm>
          <a:prstGeom prst="rect">
            <a:avLst/>
          </a:prstGeom>
          <a:noFill/>
        </p:spPr>
        <p:txBody>
          <a:bodyPr wrap="none" rtlCol="0">
            <a:spAutoFit/>
          </a:bodyPr>
          <a:lstStyle/>
          <a:p>
            <a:r>
              <a:rPr lang="en-US" sz="7200" b="1" dirty="0" smtClean="0">
                <a:ln w="900" cmpd="sng">
                  <a:solidFill>
                    <a:schemeClr val="accent1">
                      <a:satMod val="190000"/>
                      <a:alpha val="55000"/>
                    </a:schemeClr>
                  </a:solidFill>
                  <a:prstDash val="solid"/>
                </a:ln>
                <a:gradFill>
                  <a:gsLst>
                    <a:gs pos="0">
                      <a:srgbClr val="5E9EFF"/>
                    </a:gs>
                    <a:gs pos="39999">
                      <a:srgbClr val="85C2FF"/>
                    </a:gs>
                    <a:gs pos="70000">
                      <a:srgbClr val="C4D6EB"/>
                    </a:gs>
                    <a:gs pos="100000">
                      <a:srgbClr val="FFEBFA"/>
                    </a:gs>
                  </a:gsLst>
                  <a:lin ang="5400000" scaled="0"/>
                </a:gradFill>
                <a:effectLst>
                  <a:innerShdw blurRad="101600" dist="76200" dir="5400000">
                    <a:schemeClr val="accent1">
                      <a:satMod val="190000"/>
                      <a:tint val="100000"/>
                      <a:alpha val="74000"/>
                    </a:schemeClr>
                  </a:innerShdw>
                </a:effectLst>
              </a:rPr>
              <a:t>COLD</a:t>
            </a:r>
            <a:endParaRPr lang="en-US" sz="7200" b="1" dirty="0">
              <a:ln w="900" cmpd="sng">
                <a:solidFill>
                  <a:schemeClr val="accent1">
                    <a:satMod val="190000"/>
                    <a:alpha val="55000"/>
                  </a:schemeClr>
                </a:solidFill>
                <a:prstDash val="solid"/>
              </a:ln>
              <a:gradFill>
                <a:gsLst>
                  <a:gs pos="0">
                    <a:srgbClr val="5E9EFF"/>
                  </a:gs>
                  <a:gs pos="39999">
                    <a:srgbClr val="85C2FF"/>
                  </a:gs>
                  <a:gs pos="70000">
                    <a:srgbClr val="C4D6EB"/>
                  </a:gs>
                  <a:gs pos="100000">
                    <a:srgbClr val="FFEBFA"/>
                  </a:gs>
                </a:gsLst>
                <a:lin ang="5400000" scaled="0"/>
              </a:gradFill>
              <a:effectLst>
                <a:innerShdw blurRad="101600" dist="76200" dir="5400000">
                  <a:schemeClr val="accent1">
                    <a:satMod val="190000"/>
                    <a:tint val="100000"/>
                    <a:alpha val="74000"/>
                  </a:schemeClr>
                </a:innerShdw>
              </a:effectLst>
            </a:endParaRPr>
          </a:p>
        </p:txBody>
      </p:sp>
      <p:sp>
        <p:nvSpPr>
          <p:cNvPr id="7" name="TextBox 6"/>
          <p:cNvSpPr txBox="1"/>
          <p:nvPr/>
        </p:nvSpPr>
        <p:spPr>
          <a:xfrm>
            <a:off x="3151547" y="4463533"/>
            <a:ext cx="2840906" cy="461665"/>
          </a:xfrm>
          <a:prstGeom prst="rect">
            <a:avLst/>
          </a:prstGeom>
          <a:noFill/>
        </p:spPr>
        <p:txBody>
          <a:bodyPr wrap="none" rtlCol="0">
            <a:spAutoFit/>
          </a:bodyPr>
          <a:lstStyle/>
          <a:p>
            <a:r>
              <a:rPr lang="en-US" sz="2400" dirty="0" smtClean="0"/>
              <a:t>It’s very </a:t>
            </a:r>
            <a:r>
              <a:rPr lang="en-US" sz="2400" b="1" dirty="0" smtClean="0"/>
              <a:t>cold</a:t>
            </a:r>
            <a:r>
              <a:rPr lang="en-US" sz="2400" dirty="0" smtClean="0"/>
              <a:t> outside.</a:t>
            </a:r>
            <a:endParaRPr lang="en-US" sz="2400" dirty="0"/>
          </a:p>
        </p:txBody>
      </p:sp>
      <p:sp>
        <p:nvSpPr>
          <p:cNvPr id="8" name="TextBox 7"/>
          <p:cNvSpPr txBox="1"/>
          <p:nvPr/>
        </p:nvSpPr>
        <p:spPr>
          <a:xfrm>
            <a:off x="2049386" y="2057400"/>
            <a:ext cx="5045227" cy="461665"/>
          </a:xfrm>
          <a:prstGeom prst="rect">
            <a:avLst/>
          </a:prstGeom>
          <a:noFill/>
        </p:spPr>
        <p:txBody>
          <a:bodyPr wrap="none" rtlCol="0">
            <a:spAutoFit/>
          </a:bodyPr>
          <a:lstStyle/>
          <a:p>
            <a:r>
              <a:rPr lang="en-US" sz="2400" dirty="0" smtClean="0"/>
              <a:t>She greeted him in a very </a:t>
            </a:r>
            <a:r>
              <a:rPr lang="en-US" sz="2400" b="1" dirty="0" smtClean="0"/>
              <a:t>cold</a:t>
            </a:r>
            <a:r>
              <a:rPr lang="en-US" sz="2400" dirty="0" smtClean="0"/>
              <a:t> manner.</a:t>
            </a:r>
            <a:endParaRPr lang="en-US" sz="2400" dirty="0"/>
          </a:p>
        </p:txBody>
      </p:sp>
      <p:sp>
        <p:nvSpPr>
          <p:cNvPr id="9" name="TextBox 8"/>
          <p:cNvSpPr txBox="1"/>
          <p:nvPr/>
        </p:nvSpPr>
        <p:spPr>
          <a:xfrm>
            <a:off x="2963866" y="4953000"/>
            <a:ext cx="3216265" cy="307777"/>
          </a:xfrm>
          <a:prstGeom prst="rect">
            <a:avLst/>
          </a:prstGeom>
          <a:noFill/>
        </p:spPr>
        <p:txBody>
          <a:bodyPr wrap="none" rtlCol="0">
            <a:spAutoFit/>
          </a:bodyPr>
          <a:lstStyle/>
          <a:p>
            <a:r>
              <a:rPr lang="en-US" sz="1400" b="1" dirty="0" smtClean="0"/>
              <a:t>cold</a:t>
            </a:r>
            <a:r>
              <a:rPr lang="en-US" sz="1400" dirty="0" smtClean="0"/>
              <a:t> in this sentence means temperature.</a:t>
            </a:r>
            <a:endParaRPr lang="en-US" sz="1400" dirty="0"/>
          </a:p>
        </p:txBody>
      </p:sp>
      <p:sp>
        <p:nvSpPr>
          <p:cNvPr id="10" name="TextBox 9"/>
          <p:cNvSpPr txBox="1"/>
          <p:nvPr/>
        </p:nvSpPr>
        <p:spPr>
          <a:xfrm>
            <a:off x="3067350" y="2519065"/>
            <a:ext cx="3028650" cy="307777"/>
          </a:xfrm>
          <a:prstGeom prst="rect">
            <a:avLst/>
          </a:prstGeom>
          <a:noFill/>
        </p:spPr>
        <p:txBody>
          <a:bodyPr wrap="none" rtlCol="0">
            <a:spAutoFit/>
          </a:bodyPr>
          <a:lstStyle/>
          <a:p>
            <a:r>
              <a:rPr lang="en-US" sz="1400" b="1" dirty="0" smtClean="0"/>
              <a:t>cold</a:t>
            </a:r>
            <a:r>
              <a:rPr lang="en-US" sz="1400" dirty="0" smtClean="0"/>
              <a:t> in this sentence means unfriendly.</a:t>
            </a:r>
            <a:endParaRPr lang="en-US" sz="1400" b="1" dirty="0"/>
          </a:p>
        </p:txBody>
      </p:sp>
    </p:spTree>
    <p:extLst>
      <p:ext uri="{BB962C8B-B14F-4D97-AF65-F5344CB8AC3E}">
        <p14:creationId xmlns:p14="http://schemas.microsoft.com/office/powerpoint/2010/main" xmlns="" val="1215772582"/>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Mystery</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A movie, play, book, or other piece of writing that is usually about a crime.</a:t>
            </a:r>
          </a:p>
        </p:txBody>
      </p:sp>
      <p:pic>
        <p:nvPicPr>
          <p:cNvPr id="8194" name="Picture 2" descr="C:\Users\Sandra\AppData\Local\Microsoft\Windows\Temporary Internet Files\Content.IE5\OC1THS3G\MC910216382[1].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521976" y="1828800"/>
            <a:ext cx="4100047" cy="357187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641639083"/>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dirty="0" smtClean="0"/>
              <a:t>Myth</a:t>
            </a:r>
            <a:endParaRPr lang="en-US" dirty="0"/>
          </a:p>
        </p:txBody>
      </p:sp>
      <p:sp>
        <p:nvSpPr>
          <p:cNvPr id="5" name="Text Placeholder 4"/>
          <p:cNvSpPr>
            <a:spLocks noGrp="1"/>
          </p:cNvSpPr>
          <p:nvPr>
            <p:ph type="body" sz="quarter" idx="13"/>
          </p:nvPr>
        </p:nvSpPr>
        <p:spPr/>
        <p:txBody>
          <a:bodyPr/>
          <a:lstStyle/>
          <a:p>
            <a:r>
              <a:rPr lang="en-US" dirty="0" smtClean="0"/>
              <a:t>An </a:t>
            </a:r>
            <a:r>
              <a:rPr lang="en-US" dirty="0"/>
              <a:t>imaginary or fictitious thing or person. </a:t>
            </a:r>
          </a:p>
        </p:txBody>
      </p:sp>
      <p:pic>
        <p:nvPicPr>
          <p:cNvPr id="17411" name="Picture 3" descr="C:\Users\Sandra\AppData\Local\Microsoft\Windows\Temporary Internet Files\Content.IE5\0EDMD995\MC900203156[1].wm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106501" y="1752600"/>
            <a:ext cx="2913299" cy="35814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840222139"/>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Narrative</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Writing that tells a story.</a:t>
            </a:r>
            <a:endParaRPr lang="en-US" dirty="0"/>
          </a:p>
        </p:txBody>
      </p:sp>
      <p:pic>
        <p:nvPicPr>
          <p:cNvPr id="17410" name="Picture 2" descr="C:\Users\Sandra\AppData\Local\Microsoft\Windows\Temporary Internet Files\Content.IE5\T22EU4MB\MP900431826[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781300" y="1752600"/>
            <a:ext cx="3581400" cy="35814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217524070"/>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7" name="Title 6"/>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Narrator</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Someone who tells a story.</a:t>
            </a:r>
            <a:endParaRPr lang="en-US" dirty="0"/>
          </a:p>
        </p:txBody>
      </p:sp>
      <p:pic>
        <p:nvPicPr>
          <p:cNvPr id="6" name="Picture 2" descr="C:\Users\Sandra\AppData\Local\Microsoft\Windows\Temporary Internet Files\Content.IE5\T22EU4MB\MP900431826[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781300" y="1752600"/>
            <a:ext cx="3581400" cy="3581400"/>
          </a:xfrm>
          <a:prstGeom prst="rect">
            <a:avLst/>
          </a:prstGeom>
          <a:noFill/>
          <a:extLst>
            <a:ext uri="{909E8E84-426E-40DD-AFC4-6F175D3DCCD1}">
              <a14:hiddenFill xmlns:a14="http://schemas.microsoft.com/office/drawing/2010/main" xmlns="">
                <a:solidFill>
                  <a:srgbClr val="FFFFFF"/>
                </a:solidFill>
              </a14:hiddenFill>
            </a:ext>
          </a:extLst>
        </p:spPr>
      </p:pic>
      <p:cxnSp>
        <p:nvCxnSpPr>
          <p:cNvPr id="8" name="Straight Arrow Connector 7"/>
          <p:cNvCxnSpPr/>
          <p:nvPr/>
        </p:nvCxnSpPr>
        <p:spPr>
          <a:xfrm flipH="1">
            <a:off x="5105400" y="2209800"/>
            <a:ext cx="1828800" cy="76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934200" y="2025134"/>
            <a:ext cx="957826" cy="369332"/>
          </a:xfrm>
          <a:prstGeom prst="rect">
            <a:avLst/>
          </a:prstGeom>
          <a:noFill/>
        </p:spPr>
        <p:txBody>
          <a:bodyPr wrap="none" rtlCol="0">
            <a:spAutoFit/>
          </a:bodyPr>
          <a:lstStyle/>
          <a:p>
            <a:r>
              <a:rPr lang="en-US" dirty="0" smtClean="0"/>
              <a:t>narrator</a:t>
            </a:r>
            <a:endParaRPr lang="en-US" dirty="0"/>
          </a:p>
        </p:txBody>
      </p:sp>
    </p:spTree>
    <p:extLst>
      <p:ext uri="{BB962C8B-B14F-4D97-AF65-F5344CB8AC3E}">
        <p14:creationId xmlns:p14="http://schemas.microsoft.com/office/powerpoint/2010/main" xmlns="" val="4041724054"/>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8" name="Title 7"/>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dirty="0" smtClean="0"/>
              <a:t>Nominative pronoun</a:t>
            </a:r>
            <a:endParaRPr lang="en-US" dirty="0"/>
          </a:p>
        </p:txBody>
      </p:sp>
      <p:sp>
        <p:nvSpPr>
          <p:cNvPr id="5" name="Text Placeholder 4"/>
          <p:cNvSpPr>
            <a:spLocks noGrp="1"/>
          </p:cNvSpPr>
          <p:nvPr>
            <p:ph type="body" sz="quarter" idx="13"/>
          </p:nvPr>
        </p:nvSpPr>
        <p:spPr/>
        <p:txBody>
          <a:bodyPr/>
          <a:lstStyle/>
          <a:p>
            <a:r>
              <a:rPr lang="en-US" dirty="0"/>
              <a:t>The pronoun that is doing the </a:t>
            </a:r>
            <a:r>
              <a:rPr lang="en-US" dirty="0" smtClean="0"/>
              <a:t>action.</a:t>
            </a: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552700" y="1828800"/>
            <a:ext cx="4038600" cy="2880444"/>
          </a:xfrm>
          <a:prstGeom prst="rect">
            <a:avLst/>
          </a:prstGeom>
        </p:spPr>
      </p:pic>
      <p:sp>
        <p:nvSpPr>
          <p:cNvPr id="7" name="TextBox 6"/>
          <p:cNvSpPr txBox="1"/>
          <p:nvPr/>
        </p:nvSpPr>
        <p:spPr>
          <a:xfrm>
            <a:off x="3478271" y="4875056"/>
            <a:ext cx="2187458" cy="369332"/>
          </a:xfrm>
          <a:prstGeom prst="rect">
            <a:avLst/>
          </a:prstGeom>
          <a:noFill/>
        </p:spPr>
        <p:txBody>
          <a:bodyPr wrap="none" rtlCol="0">
            <a:spAutoFit/>
          </a:bodyPr>
          <a:lstStyle/>
          <a:p>
            <a:r>
              <a:rPr lang="en-US" b="1" u="sng" dirty="0" smtClean="0">
                <a:solidFill>
                  <a:srgbClr val="7030A0"/>
                </a:solidFill>
              </a:rPr>
              <a:t>I</a:t>
            </a:r>
            <a:r>
              <a:rPr lang="en-US" dirty="0" smtClean="0">
                <a:solidFill>
                  <a:srgbClr val="7030A0"/>
                </a:solidFill>
              </a:rPr>
              <a:t> </a:t>
            </a:r>
            <a:r>
              <a:rPr lang="en-US" dirty="0" smtClean="0"/>
              <a:t>am walking the dog.</a:t>
            </a:r>
            <a:endParaRPr lang="en-US" dirty="0"/>
          </a:p>
        </p:txBody>
      </p:sp>
    </p:spTree>
    <p:extLst>
      <p:ext uri="{BB962C8B-B14F-4D97-AF65-F5344CB8AC3E}">
        <p14:creationId xmlns:p14="http://schemas.microsoft.com/office/powerpoint/2010/main" xmlns="" val="3837757024"/>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Non-fiction</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Writing that tells about real people, places, and events.</a:t>
            </a:r>
            <a:endParaRPr lang="en-US" dirty="0"/>
          </a:p>
        </p:txBody>
      </p:sp>
      <p:pic>
        <p:nvPicPr>
          <p:cNvPr id="18434" name="Picture 2" descr="C:\Users\Sandra\AppData\Local\Microsoft\Windows\Temporary Internet Files\Content.IE5\3EMAXUX2\MC900391796[1].wm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845460" y="1752600"/>
            <a:ext cx="3479140" cy="358244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034065999"/>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7" name="Title 6"/>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Objective</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Not </a:t>
            </a:r>
            <a:r>
              <a:rPr lang="en-US" dirty="0"/>
              <a:t>influenced by personal feelings or opinions.</a:t>
            </a:r>
          </a:p>
        </p:txBody>
      </p:sp>
      <p:pic>
        <p:nvPicPr>
          <p:cNvPr id="6" name="Picture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395015" y="1878317"/>
            <a:ext cx="2353970" cy="3329965"/>
          </a:xfrm>
          <a:prstGeom prst="rect">
            <a:avLst/>
          </a:prstGeom>
        </p:spPr>
      </p:pic>
    </p:spTree>
    <p:extLst>
      <p:ext uri="{BB962C8B-B14F-4D97-AF65-F5344CB8AC3E}">
        <p14:creationId xmlns:p14="http://schemas.microsoft.com/office/powerpoint/2010/main" xmlns="" val="2213909526"/>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6" name="Title 5"/>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dirty="0" smtClean="0"/>
              <a:t>Objective pronoun</a:t>
            </a:r>
            <a:endParaRPr lang="en-US" dirty="0"/>
          </a:p>
        </p:txBody>
      </p:sp>
      <p:sp>
        <p:nvSpPr>
          <p:cNvPr id="5" name="Text Placeholder 4"/>
          <p:cNvSpPr>
            <a:spLocks noGrp="1"/>
          </p:cNvSpPr>
          <p:nvPr>
            <p:ph type="body" sz="quarter" idx="13"/>
          </p:nvPr>
        </p:nvSpPr>
        <p:spPr/>
        <p:txBody>
          <a:bodyPr/>
          <a:lstStyle/>
          <a:p>
            <a:r>
              <a:rPr lang="en-US" dirty="0" smtClean="0"/>
              <a:t>The </a:t>
            </a:r>
            <a:r>
              <a:rPr lang="en-US" dirty="0"/>
              <a:t>direct or indirect object of a verb, or the object of a preposition.</a:t>
            </a:r>
          </a:p>
        </p:txBody>
      </p:sp>
      <p:pic>
        <p:nvPicPr>
          <p:cNvPr id="7170" name="Picture 2" descr="C:\Users\Sandra\AppData\Local\Microsoft\Windows\Temporary Internet Files\Content.IE5\FC92QMUY\MP900422261[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219200" y="1752600"/>
            <a:ext cx="2388766" cy="3581400"/>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extBox 6"/>
          <p:cNvSpPr txBox="1"/>
          <p:nvPr/>
        </p:nvSpPr>
        <p:spPr>
          <a:xfrm>
            <a:off x="4569725" y="3198167"/>
            <a:ext cx="3176895" cy="461665"/>
          </a:xfrm>
          <a:prstGeom prst="rect">
            <a:avLst/>
          </a:prstGeom>
          <a:noFill/>
        </p:spPr>
        <p:txBody>
          <a:bodyPr wrap="none" rtlCol="0">
            <a:spAutoFit/>
          </a:bodyPr>
          <a:lstStyle/>
          <a:p>
            <a:r>
              <a:rPr lang="en-US" sz="2400" dirty="0" smtClean="0"/>
              <a:t>Emma gave </a:t>
            </a:r>
            <a:r>
              <a:rPr lang="en-US" sz="2400" b="1" dirty="0" smtClean="0">
                <a:solidFill>
                  <a:srgbClr val="7030A0"/>
                </a:solidFill>
              </a:rPr>
              <a:t>her </a:t>
            </a:r>
            <a:r>
              <a:rPr lang="en-US" sz="2400" dirty="0" smtClean="0"/>
              <a:t>flowers.</a:t>
            </a:r>
            <a:endParaRPr lang="en-US" sz="2400" dirty="0"/>
          </a:p>
        </p:txBody>
      </p:sp>
    </p:spTree>
    <p:extLst>
      <p:ext uri="{BB962C8B-B14F-4D97-AF65-F5344CB8AC3E}">
        <p14:creationId xmlns:p14="http://schemas.microsoft.com/office/powerpoint/2010/main" xmlns="" val="2535203721"/>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7" name="Title 6"/>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dirty="0" smtClean="0"/>
              <a:t>Omniscient</a:t>
            </a:r>
            <a:endParaRPr lang="en-US" dirty="0"/>
          </a:p>
        </p:txBody>
      </p:sp>
      <p:sp>
        <p:nvSpPr>
          <p:cNvPr id="5" name="Text Placeholder 4"/>
          <p:cNvSpPr>
            <a:spLocks noGrp="1"/>
          </p:cNvSpPr>
          <p:nvPr>
            <p:ph type="body" sz="quarter" idx="13"/>
          </p:nvPr>
        </p:nvSpPr>
        <p:spPr/>
        <p:txBody>
          <a:bodyPr/>
          <a:lstStyle/>
          <a:p>
            <a:r>
              <a:rPr lang="en-US" dirty="0"/>
              <a:t>Having total </a:t>
            </a:r>
            <a:r>
              <a:rPr lang="en-US" dirty="0" smtClean="0"/>
              <a:t>knowledge.</a:t>
            </a:r>
            <a:endParaRPr lang="en-US" dirty="0"/>
          </a:p>
        </p:txBody>
      </p:sp>
      <p:sp>
        <p:nvSpPr>
          <p:cNvPr id="6" name="TextBox 5"/>
          <p:cNvSpPr txBox="1"/>
          <p:nvPr/>
        </p:nvSpPr>
        <p:spPr>
          <a:xfrm>
            <a:off x="5943601" y="3214626"/>
            <a:ext cx="2209799" cy="646331"/>
          </a:xfrm>
          <a:prstGeom prst="rect">
            <a:avLst/>
          </a:prstGeom>
          <a:noFill/>
        </p:spPr>
        <p:txBody>
          <a:bodyPr wrap="square" rtlCol="0">
            <a:spAutoFit/>
          </a:bodyPr>
          <a:lstStyle/>
          <a:p>
            <a:r>
              <a:rPr lang="en-US" dirty="0" smtClean="0"/>
              <a:t>She is very smart, but she’s not </a:t>
            </a:r>
            <a:r>
              <a:rPr lang="en-US" b="1" u="sng" dirty="0" smtClean="0">
                <a:solidFill>
                  <a:schemeClr val="accent1"/>
                </a:solidFill>
              </a:rPr>
              <a:t>omniscient</a:t>
            </a:r>
            <a:r>
              <a:rPr lang="en-US" dirty="0" smtClean="0"/>
              <a:t>.</a:t>
            </a:r>
            <a:endParaRPr lang="en-US" dirty="0"/>
          </a:p>
        </p:txBody>
      </p:sp>
      <p:pic>
        <p:nvPicPr>
          <p:cNvPr id="9" name="Picture 8"/>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990600" y="2044700"/>
            <a:ext cx="4495800" cy="2997200"/>
          </a:xfrm>
          <a:prstGeom prst="rect">
            <a:avLst/>
          </a:prstGeom>
        </p:spPr>
      </p:pic>
    </p:spTree>
    <p:extLst>
      <p:ext uri="{BB962C8B-B14F-4D97-AF65-F5344CB8AC3E}">
        <p14:creationId xmlns:p14="http://schemas.microsoft.com/office/powerpoint/2010/main" xmlns="" val="21451788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6" name="Title 5"/>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Alternative</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Offering or allowing a choice.</a:t>
            </a:r>
          </a:p>
        </p:txBody>
      </p:sp>
      <p:pic>
        <p:nvPicPr>
          <p:cNvPr id="8" name="Picture 7"/>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026765" y="2354263"/>
            <a:ext cx="2097435" cy="2590800"/>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715000" y="2278063"/>
            <a:ext cx="2743200" cy="2743200"/>
          </a:xfrm>
          <a:prstGeom prst="rect">
            <a:avLst/>
          </a:prstGeom>
        </p:spPr>
      </p:pic>
      <p:sp>
        <p:nvSpPr>
          <p:cNvPr id="11" name="TextBox 10"/>
          <p:cNvSpPr txBox="1"/>
          <p:nvPr/>
        </p:nvSpPr>
        <p:spPr>
          <a:xfrm>
            <a:off x="3429000" y="3223806"/>
            <a:ext cx="2077417" cy="646331"/>
          </a:xfrm>
          <a:prstGeom prst="rect">
            <a:avLst/>
          </a:prstGeom>
          <a:noFill/>
        </p:spPr>
        <p:txBody>
          <a:bodyPr wrap="square" rtlCol="0">
            <a:spAutoFit/>
          </a:bodyPr>
          <a:lstStyle/>
          <a:p>
            <a:r>
              <a:rPr lang="en-US" dirty="0" smtClean="0"/>
              <a:t>Water is a healthy </a:t>
            </a:r>
            <a:r>
              <a:rPr lang="en-US" b="1" dirty="0" smtClean="0"/>
              <a:t>alternative</a:t>
            </a:r>
            <a:r>
              <a:rPr lang="en-US" dirty="0" smtClean="0"/>
              <a:t> to soda.</a:t>
            </a:r>
            <a:endParaRPr lang="en-US" dirty="0"/>
          </a:p>
        </p:txBody>
      </p:sp>
    </p:spTree>
    <p:extLst>
      <p:ext uri="{BB962C8B-B14F-4D97-AF65-F5344CB8AC3E}">
        <p14:creationId xmlns:p14="http://schemas.microsoft.com/office/powerpoint/2010/main" xmlns="" val="2629182147"/>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dirty="0" smtClean="0"/>
              <a:t>Onomatopoeia</a:t>
            </a:r>
            <a:endParaRPr lang="en-US" dirty="0"/>
          </a:p>
        </p:txBody>
      </p:sp>
      <p:sp>
        <p:nvSpPr>
          <p:cNvPr id="5" name="Text Placeholder 4"/>
          <p:cNvSpPr>
            <a:spLocks noGrp="1"/>
          </p:cNvSpPr>
          <p:nvPr>
            <p:ph type="body" sz="quarter" idx="13"/>
          </p:nvPr>
        </p:nvSpPr>
        <p:spPr/>
        <p:txBody>
          <a:bodyPr/>
          <a:lstStyle/>
          <a:p>
            <a:r>
              <a:rPr lang="en-US" dirty="0"/>
              <a:t>The use of words whose sounds suggest their meaning.</a:t>
            </a:r>
          </a:p>
        </p:txBody>
      </p:sp>
      <p:pic>
        <p:nvPicPr>
          <p:cNvPr id="10242" name="Picture 2" descr="C:\Users\Sandra\AppData\Local\Microsoft\Windows\Temporary Internet Files\Content.IE5\OC1THS3G\MC900370532[1].wm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66800" y="1821470"/>
            <a:ext cx="3195371" cy="3198600"/>
          </a:xfrm>
          <a:prstGeom prst="rect">
            <a:avLst/>
          </a:prstGeom>
          <a:noFill/>
          <a:extLst>
            <a:ext uri="{909E8E84-426E-40DD-AFC4-6F175D3DCCD1}">
              <a14:hiddenFill xmlns:a14="http://schemas.microsoft.com/office/drawing/2010/main" xmlns="">
                <a:solidFill>
                  <a:srgbClr val="FFFFFF"/>
                </a:solidFill>
              </a14:hiddenFill>
            </a:ext>
          </a:extLst>
        </p:spPr>
      </p:pic>
      <p:pic>
        <p:nvPicPr>
          <p:cNvPr id="10243" name="Picture 3" descr="C:\Users\Sandra\AppData\Local\Microsoft\Windows\Temporary Internet Files\Content.IE5\OC1THS3G\MC900326058[1].wm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029200" y="2027738"/>
            <a:ext cx="3124708" cy="299233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989691047"/>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Opinion</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A personal judgment that someone thinks is true, by that may be true or false.</a:t>
            </a:r>
            <a:endParaRPr lang="en-US" dirty="0"/>
          </a:p>
        </p:txBody>
      </p:sp>
      <p:pic>
        <p:nvPicPr>
          <p:cNvPr id="23554" name="Picture 2" descr="C:\Users\Sandra\AppData\Local\Microsoft\Windows\Temporary Internet Files\Content.IE5\3EMAXUX2\MP900448575[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286000" y="1752600"/>
            <a:ext cx="4572000" cy="3060595"/>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2605500" y="4920734"/>
            <a:ext cx="3933000" cy="369332"/>
          </a:xfrm>
          <a:prstGeom prst="rect">
            <a:avLst/>
          </a:prstGeom>
          <a:noFill/>
        </p:spPr>
        <p:txBody>
          <a:bodyPr wrap="none" rtlCol="0">
            <a:spAutoFit/>
          </a:bodyPr>
          <a:lstStyle/>
          <a:p>
            <a:r>
              <a:rPr lang="en-US" dirty="0" smtClean="0"/>
              <a:t>In my </a:t>
            </a:r>
            <a:r>
              <a:rPr lang="en-US" b="1" dirty="0" smtClean="0"/>
              <a:t>opinion,</a:t>
            </a:r>
            <a:r>
              <a:rPr lang="en-US" dirty="0" smtClean="0"/>
              <a:t> dogs make the best pets.</a:t>
            </a:r>
            <a:endParaRPr lang="en-US" dirty="0"/>
          </a:p>
        </p:txBody>
      </p:sp>
    </p:spTree>
    <p:extLst>
      <p:ext uri="{BB962C8B-B14F-4D97-AF65-F5344CB8AC3E}">
        <p14:creationId xmlns:p14="http://schemas.microsoft.com/office/powerpoint/2010/main" xmlns="" val="2858070215"/>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7" name="Title 6"/>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Opposing</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To think, act, or be against; resist.</a:t>
            </a:r>
          </a:p>
        </p:txBody>
      </p:sp>
      <p:pic>
        <p:nvPicPr>
          <p:cNvPr id="6" name="Picture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768498" y="1866900"/>
            <a:ext cx="3607004" cy="3352800"/>
          </a:xfrm>
          <a:prstGeom prst="rect">
            <a:avLst/>
          </a:prstGeom>
        </p:spPr>
      </p:pic>
    </p:spTree>
    <p:extLst>
      <p:ext uri="{BB962C8B-B14F-4D97-AF65-F5344CB8AC3E}">
        <p14:creationId xmlns:p14="http://schemas.microsoft.com/office/powerpoint/2010/main" xmlns="" val="2046001809"/>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10" name="Title 9"/>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rgbClr val="0070C0"/>
                </a:solidFill>
              </a:rPr>
              <a:t>Organizational patterns</a:t>
            </a:r>
            <a:endParaRPr lang="en-US" u="sng" dirty="0">
              <a:solidFill>
                <a:srgbClr val="0070C0"/>
              </a:solidFill>
            </a:endParaRPr>
          </a:p>
        </p:txBody>
      </p:sp>
      <p:sp>
        <p:nvSpPr>
          <p:cNvPr id="5" name="Text Placeholder 4"/>
          <p:cNvSpPr>
            <a:spLocks noGrp="1"/>
          </p:cNvSpPr>
          <p:nvPr>
            <p:ph type="body" sz="quarter" idx="13"/>
          </p:nvPr>
        </p:nvSpPr>
        <p:spPr/>
        <p:txBody>
          <a:bodyPr/>
          <a:lstStyle/>
          <a:p>
            <a:r>
              <a:rPr lang="en-US" dirty="0"/>
              <a:t>Text structures found in all types of nonfiction and some fiction.</a:t>
            </a:r>
          </a:p>
        </p:txBody>
      </p:sp>
      <p:sp>
        <p:nvSpPr>
          <p:cNvPr id="6" name="TextBox 5"/>
          <p:cNvSpPr txBox="1"/>
          <p:nvPr/>
        </p:nvSpPr>
        <p:spPr>
          <a:xfrm>
            <a:off x="685800" y="1944469"/>
            <a:ext cx="5200654" cy="646331"/>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600" b="1" spc="50" dirty="0" smtClean="0">
                <a:ln w="11430"/>
                <a:solidFill>
                  <a:srgbClr val="7030A0"/>
                </a:solidFill>
                <a:effectLst>
                  <a:outerShdw blurRad="76200" dist="50800" dir="5400000" algn="tl" rotWithShape="0">
                    <a:srgbClr val="000000">
                      <a:alpha val="65000"/>
                    </a:srgbClr>
                  </a:outerShdw>
                </a:effectLst>
              </a:rPr>
              <a:t>Chronological/Sequential</a:t>
            </a:r>
            <a:endParaRPr lang="en-US" sz="3600" b="1" spc="50" dirty="0">
              <a:ln w="11430"/>
              <a:solidFill>
                <a:srgbClr val="7030A0"/>
              </a:solidFill>
              <a:effectLst>
                <a:outerShdw blurRad="76200" dist="50800" dir="5400000" algn="tl" rotWithShape="0">
                  <a:srgbClr val="000000">
                    <a:alpha val="65000"/>
                  </a:srgbClr>
                </a:outerShdw>
              </a:effectLst>
            </a:endParaRPr>
          </a:p>
        </p:txBody>
      </p:sp>
      <p:sp>
        <p:nvSpPr>
          <p:cNvPr id="7" name="TextBox 6"/>
          <p:cNvSpPr txBox="1"/>
          <p:nvPr/>
        </p:nvSpPr>
        <p:spPr>
          <a:xfrm>
            <a:off x="1828800" y="3406128"/>
            <a:ext cx="4596964" cy="646331"/>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Compare and Contrast</a:t>
            </a:r>
            <a:endPar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8" name="TextBox 7"/>
          <p:cNvSpPr txBox="1"/>
          <p:nvPr/>
        </p:nvSpPr>
        <p:spPr>
          <a:xfrm>
            <a:off x="4400546" y="2590800"/>
            <a:ext cx="3439083" cy="646331"/>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600" b="1" spc="50" dirty="0" smtClean="0">
                <a:ln w="11430"/>
                <a:solidFill>
                  <a:srgbClr val="00B050"/>
                </a:solidFill>
                <a:effectLst>
                  <a:outerShdw blurRad="76200" dist="50800" dir="5400000" algn="tl" rotWithShape="0">
                    <a:srgbClr val="000000">
                      <a:alpha val="65000"/>
                    </a:srgbClr>
                  </a:outerShdw>
                </a:effectLst>
              </a:rPr>
              <a:t>Cause and Effect</a:t>
            </a:r>
            <a:endParaRPr lang="en-US" sz="3600" b="1" spc="50" dirty="0">
              <a:ln w="11430"/>
              <a:solidFill>
                <a:srgbClr val="00B050"/>
              </a:solidFill>
              <a:effectLst>
                <a:outerShdw blurRad="76200" dist="50800" dir="5400000" algn="tl" rotWithShape="0">
                  <a:srgbClr val="000000">
                    <a:alpha val="65000"/>
                  </a:srgbClr>
                </a:outerShdw>
              </a:effectLst>
            </a:endParaRPr>
          </a:p>
        </p:txBody>
      </p:sp>
      <p:sp>
        <p:nvSpPr>
          <p:cNvPr id="9" name="TextBox 8"/>
          <p:cNvSpPr txBox="1"/>
          <p:nvPr/>
        </p:nvSpPr>
        <p:spPr>
          <a:xfrm>
            <a:off x="4127282" y="4419600"/>
            <a:ext cx="3707233" cy="646331"/>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600" b="1" spc="50" dirty="0" smtClean="0">
                <a:ln w="11430"/>
                <a:solidFill>
                  <a:schemeClr val="accent6"/>
                </a:solidFill>
                <a:effectLst>
                  <a:outerShdw blurRad="76200" dist="50800" dir="5400000" algn="tl" rotWithShape="0">
                    <a:srgbClr val="000000">
                      <a:alpha val="65000"/>
                    </a:srgbClr>
                  </a:outerShdw>
                </a:effectLst>
              </a:rPr>
              <a:t>Problem/Solution</a:t>
            </a:r>
            <a:endParaRPr lang="en-US" sz="3600" b="1" spc="50" dirty="0">
              <a:ln w="11430"/>
              <a:solidFill>
                <a:schemeClr val="accent6"/>
              </a:soli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xmlns="" val="3496761050"/>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7" name="Title 6"/>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Outline</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A special form to plan and organize </a:t>
            </a:r>
            <a:r>
              <a:rPr lang="en-US" dirty="0" smtClean="0"/>
              <a:t>writing.</a:t>
            </a:r>
            <a:endParaRPr lang="en-US" dirty="0"/>
          </a:p>
        </p:txBody>
      </p:sp>
      <p:sp>
        <p:nvSpPr>
          <p:cNvPr id="6" name="TextBox 5"/>
          <p:cNvSpPr txBox="1"/>
          <p:nvPr/>
        </p:nvSpPr>
        <p:spPr>
          <a:xfrm>
            <a:off x="2589149" y="1835140"/>
            <a:ext cx="3965701" cy="3416320"/>
          </a:xfrm>
          <a:prstGeom prst="rect">
            <a:avLst/>
          </a:prstGeom>
          <a:noFill/>
        </p:spPr>
        <p:txBody>
          <a:bodyPr wrap="none" rtlCol="0">
            <a:spAutoFit/>
          </a:bodyPr>
          <a:lstStyle/>
          <a:p>
            <a:pPr algn="ctr"/>
            <a:r>
              <a:rPr lang="en-US" dirty="0" smtClean="0"/>
              <a:t>Title</a:t>
            </a:r>
            <a:endParaRPr lang="en-US" dirty="0"/>
          </a:p>
          <a:p>
            <a:pPr lvl="0"/>
            <a:endParaRPr lang="en-US" dirty="0" smtClean="0"/>
          </a:p>
          <a:p>
            <a:pPr marL="400050" lvl="0" indent="-400050">
              <a:buFont typeface="+mj-lt"/>
              <a:buAutoNum type="romanUcPeriod"/>
            </a:pPr>
            <a:r>
              <a:rPr lang="en-US" dirty="0" smtClean="0"/>
              <a:t>Introduction</a:t>
            </a:r>
            <a:endParaRPr lang="en-US" dirty="0"/>
          </a:p>
          <a:p>
            <a:pPr marL="400050" lvl="0" indent="-400050">
              <a:buFont typeface="+mj-lt"/>
              <a:buAutoNum type="romanUcPeriod"/>
            </a:pPr>
            <a:r>
              <a:rPr lang="en-US" dirty="0"/>
              <a:t>Body</a:t>
            </a:r>
          </a:p>
          <a:p>
            <a:pPr marL="800100" lvl="1" indent="-342900">
              <a:buFont typeface="+mj-lt"/>
              <a:buAutoNum type="alphaUcPeriod"/>
            </a:pPr>
            <a:r>
              <a:rPr lang="en-US" dirty="0" smtClean="0"/>
              <a:t>Main Idea</a:t>
            </a:r>
            <a:endParaRPr lang="en-US" dirty="0"/>
          </a:p>
          <a:p>
            <a:pPr marL="1257300" lvl="2" indent="-342900">
              <a:buFont typeface="+mj-lt"/>
              <a:buAutoNum type="arabicPeriod"/>
            </a:pPr>
            <a:r>
              <a:rPr lang="en-US" dirty="0"/>
              <a:t>Supporting Idea/Argument</a:t>
            </a:r>
          </a:p>
          <a:p>
            <a:pPr marL="1257300" lvl="2" indent="-342900">
              <a:buFont typeface="+mj-lt"/>
              <a:buAutoNum type="arabicPeriod"/>
            </a:pPr>
            <a:r>
              <a:rPr lang="en-US" dirty="0"/>
              <a:t>Supporting Idea/Argument</a:t>
            </a:r>
          </a:p>
          <a:p>
            <a:pPr marL="800100" lvl="1" indent="-342900">
              <a:buFont typeface="+mj-lt"/>
              <a:buAutoNum type="alphaUcPeriod"/>
            </a:pPr>
            <a:r>
              <a:rPr lang="en-US" dirty="0" smtClean="0"/>
              <a:t>Main Idea</a:t>
            </a:r>
            <a:endParaRPr lang="en-US" dirty="0"/>
          </a:p>
          <a:p>
            <a:pPr marL="1257300" lvl="2" indent="-342900">
              <a:buFont typeface="+mj-lt"/>
              <a:buAutoNum type="arabicPeriod"/>
            </a:pPr>
            <a:r>
              <a:rPr lang="en-US" dirty="0"/>
              <a:t>Supporting Idea/Argument</a:t>
            </a:r>
          </a:p>
          <a:p>
            <a:pPr marL="1257300" lvl="2" indent="-342900">
              <a:buFont typeface="+mj-lt"/>
              <a:buAutoNum type="arabicPeriod"/>
            </a:pPr>
            <a:r>
              <a:rPr lang="en-US" dirty="0"/>
              <a:t>Supporting Idea/Argument</a:t>
            </a:r>
          </a:p>
          <a:p>
            <a:pPr marL="400050" lvl="0" indent="-400050">
              <a:buFont typeface="+mj-lt"/>
              <a:buAutoNum type="romanUcPeriod"/>
            </a:pPr>
            <a:r>
              <a:rPr lang="en-US" dirty="0"/>
              <a:t>Conclusion</a:t>
            </a:r>
          </a:p>
          <a:p>
            <a:pPr marL="400050" lvl="0" indent="-400050">
              <a:buFont typeface="+mj-lt"/>
              <a:buAutoNum type="romanUcPeriod"/>
            </a:pPr>
            <a:r>
              <a:rPr lang="en-US" dirty="0" smtClean="0"/>
              <a:t>Citations</a:t>
            </a:r>
            <a:endParaRPr lang="en-US" dirty="0"/>
          </a:p>
        </p:txBody>
      </p:sp>
    </p:spTree>
    <p:extLst>
      <p:ext uri="{BB962C8B-B14F-4D97-AF65-F5344CB8AC3E}">
        <p14:creationId xmlns:p14="http://schemas.microsoft.com/office/powerpoint/2010/main" xmlns="" val="2162060738"/>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6" name="Title 5"/>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Overstate</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To inflate the importance of; exaggerate.</a:t>
            </a:r>
          </a:p>
        </p:txBody>
      </p:sp>
      <p:pic>
        <p:nvPicPr>
          <p:cNvPr id="7" name="Picture 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863076" y="2400443"/>
            <a:ext cx="2285714" cy="2285714"/>
          </a:xfrm>
          <a:prstGeom prst="rect">
            <a:avLst/>
          </a:prstGeom>
        </p:spPr>
      </p:pic>
      <p:sp>
        <p:nvSpPr>
          <p:cNvPr id="8" name="TextBox 7"/>
          <p:cNvSpPr txBox="1"/>
          <p:nvPr/>
        </p:nvSpPr>
        <p:spPr>
          <a:xfrm>
            <a:off x="1219200" y="3281690"/>
            <a:ext cx="5101076" cy="523220"/>
          </a:xfrm>
          <a:prstGeom prst="rect">
            <a:avLst/>
          </a:prstGeom>
          <a:noFill/>
        </p:spPr>
        <p:txBody>
          <a:bodyPr wrap="none" rtlCol="0">
            <a:spAutoFit/>
            <a:scene3d>
              <a:camera prst="orthographicFront"/>
              <a:lightRig rig="harsh" dir="t"/>
            </a:scene3d>
            <a:sp3d extrusionH="57150" prstMaterial="matte">
              <a:bevelT w="63500" h="12700" prst="angle"/>
              <a:contourClr>
                <a:schemeClr val="bg1">
                  <a:lumMod val="65000"/>
                </a:schemeClr>
              </a:contourClr>
            </a:sp3d>
          </a:bodyPr>
          <a:lstStyle/>
          <a:p>
            <a:r>
              <a:rPr lang="en-US" sz="2800" b="1" dirty="0" smtClean="0">
                <a:ln/>
                <a:solidFill>
                  <a:schemeClr val="accent6">
                    <a:lumMod val="75000"/>
                  </a:schemeClr>
                </a:solidFill>
              </a:rPr>
              <a:t>It’s a matter of life and death!!!!!</a:t>
            </a:r>
            <a:endParaRPr lang="en-US" sz="2800" b="1" dirty="0">
              <a:ln/>
              <a:solidFill>
                <a:schemeClr val="accent6">
                  <a:lumMod val="75000"/>
                </a:schemeClr>
              </a:solidFill>
            </a:endParaRPr>
          </a:p>
        </p:txBody>
      </p:sp>
    </p:spTree>
    <p:extLst>
      <p:ext uri="{BB962C8B-B14F-4D97-AF65-F5344CB8AC3E}">
        <p14:creationId xmlns:p14="http://schemas.microsoft.com/office/powerpoint/2010/main" xmlns="" val="544444865"/>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9" name="Title 8"/>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Oxymoron</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A combination of contradictory </a:t>
            </a:r>
            <a:r>
              <a:rPr lang="en-US" dirty="0" smtClean="0"/>
              <a:t>words</a:t>
            </a:r>
            <a:r>
              <a:rPr lang="en-US" dirty="0"/>
              <a:t>.</a:t>
            </a:r>
          </a:p>
        </p:txBody>
      </p:sp>
      <p:sp>
        <p:nvSpPr>
          <p:cNvPr id="6" name="TextBox 5"/>
          <p:cNvSpPr txBox="1"/>
          <p:nvPr/>
        </p:nvSpPr>
        <p:spPr>
          <a:xfrm>
            <a:off x="2588412" y="3189357"/>
            <a:ext cx="3967176" cy="707886"/>
          </a:xfrm>
          <a:prstGeom prst="rect">
            <a:avLst/>
          </a:prstGeom>
          <a:noFill/>
        </p:spPr>
        <p:txBody>
          <a:bodyPr wrap="none" rtlCol="0">
            <a:spAutoFit/>
          </a:bodyPr>
          <a:lstStyle/>
          <a:p>
            <a:r>
              <a:rPr lang="en-US" sz="40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Deafening Silence</a:t>
            </a:r>
            <a:endParaRPr 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flipH="1">
            <a:off x="609600" y="3712159"/>
            <a:ext cx="1776679" cy="1567282"/>
          </a:xfrm>
          <a:prstGeom prst="rect">
            <a:avLst/>
          </a:prstGeom>
        </p:spPr>
      </p:pic>
      <p:pic>
        <p:nvPicPr>
          <p:cNvPr id="8" name="Picture 7"/>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757721" y="1807159"/>
            <a:ext cx="1776679" cy="1567282"/>
          </a:xfrm>
          <a:prstGeom prst="rect">
            <a:avLst/>
          </a:prstGeom>
        </p:spPr>
      </p:pic>
    </p:spTree>
    <p:extLst>
      <p:ext uri="{BB962C8B-B14F-4D97-AF65-F5344CB8AC3E}">
        <p14:creationId xmlns:p14="http://schemas.microsoft.com/office/powerpoint/2010/main" xmlns="" val="2491708824"/>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7" name="Title 6"/>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Paradox</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A statement that seems to go against common sense but may still be </a:t>
            </a:r>
            <a:r>
              <a:rPr lang="en-US" dirty="0" smtClean="0"/>
              <a:t>true.</a:t>
            </a:r>
            <a:endParaRPr lang="en-US" dirty="0"/>
          </a:p>
        </p:txBody>
      </p:sp>
      <p:sp>
        <p:nvSpPr>
          <p:cNvPr id="6" name="TextBox 5"/>
          <p:cNvSpPr txBox="1"/>
          <p:nvPr/>
        </p:nvSpPr>
        <p:spPr>
          <a:xfrm>
            <a:off x="1094156" y="2881580"/>
            <a:ext cx="6955687" cy="1323439"/>
          </a:xfrm>
          <a:prstGeom prst="rect">
            <a:avLst/>
          </a:prstGeom>
          <a:noFill/>
        </p:spPr>
        <p:txBody>
          <a:bodyPr wrap="none" rtlCol="0">
            <a:spAutoFit/>
          </a:bodyPr>
          <a:lstStyle/>
          <a:p>
            <a:r>
              <a:rPr lang="en-US" sz="4000" b="1" dirty="0" smtClean="0">
                <a:ln w="13462">
                  <a:solidFill>
                    <a:schemeClr val="bg1"/>
                  </a:solidFill>
                  <a:prstDash val="solid"/>
                </a:ln>
                <a:solidFill>
                  <a:schemeClr val="tx1">
                    <a:lumMod val="85000"/>
                    <a:lumOff val="15000"/>
                  </a:schemeClr>
                </a:solidFill>
                <a:effectLst>
                  <a:outerShdw dist="38100" dir="2700000" algn="bl" rotWithShape="0">
                    <a:srgbClr val="FF0000"/>
                  </a:outerShdw>
                </a:effectLst>
              </a:rPr>
              <a:t>The following statement is true.</a:t>
            </a:r>
          </a:p>
          <a:p>
            <a:r>
              <a:rPr lang="en-US" sz="40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The previous statement is false.</a:t>
            </a:r>
            <a:endParaRPr 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xmlns="" val="3035009166"/>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7" name="Title 6"/>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dirty="0" smtClean="0"/>
              <a:t>Parallelism</a:t>
            </a:r>
            <a:endParaRPr lang="en-US" dirty="0"/>
          </a:p>
        </p:txBody>
      </p:sp>
      <p:sp>
        <p:nvSpPr>
          <p:cNvPr id="5" name="Text Placeholder 4"/>
          <p:cNvSpPr>
            <a:spLocks noGrp="1"/>
          </p:cNvSpPr>
          <p:nvPr>
            <p:ph type="body" sz="quarter" idx="13"/>
          </p:nvPr>
        </p:nvSpPr>
        <p:spPr/>
        <p:txBody>
          <a:bodyPr/>
          <a:lstStyle/>
          <a:p>
            <a:r>
              <a:rPr lang="en-US" dirty="0"/>
              <a:t>O</a:t>
            </a:r>
            <a:r>
              <a:rPr lang="en-US" dirty="0" smtClean="0"/>
              <a:t>ccurs </a:t>
            </a:r>
            <a:r>
              <a:rPr lang="en-US" dirty="0"/>
              <a:t>when a writer or speaker expresses ideas of equal worth with the same grammatical form.</a:t>
            </a:r>
          </a:p>
        </p:txBody>
      </p:sp>
      <p:sp>
        <p:nvSpPr>
          <p:cNvPr id="6" name="TextBox 5"/>
          <p:cNvSpPr txBox="1"/>
          <p:nvPr/>
        </p:nvSpPr>
        <p:spPr>
          <a:xfrm>
            <a:off x="2209800" y="3348335"/>
            <a:ext cx="4898842" cy="461665"/>
          </a:xfrm>
          <a:prstGeom prst="rect">
            <a:avLst/>
          </a:prstGeom>
          <a:noFill/>
        </p:spPr>
        <p:txBody>
          <a:bodyPr wrap="none" rtlCol="0">
            <a:spAutoFit/>
          </a:bodyPr>
          <a:lstStyle/>
          <a:p>
            <a:r>
              <a:rPr lang="en-US" sz="2400" dirty="0" smtClean="0"/>
              <a:t>Not only is Ricky strong he is also fast.</a:t>
            </a:r>
            <a:endParaRPr lang="en-US" sz="2400" dirty="0"/>
          </a:p>
        </p:txBody>
      </p:sp>
      <p:pic>
        <p:nvPicPr>
          <p:cNvPr id="8194" name="Picture 2" descr="C:\Users\Sandra\AppData\Local\Microsoft\Windows\Temporary Internet Files\Content.IE5\BSYANMMM\MC900198184[1].wm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85800" y="3200400"/>
            <a:ext cx="1964602" cy="2092859"/>
          </a:xfrm>
          <a:prstGeom prst="rect">
            <a:avLst/>
          </a:prstGeom>
          <a:noFill/>
          <a:extLst>
            <a:ext uri="{909E8E84-426E-40DD-AFC4-6F175D3DCCD1}">
              <a14:hiddenFill xmlns:a14="http://schemas.microsoft.com/office/drawing/2010/main" xmlns="">
                <a:solidFill>
                  <a:srgbClr val="FFFFFF"/>
                </a:solidFill>
              </a14:hiddenFill>
            </a:ext>
          </a:extLst>
        </p:spPr>
      </p:pic>
      <p:pic>
        <p:nvPicPr>
          <p:cNvPr id="8196" name="Picture 4" descr="C:\Users\Sandra\AppData\Local\Microsoft\Windows\Temporary Internet Files\Content.IE5\BSYANMMM\MC900078715[1].wm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781800" y="1875802"/>
            <a:ext cx="1581150" cy="196453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710471179"/>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Paraphrasing</a:t>
            </a:r>
          </a:p>
        </p:txBody>
      </p:sp>
      <p:sp>
        <p:nvSpPr>
          <p:cNvPr id="5" name="Text Placeholder 4"/>
          <p:cNvSpPr>
            <a:spLocks noGrp="1"/>
          </p:cNvSpPr>
          <p:nvPr>
            <p:ph type="body" sz="quarter" idx="13"/>
          </p:nvPr>
        </p:nvSpPr>
        <p:spPr/>
        <p:txBody>
          <a:bodyPr/>
          <a:lstStyle/>
          <a:p>
            <a:r>
              <a:rPr lang="en-US" dirty="0" smtClean="0"/>
              <a:t>A restatement of a passage or text in different words so as to simplify or clarify.</a:t>
            </a:r>
            <a:endParaRPr lang="en-US" dirty="0"/>
          </a:p>
        </p:txBody>
      </p:sp>
      <p:pic>
        <p:nvPicPr>
          <p:cNvPr id="14340" name="Picture 4" descr="C:\Users\Sandra\AppData\Local\Microsoft\Windows\Temporary Internet Files\Content.IE5\KT7M34EK\MP900401010[1].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872740" y="2438400"/>
            <a:ext cx="3398520" cy="2264795"/>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500728" y="1810266"/>
            <a:ext cx="8109872" cy="646331"/>
          </a:xfrm>
          <a:prstGeom prst="rect">
            <a:avLst/>
          </a:prstGeom>
          <a:noFill/>
        </p:spPr>
        <p:txBody>
          <a:bodyPr wrap="square" rtlCol="0">
            <a:spAutoFit/>
          </a:bodyPr>
          <a:lstStyle/>
          <a:p>
            <a:pPr algn="ctr"/>
            <a:r>
              <a:rPr lang="en-US" dirty="0" smtClean="0"/>
              <a:t>The Golden Gate Bridge in San Francisco is a </a:t>
            </a:r>
          </a:p>
          <a:p>
            <a:pPr algn="ctr"/>
            <a:r>
              <a:rPr lang="en-US" dirty="0" smtClean="0"/>
              <a:t>must-see attraction if you’re visiting the state.</a:t>
            </a:r>
            <a:endParaRPr lang="en-US" dirty="0"/>
          </a:p>
        </p:txBody>
      </p:sp>
      <p:sp>
        <p:nvSpPr>
          <p:cNvPr id="7" name="TextBox 6"/>
          <p:cNvSpPr txBox="1"/>
          <p:nvPr/>
        </p:nvSpPr>
        <p:spPr>
          <a:xfrm>
            <a:off x="953716" y="4800600"/>
            <a:ext cx="7203895" cy="369332"/>
          </a:xfrm>
          <a:prstGeom prst="rect">
            <a:avLst/>
          </a:prstGeom>
          <a:noFill/>
        </p:spPr>
        <p:txBody>
          <a:bodyPr wrap="none" rtlCol="0">
            <a:spAutoFit/>
          </a:bodyPr>
          <a:lstStyle/>
          <a:p>
            <a:r>
              <a:rPr lang="en-US" dirty="0" smtClean="0"/>
              <a:t>Whenever you visit California, be sure to check out the Golden Gate Bridge.</a:t>
            </a:r>
            <a:endParaRPr lang="en-US" dirty="0"/>
          </a:p>
        </p:txBody>
      </p:sp>
    </p:spTree>
    <p:extLst>
      <p:ext uri="{BB962C8B-B14F-4D97-AF65-F5344CB8AC3E}">
        <p14:creationId xmlns:p14="http://schemas.microsoft.com/office/powerpoint/2010/main" xmlns="" val="131813073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6" name="Title 5"/>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Analogy</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A comparison of two different things that are similar in some way.</a:t>
            </a:r>
            <a:endParaRPr lang="en-US" dirty="0"/>
          </a:p>
        </p:txBody>
      </p:sp>
      <p:pic>
        <p:nvPicPr>
          <p:cNvPr id="6146" name="Picture 2" descr="C:\Users\Sandra\AppData\Local\Microsoft\Windows\Temporary Internet Files\Content.IE5\YW0GWXT1\MP900262250[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33400" y="2065020"/>
            <a:ext cx="2750884" cy="2727960"/>
          </a:xfrm>
          <a:prstGeom prst="rect">
            <a:avLst/>
          </a:prstGeom>
          <a:noFill/>
          <a:extLst>
            <a:ext uri="{909E8E84-426E-40DD-AFC4-6F175D3DCCD1}">
              <a14:hiddenFill xmlns:a14="http://schemas.microsoft.com/office/drawing/2010/main" xmlns="">
                <a:solidFill>
                  <a:srgbClr val="FFFFFF"/>
                </a:solidFill>
              </a14:hiddenFill>
            </a:ext>
          </a:extLst>
        </p:spPr>
      </p:pic>
      <p:pic>
        <p:nvPicPr>
          <p:cNvPr id="6147" name="Picture 3" descr="C:\Users\Sandra\AppData\Local\Microsoft\Windows\Temporary Internet Files\Content.IE5\0EDMD995\MP900444808[1].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400800" y="1988820"/>
            <a:ext cx="2201282" cy="2887980"/>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extBox 6"/>
          <p:cNvSpPr txBox="1"/>
          <p:nvPr/>
        </p:nvSpPr>
        <p:spPr>
          <a:xfrm>
            <a:off x="3505200" y="2743200"/>
            <a:ext cx="2583873" cy="1384995"/>
          </a:xfrm>
          <a:prstGeom prst="rect">
            <a:avLst/>
          </a:prstGeom>
          <a:noFill/>
        </p:spPr>
        <p:txBody>
          <a:bodyPr wrap="square" rtlCol="0">
            <a:spAutoFit/>
          </a:bodyPr>
          <a:lstStyle/>
          <a:p>
            <a:pPr algn="ctr"/>
            <a:r>
              <a:rPr lang="en-US" sz="2800" b="1" u="sng" dirty="0" smtClean="0">
                <a:solidFill>
                  <a:srgbClr val="0070C0"/>
                </a:solidFill>
              </a:rPr>
              <a:t>Meow</a:t>
            </a:r>
            <a:r>
              <a:rPr lang="en-US" sz="2800" dirty="0" smtClean="0"/>
              <a:t> is to </a:t>
            </a:r>
            <a:r>
              <a:rPr lang="en-US" sz="2800" b="1" u="sng" dirty="0" smtClean="0">
                <a:solidFill>
                  <a:srgbClr val="0070C0"/>
                </a:solidFill>
              </a:rPr>
              <a:t>Cats</a:t>
            </a:r>
          </a:p>
          <a:p>
            <a:pPr algn="ctr"/>
            <a:r>
              <a:rPr lang="en-US" sz="2800" dirty="0" smtClean="0"/>
              <a:t>as</a:t>
            </a:r>
          </a:p>
          <a:p>
            <a:pPr algn="ctr"/>
            <a:r>
              <a:rPr lang="en-US" sz="2800" b="1" u="sng" dirty="0" smtClean="0">
                <a:solidFill>
                  <a:srgbClr val="C00000"/>
                </a:solidFill>
              </a:rPr>
              <a:t>Bark </a:t>
            </a:r>
            <a:r>
              <a:rPr lang="en-US" sz="2800" dirty="0" smtClean="0"/>
              <a:t>is to </a:t>
            </a:r>
            <a:r>
              <a:rPr lang="en-US" sz="2800" b="1" u="sng" dirty="0" smtClean="0">
                <a:solidFill>
                  <a:srgbClr val="C00000"/>
                </a:solidFill>
              </a:rPr>
              <a:t>Dogs</a:t>
            </a:r>
            <a:endParaRPr lang="en-US" sz="2800" b="1" u="sng" dirty="0">
              <a:solidFill>
                <a:srgbClr val="C00000"/>
              </a:solidFill>
            </a:endParaRPr>
          </a:p>
        </p:txBody>
      </p:sp>
    </p:spTree>
    <p:extLst>
      <p:ext uri="{BB962C8B-B14F-4D97-AF65-F5344CB8AC3E}">
        <p14:creationId xmlns:p14="http://schemas.microsoft.com/office/powerpoint/2010/main" xmlns="" val="2430380314"/>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11" name="Title 10"/>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Particular</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Being </a:t>
            </a:r>
            <a:r>
              <a:rPr lang="en-US" dirty="0"/>
              <a:t>the only one in mind or referred to out of many possibilities; specific; special.</a:t>
            </a:r>
          </a:p>
        </p:txBody>
      </p:sp>
      <p:grpSp>
        <p:nvGrpSpPr>
          <p:cNvPr id="6" name="Group 5"/>
          <p:cNvGrpSpPr/>
          <p:nvPr/>
        </p:nvGrpSpPr>
        <p:grpSpPr>
          <a:xfrm>
            <a:off x="609601" y="2736691"/>
            <a:ext cx="7891934" cy="2619534"/>
            <a:chOff x="609601" y="2736691"/>
            <a:chExt cx="7891934" cy="2619534"/>
          </a:xfrm>
        </p:grpSpPr>
        <p:pic>
          <p:nvPicPr>
            <p:cNvPr id="7" name="Picture 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096000" y="4072824"/>
              <a:ext cx="2405535" cy="1261235"/>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466108" y="4050660"/>
              <a:ext cx="2211781" cy="130556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09601" y="4112756"/>
              <a:ext cx="2283828" cy="1189494"/>
            </a:xfrm>
            <a:prstGeom prst="rect">
              <a:avLst/>
            </a:prstGeom>
          </p:spPr>
        </p:pic>
        <p:sp>
          <p:nvSpPr>
            <p:cNvPr id="10" name="TextBox 9"/>
            <p:cNvSpPr txBox="1"/>
            <p:nvPr/>
          </p:nvSpPr>
          <p:spPr>
            <a:xfrm>
              <a:off x="2138415" y="2736691"/>
              <a:ext cx="4867166" cy="461665"/>
            </a:xfrm>
            <a:prstGeom prst="rect">
              <a:avLst/>
            </a:prstGeom>
            <a:noFill/>
          </p:spPr>
          <p:txBody>
            <a:bodyPr wrap="none" rtlCol="0">
              <a:spAutoFit/>
            </a:bodyPr>
            <a:lstStyle/>
            <a:p>
              <a:r>
                <a:rPr lang="en-US" sz="2400" dirty="0" smtClean="0"/>
                <a:t>Do you have a </a:t>
              </a:r>
              <a:r>
                <a:rPr lang="en-US" sz="2400" b="1" i="1" u="sng" dirty="0" smtClean="0"/>
                <a:t>particular</a:t>
              </a:r>
              <a:r>
                <a:rPr lang="en-US" sz="2400" dirty="0" smtClean="0"/>
                <a:t> car in mind?</a:t>
              </a:r>
              <a:endParaRPr lang="en-US" sz="2400" dirty="0"/>
            </a:p>
          </p:txBody>
        </p:sp>
      </p:grpSp>
    </p:spTree>
    <p:extLst>
      <p:ext uri="{BB962C8B-B14F-4D97-AF65-F5344CB8AC3E}">
        <p14:creationId xmlns:p14="http://schemas.microsoft.com/office/powerpoint/2010/main" xmlns="" val="766585552"/>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13" name="Title 1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Parts of speech</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A class of words (as adjectives, adverbs, conjunctions, interjections, nouns, prepositions, pronouns, or verbs) identified according to the kinds of ideas they express and the way they work in a </a:t>
            </a:r>
            <a:r>
              <a:rPr lang="en-US" dirty="0" smtClean="0"/>
              <a:t>sentence.</a:t>
            </a:r>
            <a:endParaRPr lang="en-US" dirty="0"/>
          </a:p>
        </p:txBody>
      </p:sp>
      <p:sp>
        <p:nvSpPr>
          <p:cNvPr id="6" name="TextBox 5"/>
          <p:cNvSpPr txBox="1"/>
          <p:nvPr/>
        </p:nvSpPr>
        <p:spPr>
          <a:xfrm>
            <a:off x="3446902" y="4491517"/>
            <a:ext cx="1785938" cy="523220"/>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Adjectives</a:t>
            </a:r>
            <a:endParaRPr lang="en-U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 name="TextBox 6"/>
          <p:cNvSpPr txBox="1"/>
          <p:nvPr/>
        </p:nvSpPr>
        <p:spPr>
          <a:xfrm>
            <a:off x="6781800" y="2567899"/>
            <a:ext cx="1449179" cy="523220"/>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2800" b="1" spc="50" dirty="0" smtClean="0">
                <a:ln w="11430"/>
                <a:solidFill>
                  <a:srgbClr val="92D050"/>
                </a:solidFill>
                <a:effectLst>
                  <a:outerShdw blurRad="76200" dist="50800" dir="5400000" algn="tl" rotWithShape="0">
                    <a:srgbClr val="000000">
                      <a:alpha val="65000"/>
                    </a:srgbClr>
                  </a:outerShdw>
                </a:effectLst>
              </a:rPr>
              <a:t>Adverbs</a:t>
            </a:r>
            <a:endParaRPr lang="en-US" sz="2800" b="1" spc="50" dirty="0">
              <a:ln w="11430"/>
              <a:solidFill>
                <a:srgbClr val="92D050"/>
              </a:solidFill>
              <a:effectLst>
                <a:outerShdw blurRad="76200" dist="50800" dir="5400000" algn="tl" rotWithShape="0">
                  <a:srgbClr val="000000">
                    <a:alpha val="65000"/>
                  </a:srgbClr>
                </a:outerShdw>
              </a:effectLst>
            </a:endParaRPr>
          </a:p>
        </p:txBody>
      </p:sp>
      <p:sp>
        <p:nvSpPr>
          <p:cNvPr id="8" name="TextBox 7"/>
          <p:cNvSpPr txBox="1"/>
          <p:nvPr/>
        </p:nvSpPr>
        <p:spPr>
          <a:xfrm>
            <a:off x="4715546" y="3526542"/>
            <a:ext cx="2204450" cy="523220"/>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2800" b="1" spc="50" dirty="0" smtClean="0">
                <a:ln w="11430"/>
                <a:solidFill>
                  <a:srgbClr val="FF0000"/>
                </a:solidFill>
                <a:effectLst>
                  <a:outerShdw blurRad="76200" dist="50800" dir="5400000" algn="tl" rotWithShape="0">
                    <a:srgbClr val="000000">
                      <a:alpha val="65000"/>
                    </a:srgbClr>
                  </a:outerShdw>
                </a:effectLst>
              </a:rPr>
              <a:t>Conjunctions</a:t>
            </a:r>
            <a:endParaRPr lang="en-US" sz="2800" b="1" spc="50" dirty="0">
              <a:ln w="11430"/>
              <a:solidFill>
                <a:srgbClr val="FF0000"/>
              </a:solidFill>
              <a:effectLst>
                <a:outerShdw blurRad="76200" dist="50800" dir="5400000" algn="tl" rotWithShape="0">
                  <a:srgbClr val="000000">
                    <a:alpha val="65000"/>
                  </a:srgbClr>
                </a:outerShdw>
              </a:effectLst>
            </a:endParaRPr>
          </a:p>
        </p:txBody>
      </p:sp>
      <p:sp>
        <p:nvSpPr>
          <p:cNvPr id="9" name="TextBox 8"/>
          <p:cNvSpPr txBox="1"/>
          <p:nvPr/>
        </p:nvSpPr>
        <p:spPr>
          <a:xfrm>
            <a:off x="2568483" y="1841942"/>
            <a:ext cx="2147063" cy="523220"/>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2800" b="1" spc="50" dirty="0" smtClean="0">
                <a:ln w="11430"/>
                <a:solidFill>
                  <a:srgbClr val="00B0F0"/>
                </a:solidFill>
                <a:effectLst>
                  <a:outerShdw blurRad="76200" dist="50800" dir="5400000" algn="tl" rotWithShape="0">
                    <a:srgbClr val="000000">
                      <a:alpha val="65000"/>
                    </a:srgbClr>
                  </a:outerShdw>
                </a:effectLst>
              </a:rPr>
              <a:t>Interjections</a:t>
            </a:r>
            <a:endParaRPr lang="en-US" sz="2800" b="1" spc="50" dirty="0">
              <a:ln w="11430"/>
              <a:solidFill>
                <a:srgbClr val="00B0F0"/>
              </a:solidFill>
              <a:effectLst>
                <a:outerShdw blurRad="76200" dist="50800" dir="5400000" algn="tl" rotWithShape="0">
                  <a:srgbClr val="000000">
                    <a:alpha val="65000"/>
                  </a:srgbClr>
                </a:outerShdw>
              </a:effectLst>
            </a:endParaRPr>
          </a:p>
        </p:txBody>
      </p:sp>
      <p:sp>
        <p:nvSpPr>
          <p:cNvPr id="10" name="TextBox 9"/>
          <p:cNvSpPr txBox="1"/>
          <p:nvPr/>
        </p:nvSpPr>
        <p:spPr>
          <a:xfrm>
            <a:off x="5051288" y="2454434"/>
            <a:ext cx="1024639" cy="523220"/>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2800" b="1" spc="50" dirty="0" smtClean="0">
                <a:ln w="11430"/>
                <a:solidFill>
                  <a:srgbClr val="7030A0"/>
                </a:solidFill>
                <a:effectLst>
                  <a:outerShdw blurRad="76200" dist="50800" dir="5400000" algn="tl" rotWithShape="0">
                    <a:srgbClr val="000000">
                      <a:alpha val="65000"/>
                    </a:srgbClr>
                  </a:outerShdw>
                </a:effectLst>
              </a:rPr>
              <a:t>Noun</a:t>
            </a:r>
            <a:endParaRPr lang="en-US" sz="2800" b="1" spc="50" dirty="0">
              <a:ln w="11430"/>
              <a:solidFill>
                <a:srgbClr val="7030A0"/>
              </a:solidFill>
              <a:effectLst>
                <a:outerShdw blurRad="76200" dist="50800" dir="5400000" algn="tl" rotWithShape="0">
                  <a:srgbClr val="000000">
                    <a:alpha val="65000"/>
                  </a:srgbClr>
                </a:outerShdw>
              </a:effectLst>
            </a:endParaRPr>
          </a:p>
        </p:txBody>
      </p:sp>
      <p:sp>
        <p:nvSpPr>
          <p:cNvPr id="11" name="TextBox 10"/>
          <p:cNvSpPr txBox="1"/>
          <p:nvPr/>
        </p:nvSpPr>
        <p:spPr>
          <a:xfrm>
            <a:off x="1169099" y="2829509"/>
            <a:ext cx="2113848" cy="523220"/>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2800" b="1" spc="50" dirty="0" smtClean="0">
                <a:ln w="11430"/>
                <a:solidFill>
                  <a:schemeClr val="accent6"/>
                </a:solidFill>
                <a:effectLst>
                  <a:outerShdw blurRad="76200" dist="50800" dir="5400000" algn="tl" rotWithShape="0">
                    <a:srgbClr val="000000">
                      <a:alpha val="65000"/>
                    </a:srgbClr>
                  </a:outerShdw>
                </a:effectLst>
              </a:rPr>
              <a:t>Prepositions</a:t>
            </a:r>
            <a:endParaRPr lang="en-US" sz="2800" b="1" spc="50" dirty="0">
              <a:ln w="11430"/>
              <a:solidFill>
                <a:schemeClr val="accent6"/>
              </a:solidFill>
              <a:effectLst>
                <a:outerShdw blurRad="76200" dist="50800" dir="5400000" algn="tl" rotWithShape="0">
                  <a:srgbClr val="000000">
                    <a:alpha val="65000"/>
                  </a:srgbClr>
                </a:outerShdw>
              </a:effectLst>
            </a:endParaRPr>
          </a:p>
        </p:txBody>
      </p:sp>
      <p:sp>
        <p:nvSpPr>
          <p:cNvPr id="12" name="TextBox 11"/>
          <p:cNvSpPr txBox="1"/>
          <p:nvPr/>
        </p:nvSpPr>
        <p:spPr>
          <a:xfrm>
            <a:off x="2003298" y="3657600"/>
            <a:ext cx="1655068" cy="523220"/>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2800" b="1" spc="50" dirty="0" smtClean="0">
                <a:ln w="11430"/>
                <a:solidFill>
                  <a:srgbClr val="FF0066"/>
                </a:solidFill>
                <a:effectLst>
                  <a:outerShdw blurRad="76200" dist="50800" dir="5400000" algn="tl" rotWithShape="0">
                    <a:srgbClr val="000000">
                      <a:alpha val="65000"/>
                    </a:srgbClr>
                  </a:outerShdw>
                </a:effectLst>
              </a:rPr>
              <a:t>Pronouns</a:t>
            </a:r>
            <a:endParaRPr lang="en-US" sz="2800" b="1" spc="50" dirty="0">
              <a:ln w="11430"/>
              <a:solidFill>
                <a:srgbClr val="FF0066"/>
              </a:solidFill>
              <a:effectLst>
                <a:outerShdw blurRad="76200" dist="50800" dir="5400000" algn="tl" rotWithShape="0">
                  <a:srgbClr val="000000">
                    <a:alpha val="65000"/>
                  </a:srgbClr>
                </a:outerShdw>
              </a:effectLst>
            </a:endParaRPr>
          </a:p>
        </p:txBody>
      </p:sp>
      <p:sp>
        <p:nvSpPr>
          <p:cNvPr id="14" name="TextBox 13"/>
          <p:cNvSpPr txBox="1"/>
          <p:nvPr/>
        </p:nvSpPr>
        <p:spPr>
          <a:xfrm>
            <a:off x="6920577" y="4180820"/>
            <a:ext cx="1052596" cy="523220"/>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2800" b="1" spc="50" dirty="0" smtClean="0">
                <a:ln w="11430"/>
                <a:solidFill>
                  <a:srgbClr val="00B050"/>
                </a:solidFill>
                <a:effectLst>
                  <a:outerShdw blurRad="76200" dist="50800" dir="5400000" algn="tl" rotWithShape="0">
                    <a:srgbClr val="000000">
                      <a:alpha val="65000"/>
                    </a:srgbClr>
                  </a:outerShdw>
                </a:effectLst>
              </a:rPr>
              <a:t>Verbs</a:t>
            </a:r>
            <a:endParaRPr lang="en-US" sz="2800" b="1" spc="50" dirty="0">
              <a:ln w="11430"/>
              <a:solidFill>
                <a:srgbClr val="00B050"/>
              </a:soli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xmlns="" val="940024552"/>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6" name="Title 5"/>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dirty="0" smtClean="0"/>
              <a:t>Pathetic fallacy</a:t>
            </a:r>
            <a:endParaRPr lang="en-US" dirty="0"/>
          </a:p>
        </p:txBody>
      </p:sp>
      <p:sp>
        <p:nvSpPr>
          <p:cNvPr id="5" name="Text Placeholder 4"/>
          <p:cNvSpPr>
            <a:spLocks noGrp="1"/>
          </p:cNvSpPr>
          <p:nvPr>
            <p:ph type="body" sz="quarter" idx="13"/>
          </p:nvPr>
        </p:nvSpPr>
        <p:spPr/>
        <p:txBody>
          <a:bodyPr/>
          <a:lstStyle/>
          <a:p>
            <a:r>
              <a:rPr lang="en-US" dirty="0" smtClean="0"/>
              <a:t>The treatment of inanimate objects as if they had human feelings.</a:t>
            </a:r>
            <a:endParaRPr lang="en-US" dirty="0"/>
          </a:p>
        </p:txBody>
      </p:sp>
      <p:pic>
        <p:nvPicPr>
          <p:cNvPr id="8" name="Picture 7"/>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447800" y="2075532"/>
            <a:ext cx="2384049" cy="2948389"/>
          </a:xfrm>
          <a:prstGeom prst="rect">
            <a:avLst/>
          </a:prstGeom>
        </p:spPr>
      </p:pic>
      <p:sp>
        <p:nvSpPr>
          <p:cNvPr id="9" name="TextBox 8"/>
          <p:cNvSpPr txBox="1"/>
          <p:nvPr/>
        </p:nvSpPr>
        <p:spPr>
          <a:xfrm>
            <a:off x="4114800" y="3358633"/>
            <a:ext cx="2929905" cy="369332"/>
          </a:xfrm>
          <a:prstGeom prst="rect">
            <a:avLst/>
          </a:prstGeom>
          <a:noFill/>
        </p:spPr>
        <p:txBody>
          <a:bodyPr wrap="none" rtlCol="0">
            <a:spAutoFit/>
          </a:bodyPr>
          <a:lstStyle/>
          <a:p>
            <a:r>
              <a:rPr lang="en-US" dirty="0" smtClean="0"/>
              <a:t>My pillow is calling my name.</a:t>
            </a:r>
            <a:endParaRPr lang="en-US" dirty="0"/>
          </a:p>
        </p:txBody>
      </p:sp>
    </p:spTree>
    <p:extLst>
      <p:ext uri="{BB962C8B-B14F-4D97-AF65-F5344CB8AC3E}">
        <p14:creationId xmlns:p14="http://schemas.microsoft.com/office/powerpoint/2010/main" xmlns="" val="1057737512"/>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rgbClr val="0070C0"/>
                </a:solidFill>
              </a:rPr>
              <a:t>Personification</a:t>
            </a:r>
            <a:endParaRPr lang="en-US" u="sng" dirty="0">
              <a:solidFill>
                <a:srgbClr val="0070C0"/>
              </a:solidFill>
            </a:endParaRPr>
          </a:p>
        </p:txBody>
      </p:sp>
      <p:sp>
        <p:nvSpPr>
          <p:cNvPr id="5" name="Text Placeholder 4"/>
          <p:cNvSpPr>
            <a:spLocks noGrp="1"/>
          </p:cNvSpPr>
          <p:nvPr>
            <p:ph type="body" sz="quarter" idx="13"/>
          </p:nvPr>
        </p:nvSpPr>
        <p:spPr/>
        <p:txBody>
          <a:bodyPr/>
          <a:lstStyle/>
          <a:p>
            <a:r>
              <a:rPr lang="en-US" dirty="0"/>
              <a:t>To give human qualities to something that isn’t human.</a:t>
            </a:r>
          </a:p>
        </p:txBody>
      </p:sp>
      <p:pic>
        <p:nvPicPr>
          <p:cNvPr id="14338" name="Picture 2" descr="C:\Users\Sandra\AppData\Local\Microsoft\Windows\Temporary Internet Files\Content.IE5\B8N3ETCL\MC900055284[1].wm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50392" y="1981200"/>
            <a:ext cx="3340608" cy="3048000"/>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4876800" y="3082187"/>
            <a:ext cx="3238644" cy="461665"/>
          </a:xfrm>
          <a:prstGeom prst="rect">
            <a:avLst/>
          </a:prstGeom>
          <a:noFill/>
        </p:spPr>
        <p:txBody>
          <a:bodyPr wrap="none" rtlCol="0">
            <a:spAutoFit/>
          </a:bodyPr>
          <a:lstStyle/>
          <a:p>
            <a:r>
              <a:rPr lang="en-US" sz="2400" dirty="0" smtClean="0"/>
              <a:t>Opportunity is knocking,</a:t>
            </a:r>
            <a:endParaRPr lang="en-US" sz="2400" dirty="0"/>
          </a:p>
        </p:txBody>
      </p:sp>
    </p:spTree>
    <p:extLst>
      <p:ext uri="{BB962C8B-B14F-4D97-AF65-F5344CB8AC3E}">
        <p14:creationId xmlns:p14="http://schemas.microsoft.com/office/powerpoint/2010/main" xmlns="" val="239682838"/>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Perspective</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A position from which something is considered or evaluated; standpoint.</a:t>
            </a:r>
          </a:p>
        </p:txBody>
      </p:sp>
      <p:sp>
        <p:nvSpPr>
          <p:cNvPr id="6" name="TextBox 5"/>
          <p:cNvSpPr txBox="1"/>
          <p:nvPr/>
        </p:nvSpPr>
        <p:spPr>
          <a:xfrm>
            <a:off x="914400" y="2209800"/>
            <a:ext cx="2583464" cy="584775"/>
          </a:xfrm>
          <a:prstGeom prst="rect">
            <a:avLst/>
          </a:prstGeom>
          <a:noFill/>
        </p:spPr>
        <p:txBody>
          <a:bodyPr wrap="non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3200" b="1" cap="all" dirty="0" smtClean="0">
                <a:ln w="0"/>
                <a:solidFill>
                  <a:srgbClr val="7030A0"/>
                </a:solidFill>
                <a:effectLst>
                  <a:reflection blurRad="12700" stA="50000" endPos="50000" dist="5000" dir="5400000" sy="-100000" rotWithShape="0"/>
                </a:effectLst>
              </a:rPr>
              <a:t>First Person</a:t>
            </a:r>
            <a:endParaRPr lang="en-US" sz="3200" b="1" cap="all" dirty="0">
              <a:ln w="0"/>
              <a:solidFill>
                <a:srgbClr val="7030A0"/>
              </a:solidFill>
              <a:effectLst>
                <a:reflection blurRad="12700" stA="50000" endPos="50000" dist="5000" dir="5400000" sy="-100000" rotWithShape="0"/>
              </a:effectLst>
            </a:endParaRPr>
          </a:p>
        </p:txBody>
      </p:sp>
      <p:sp>
        <p:nvSpPr>
          <p:cNvPr id="7" name="TextBox 6"/>
          <p:cNvSpPr txBox="1"/>
          <p:nvPr/>
        </p:nvSpPr>
        <p:spPr>
          <a:xfrm>
            <a:off x="5334000" y="2209800"/>
            <a:ext cx="3074624" cy="584775"/>
          </a:xfrm>
          <a:prstGeom prst="rect">
            <a:avLst/>
          </a:prstGeom>
          <a:noFill/>
        </p:spPr>
        <p:txBody>
          <a:bodyPr wrap="non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3200" b="1" cap="all" dirty="0" smtClean="0">
                <a:ln w="0"/>
                <a:solidFill>
                  <a:srgbClr val="00B050"/>
                </a:solidFill>
                <a:effectLst>
                  <a:reflection blurRad="12700" stA="50000" endPos="50000" dist="5000" dir="5400000" sy="-100000" rotWithShape="0"/>
                </a:effectLst>
              </a:rPr>
              <a:t>Second Person</a:t>
            </a:r>
            <a:endParaRPr lang="en-US" sz="3200" b="1" cap="all" dirty="0">
              <a:ln w="0"/>
              <a:solidFill>
                <a:srgbClr val="00B050"/>
              </a:solidFill>
              <a:effectLst>
                <a:reflection blurRad="12700" stA="50000" endPos="50000" dist="5000" dir="5400000" sy="-100000" rotWithShape="0"/>
              </a:effectLst>
            </a:endParaRPr>
          </a:p>
        </p:txBody>
      </p:sp>
      <p:sp>
        <p:nvSpPr>
          <p:cNvPr id="8" name="TextBox 7"/>
          <p:cNvSpPr txBox="1"/>
          <p:nvPr/>
        </p:nvSpPr>
        <p:spPr>
          <a:xfrm>
            <a:off x="3276600" y="3735812"/>
            <a:ext cx="2726196" cy="584775"/>
          </a:xfrm>
          <a:prstGeom prst="rect">
            <a:avLst/>
          </a:prstGeom>
          <a:noFill/>
        </p:spPr>
        <p:txBody>
          <a:bodyPr wrap="non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3200" b="1" cap="all" dirty="0" smtClean="0">
                <a:ln w="0"/>
                <a:solidFill>
                  <a:srgbClr val="00B0F0"/>
                </a:solidFill>
                <a:effectLst>
                  <a:reflection blurRad="12700" stA="50000" endPos="50000" dist="5000" dir="5400000" sy="-100000" rotWithShape="0"/>
                </a:effectLst>
              </a:rPr>
              <a:t>Third Person</a:t>
            </a:r>
            <a:endParaRPr lang="en-US" sz="3200" b="1" cap="all" dirty="0">
              <a:ln w="0"/>
              <a:solidFill>
                <a:srgbClr val="00B0F0"/>
              </a:solidFill>
              <a:effectLst>
                <a:reflection blurRad="12700" stA="50000" endPos="50000" dist="5000" dir="5400000" sy="-100000" rotWithShape="0"/>
              </a:effectLst>
            </a:endParaRPr>
          </a:p>
        </p:txBody>
      </p:sp>
      <p:sp>
        <p:nvSpPr>
          <p:cNvPr id="9" name="TextBox 8"/>
          <p:cNvSpPr txBox="1"/>
          <p:nvPr/>
        </p:nvSpPr>
        <p:spPr>
          <a:xfrm>
            <a:off x="1376642" y="2895600"/>
            <a:ext cx="1658980" cy="369332"/>
          </a:xfrm>
          <a:prstGeom prst="rect">
            <a:avLst/>
          </a:prstGeom>
          <a:noFill/>
        </p:spPr>
        <p:txBody>
          <a:bodyPr wrap="none" rtlCol="0">
            <a:spAutoFit/>
          </a:bodyPr>
          <a:lstStyle/>
          <a:p>
            <a:r>
              <a:rPr lang="en-US" dirty="0" smtClean="0"/>
              <a:t>I, Me, My, Mine</a:t>
            </a:r>
            <a:endParaRPr lang="en-US" dirty="0"/>
          </a:p>
        </p:txBody>
      </p:sp>
      <p:sp>
        <p:nvSpPr>
          <p:cNvPr id="10" name="TextBox 9"/>
          <p:cNvSpPr txBox="1"/>
          <p:nvPr/>
        </p:nvSpPr>
        <p:spPr>
          <a:xfrm>
            <a:off x="5700094" y="2895600"/>
            <a:ext cx="2342436" cy="369332"/>
          </a:xfrm>
          <a:prstGeom prst="rect">
            <a:avLst/>
          </a:prstGeom>
          <a:noFill/>
        </p:spPr>
        <p:txBody>
          <a:bodyPr wrap="none" rtlCol="0">
            <a:spAutoFit/>
          </a:bodyPr>
          <a:lstStyle/>
          <a:p>
            <a:r>
              <a:rPr lang="en-US" dirty="0" smtClean="0"/>
              <a:t>You, Your, Yours, You’re</a:t>
            </a:r>
            <a:endParaRPr lang="en-US" dirty="0"/>
          </a:p>
        </p:txBody>
      </p:sp>
      <p:sp>
        <p:nvSpPr>
          <p:cNvPr id="11" name="TextBox 10"/>
          <p:cNvSpPr txBox="1"/>
          <p:nvPr/>
        </p:nvSpPr>
        <p:spPr>
          <a:xfrm>
            <a:off x="3566071" y="4495800"/>
            <a:ext cx="2037417" cy="369332"/>
          </a:xfrm>
          <a:prstGeom prst="rect">
            <a:avLst/>
          </a:prstGeom>
          <a:noFill/>
        </p:spPr>
        <p:txBody>
          <a:bodyPr wrap="none" rtlCol="0">
            <a:spAutoFit/>
          </a:bodyPr>
          <a:lstStyle/>
          <a:p>
            <a:r>
              <a:rPr lang="en-US" dirty="0" smtClean="0"/>
              <a:t>He, She, They, Their</a:t>
            </a:r>
            <a:endParaRPr lang="en-US" dirty="0"/>
          </a:p>
        </p:txBody>
      </p:sp>
    </p:spTree>
    <p:extLst>
      <p:ext uri="{BB962C8B-B14F-4D97-AF65-F5344CB8AC3E}">
        <p14:creationId xmlns:p14="http://schemas.microsoft.com/office/powerpoint/2010/main" xmlns="" val="2947574250"/>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Persuade/Persuasive</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To talk someone into doing or believing something; convince.</a:t>
            </a:r>
            <a:endParaRPr lang="en-US" dirty="0"/>
          </a:p>
        </p:txBody>
      </p:sp>
      <p:pic>
        <p:nvPicPr>
          <p:cNvPr id="28675" name="Picture 3" descr="C:\Users\Sandra\AppData\Local\Microsoft\Windows\Temporary Internet Files\Content.IE5\YW0GWXT1\MP900422486[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114800" y="1752600"/>
            <a:ext cx="4476750" cy="3581400"/>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654369" y="2990165"/>
            <a:ext cx="3356688" cy="707886"/>
          </a:xfrm>
          <a:prstGeom prst="rect">
            <a:avLst/>
          </a:prstGeom>
          <a:noFill/>
        </p:spPr>
        <p:txBody>
          <a:bodyPr wrap="none" rtlCol="0">
            <a:spAutoFit/>
          </a:bodyPr>
          <a:lstStyle/>
          <a:p>
            <a:pPr algn="ctr"/>
            <a:r>
              <a:rPr lang="en-US" sz="2000" dirty="0" smtClean="0"/>
              <a:t>If you finish all your chores, </a:t>
            </a:r>
          </a:p>
          <a:p>
            <a:pPr algn="ctr"/>
            <a:r>
              <a:rPr lang="en-US" sz="2000" dirty="0" smtClean="0"/>
              <a:t>you can have some ice cream.</a:t>
            </a:r>
            <a:endParaRPr lang="en-US" sz="2000" dirty="0"/>
          </a:p>
        </p:txBody>
      </p:sp>
    </p:spTree>
    <p:extLst>
      <p:ext uri="{BB962C8B-B14F-4D97-AF65-F5344CB8AC3E}">
        <p14:creationId xmlns:p14="http://schemas.microsoft.com/office/powerpoint/2010/main" xmlns="" val="3692716120"/>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4" name="Title 3"/>
          <p:cNvSpPr>
            <a:spLocks noGrp="1"/>
          </p:cNvSpPr>
          <p:nvPr>
            <p:ph type="title"/>
          </p:nvPr>
        </p:nvSpPr>
        <p:spPr/>
        <p:txBody>
          <a:bodyPr/>
          <a:lstStyle/>
          <a:p>
            <a:endParaRPr lang="en-US"/>
          </a:p>
        </p:txBody>
      </p:sp>
      <p:sp>
        <p:nvSpPr>
          <p:cNvPr id="8" name="Text Placeholder 7"/>
          <p:cNvSpPr>
            <a:spLocks noGrp="1"/>
          </p:cNvSpPr>
          <p:nvPr>
            <p:ph type="body" sz="quarter" idx="12"/>
          </p:nvPr>
        </p:nvSpPr>
        <p:spPr/>
        <p:txBody>
          <a:bodyPr/>
          <a:lstStyle/>
          <a:p>
            <a:r>
              <a:rPr lang="en-US" u="sng" dirty="0" smtClean="0">
                <a:solidFill>
                  <a:schemeClr val="accent1"/>
                </a:solidFill>
              </a:rPr>
              <a:t>Pertinent</a:t>
            </a:r>
            <a:endParaRPr lang="en-US" u="sng" dirty="0">
              <a:solidFill>
                <a:schemeClr val="accent1"/>
              </a:solidFill>
            </a:endParaRPr>
          </a:p>
        </p:txBody>
      </p:sp>
      <p:sp>
        <p:nvSpPr>
          <p:cNvPr id="9" name="Text Placeholder 8"/>
          <p:cNvSpPr>
            <a:spLocks noGrp="1"/>
          </p:cNvSpPr>
          <p:nvPr>
            <p:ph type="body" sz="quarter" idx="13"/>
          </p:nvPr>
        </p:nvSpPr>
        <p:spPr/>
        <p:txBody>
          <a:bodyPr/>
          <a:lstStyle/>
          <a:p>
            <a:r>
              <a:rPr lang="en-US" dirty="0"/>
              <a:t>Having to do with or connected to a subject; relevant.</a:t>
            </a:r>
          </a:p>
        </p:txBody>
      </p:sp>
      <p:pic>
        <p:nvPicPr>
          <p:cNvPr id="17411" name="Picture 3" descr="C:\Users\Sandra\AppData\Local\Microsoft\Windows\Temporary Internet Files\Content.IE5\OC1THS3G\MC900286943[1].wm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14400" y="1828800"/>
            <a:ext cx="3006505" cy="3479936"/>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TextBox 10"/>
          <p:cNvSpPr txBox="1"/>
          <p:nvPr/>
        </p:nvSpPr>
        <p:spPr>
          <a:xfrm>
            <a:off x="4229100" y="2860882"/>
            <a:ext cx="4343400" cy="707886"/>
          </a:xfrm>
          <a:prstGeom prst="rect">
            <a:avLst/>
          </a:prstGeom>
          <a:noFill/>
        </p:spPr>
        <p:txBody>
          <a:bodyPr wrap="square" rtlCol="0">
            <a:spAutoFit/>
          </a:bodyPr>
          <a:lstStyle/>
          <a:p>
            <a:r>
              <a:rPr lang="en-US" sz="2000" dirty="0" smtClean="0"/>
              <a:t>The police are asking anyone with </a:t>
            </a:r>
            <a:r>
              <a:rPr lang="en-US" sz="2000" b="1" dirty="0" smtClean="0"/>
              <a:t>pertinent</a:t>
            </a:r>
            <a:r>
              <a:rPr lang="en-US" sz="2000" dirty="0" smtClean="0"/>
              <a:t> information to come forward.</a:t>
            </a:r>
            <a:endParaRPr lang="en-US" sz="2000" dirty="0"/>
          </a:p>
        </p:txBody>
      </p:sp>
    </p:spTree>
    <p:extLst>
      <p:ext uri="{BB962C8B-B14F-4D97-AF65-F5344CB8AC3E}">
        <p14:creationId xmlns:p14="http://schemas.microsoft.com/office/powerpoint/2010/main" xmlns="" val="912189701"/>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Phrase</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Two or more words that express an idea and are part of a sentence.</a:t>
            </a:r>
            <a:endParaRPr lang="en-US" dirty="0"/>
          </a:p>
        </p:txBody>
      </p:sp>
      <p:sp>
        <p:nvSpPr>
          <p:cNvPr id="6" name="TextBox 5"/>
          <p:cNvSpPr txBox="1"/>
          <p:nvPr/>
        </p:nvSpPr>
        <p:spPr>
          <a:xfrm>
            <a:off x="3581400" y="2966591"/>
            <a:ext cx="5041900" cy="1077218"/>
          </a:xfrm>
          <a:prstGeom prst="rect">
            <a:avLst/>
          </a:prstGeom>
          <a:noFill/>
        </p:spPr>
        <p:txBody>
          <a:bodyPr wrap="square" rtlCol="0">
            <a:spAutoFit/>
          </a:bodyPr>
          <a:lstStyle/>
          <a:p>
            <a:pPr algn="ctr"/>
            <a:r>
              <a:rPr lang="en-US" sz="3200" dirty="0" smtClean="0"/>
              <a:t>The girl with the brown </a:t>
            </a:r>
          </a:p>
          <a:p>
            <a:pPr algn="ctr"/>
            <a:r>
              <a:rPr lang="en-US" sz="3200" dirty="0" smtClean="0"/>
              <a:t>hair is planting a flower.</a:t>
            </a:r>
            <a:endParaRPr lang="en-US" sz="3200" dirty="0"/>
          </a:p>
        </p:txBody>
      </p:sp>
      <p:pic>
        <p:nvPicPr>
          <p:cNvPr id="23554" name="Picture 2" descr="C:\Users\Sandra\AppData\Local\Microsoft\Windows\Temporary Internet Files\Content.IE5\T22EU4MB\MP900439290[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219200" y="1828800"/>
            <a:ext cx="2245179" cy="33528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605183"/>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Plagiarism</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To steal and pass off (as the ideas or words of another) as one's </a:t>
            </a:r>
            <a:r>
              <a:rPr lang="en-US" dirty="0" smtClean="0"/>
              <a:t>own.</a:t>
            </a:r>
            <a:endParaRPr lang="en-US" dirty="0"/>
          </a:p>
        </p:txBody>
      </p:sp>
      <p:sp>
        <p:nvSpPr>
          <p:cNvPr id="7" name="TextBox 6"/>
          <p:cNvSpPr txBox="1"/>
          <p:nvPr/>
        </p:nvSpPr>
        <p:spPr>
          <a:xfrm>
            <a:off x="685800" y="3247956"/>
            <a:ext cx="7848600" cy="461665"/>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To quote an author without proper citation is </a:t>
            </a:r>
            <a:r>
              <a:rPr lang="en-US" sz="2400" b="1" u="sng" spc="50" dirty="0" smtClean="0">
                <a:ln w="11430"/>
                <a:effectLst>
                  <a:outerShdw blurRad="76200" dist="50800" dir="5400000" algn="tl" rotWithShape="0">
                    <a:srgbClr val="000000">
                      <a:alpha val="65000"/>
                    </a:srgbClr>
                  </a:outerShdw>
                </a:effectLst>
              </a:rPr>
              <a:t>plagiarism</a:t>
            </a: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n-US"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xmlns="" val="300009134"/>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Plot</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The story line or order of events in a book, play, or movie.</a:t>
            </a:r>
            <a:endParaRPr lang="en-US" dirty="0"/>
          </a:p>
        </p:txBody>
      </p:sp>
      <p:grpSp>
        <p:nvGrpSpPr>
          <p:cNvPr id="25" name="Group 24"/>
          <p:cNvGrpSpPr/>
          <p:nvPr/>
        </p:nvGrpSpPr>
        <p:grpSpPr>
          <a:xfrm>
            <a:off x="1529406" y="2514600"/>
            <a:ext cx="6049582" cy="2057177"/>
            <a:chOff x="1529406" y="2655555"/>
            <a:chExt cx="6049582" cy="2057177"/>
          </a:xfrm>
        </p:grpSpPr>
        <p:cxnSp>
          <p:nvCxnSpPr>
            <p:cNvPr id="7" name="Straight Connector 6"/>
            <p:cNvCxnSpPr/>
            <p:nvPr/>
          </p:nvCxnSpPr>
          <p:spPr>
            <a:xfrm>
              <a:off x="4095750" y="3032593"/>
              <a:ext cx="9525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577712" y="4343400"/>
              <a:ext cx="1600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3300000">
              <a:off x="4719769" y="3687995"/>
              <a:ext cx="1600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978788" y="4343400"/>
              <a:ext cx="1600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8300000" flipH="1">
              <a:off x="2836731" y="3680291"/>
              <a:ext cx="1600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529406" y="4343400"/>
              <a:ext cx="1696811" cy="369332"/>
            </a:xfrm>
            <a:prstGeom prst="rect">
              <a:avLst/>
            </a:prstGeom>
            <a:noFill/>
          </p:spPr>
          <p:txBody>
            <a:bodyPr wrap="none" rtlCol="0">
              <a:spAutoFit/>
            </a:bodyPr>
            <a:lstStyle/>
            <a:p>
              <a: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Introduction</a:t>
              </a:r>
              <a:endPar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3" name="TextBox 12"/>
            <p:cNvSpPr txBox="1"/>
            <p:nvPr/>
          </p:nvSpPr>
          <p:spPr>
            <a:xfrm>
              <a:off x="6051413" y="4343400"/>
              <a:ext cx="1454950" cy="369332"/>
            </a:xfrm>
            <a:prstGeom prst="rect">
              <a:avLst/>
            </a:prstGeom>
            <a:noFill/>
          </p:spPr>
          <p:txBody>
            <a:bodyPr wrap="none" rtlCol="0">
              <a:spAutoFit/>
            </a:bodyPr>
            <a:lstStyle/>
            <a:p>
              <a: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Conclusion</a:t>
              </a:r>
              <a:endPar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5" name="TextBox 14"/>
            <p:cNvSpPr txBox="1"/>
            <p:nvPr/>
          </p:nvSpPr>
          <p:spPr>
            <a:xfrm>
              <a:off x="4119726" y="2655555"/>
              <a:ext cx="933269" cy="369332"/>
            </a:xfrm>
            <a:prstGeom prst="rect">
              <a:avLst/>
            </a:prstGeom>
            <a:noFill/>
          </p:spPr>
          <p:txBody>
            <a:bodyPr wrap="none" rtlCol="0">
              <a:spAutoFit/>
            </a:bodyPr>
            <a:lstStyle/>
            <a:p>
              <a: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Climax</a:t>
              </a:r>
              <a:endPar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6" name="TextBox 15"/>
            <p:cNvSpPr txBox="1"/>
            <p:nvPr/>
          </p:nvSpPr>
          <p:spPr>
            <a:xfrm rot="18346040">
              <a:off x="2910265" y="3408064"/>
              <a:ext cx="1113895" cy="369332"/>
            </a:xfrm>
            <a:prstGeom prst="rect">
              <a:avLst/>
            </a:prstGeom>
            <a:noFill/>
          </p:spPr>
          <p:txBody>
            <a:bodyPr wrap="none" rtlCol="0">
              <a:spAutoFit/>
            </a:bodyPr>
            <a:lstStyle/>
            <a:p>
              <a: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Conflict</a:t>
              </a:r>
              <a:endPar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7" name="TextBox 16"/>
            <p:cNvSpPr txBox="1"/>
            <p:nvPr/>
          </p:nvSpPr>
          <p:spPr>
            <a:xfrm rot="3275578">
              <a:off x="4957355" y="3403064"/>
              <a:ext cx="1414298" cy="369332"/>
            </a:xfrm>
            <a:prstGeom prst="rect">
              <a:avLst/>
            </a:prstGeom>
            <a:noFill/>
          </p:spPr>
          <p:txBody>
            <a:bodyPr wrap="none" rtlCol="0">
              <a:spAutoFit/>
            </a:bodyPr>
            <a:lstStyle/>
            <a:p>
              <a: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Resolution</a:t>
              </a:r>
              <a:endPar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20" name="Right Brace 19"/>
            <p:cNvSpPr/>
            <p:nvPr/>
          </p:nvSpPr>
          <p:spPr>
            <a:xfrm rot="2100000">
              <a:off x="3593249" y="3006033"/>
              <a:ext cx="403059" cy="1575319"/>
            </a:xfrm>
            <a:prstGeom prst="rightBrace">
              <a:avLst>
                <a:gd name="adj1" fmla="val 52039"/>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Right Brace 20"/>
            <p:cNvSpPr/>
            <p:nvPr/>
          </p:nvSpPr>
          <p:spPr>
            <a:xfrm rot="19500000" flipH="1">
              <a:off x="5160392" y="3005737"/>
              <a:ext cx="403059" cy="1575319"/>
            </a:xfrm>
            <a:prstGeom prst="rightBrace">
              <a:avLst>
                <a:gd name="adj1" fmla="val 52039"/>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TextBox 21"/>
            <p:cNvSpPr txBox="1"/>
            <p:nvPr/>
          </p:nvSpPr>
          <p:spPr>
            <a:xfrm rot="18300000">
              <a:off x="3449690" y="3820074"/>
              <a:ext cx="1127232" cy="307777"/>
            </a:xfrm>
            <a:prstGeom prst="rect">
              <a:avLst/>
            </a:prstGeom>
            <a:noFill/>
          </p:spPr>
          <p:txBody>
            <a:bodyPr wrap="none" rtlCol="0">
              <a:spAutoFit/>
            </a:bodyPr>
            <a:lstStyle/>
            <a:p>
              <a:r>
                <a:rPr lang="en-US" sz="1400" dirty="0" smtClean="0"/>
                <a:t>Rising Action</a:t>
              </a:r>
              <a:endParaRPr lang="en-US" sz="1400" dirty="0"/>
            </a:p>
          </p:txBody>
        </p:sp>
        <p:sp>
          <p:nvSpPr>
            <p:cNvPr id="24" name="TextBox 23"/>
            <p:cNvSpPr txBox="1"/>
            <p:nvPr/>
          </p:nvSpPr>
          <p:spPr>
            <a:xfrm rot="3300000">
              <a:off x="4516857" y="3838784"/>
              <a:ext cx="1164101" cy="307777"/>
            </a:xfrm>
            <a:prstGeom prst="rect">
              <a:avLst/>
            </a:prstGeom>
            <a:noFill/>
          </p:spPr>
          <p:txBody>
            <a:bodyPr wrap="none" rtlCol="0">
              <a:spAutoFit/>
            </a:bodyPr>
            <a:lstStyle/>
            <a:p>
              <a:r>
                <a:rPr lang="en-US" sz="1400" dirty="0" smtClean="0"/>
                <a:t>Falling Action</a:t>
              </a:r>
              <a:endParaRPr lang="en-US" sz="1400" dirty="0"/>
            </a:p>
          </p:txBody>
        </p:sp>
      </p:grpSp>
    </p:spTree>
    <p:extLst>
      <p:ext uri="{BB962C8B-B14F-4D97-AF65-F5344CB8AC3E}">
        <p14:creationId xmlns:p14="http://schemas.microsoft.com/office/powerpoint/2010/main" xmlns="" val="6386657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p:txBody>
          <a:bodyPr/>
          <a:lstStyle/>
          <a:p>
            <a:r>
              <a:rPr lang="en-US" dirty="0" smtClean="0"/>
              <a:t>SITE LICENSE / TERMS OF USE</a:t>
            </a:r>
            <a:endParaRPr lang="en-US" dirty="0"/>
          </a:p>
        </p:txBody>
      </p:sp>
      <p:sp>
        <p:nvSpPr>
          <p:cNvPr id="5" name="TextBox 4"/>
          <p:cNvSpPr txBox="1"/>
          <p:nvPr/>
        </p:nvSpPr>
        <p:spPr>
          <a:xfrm>
            <a:off x="381000" y="1981200"/>
            <a:ext cx="8382000" cy="369332"/>
          </a:xfrm>
          <a:prstGeom prst="rect">
            <a:avLst/>
          </a:prstGeom>
          <a:noFill/>
        </p:spPr>
        <p:txBody>
          <a:bodyPr wrap="square" rtlCol="0">
            <a:spAutoFit/>
          </a:bodyPr>
          <a:lstStyle/>
          <a:p>
            <a:pPr algn="ctr"/>
            <a:r>
              <a:rPr lang="en-US" b="1" dirty="0" smtClean="0">
                <a:solidFill>
                  <a:schemeClr val="accent1">
                    <a:lumMod val="50000"/>
                  </a:schemeClr>
                </a:solidFill>
              </a:rPr>
              <a:t>The academic vocabulary power point slides are sold on a per grade, per school basis.</a:t>
            </a:r>
          </a:p>
        </p:txBody>
      </p:sp>
      <p:sp>
        <p:nvSpPr>
          <p:cNvPr id="6" name="TextBox 5"/>
          <p:cNvSpPr txBox="1"/>
          <p:nvPr/>
        </p:nvSpPr>
        <p:spPr>
          <a:xfrm>
            <a:off x="495300" y="2902565"/>
            <a:ext cx="8191500" cy="2431435"/>
          </a:xfrm>
          <a:prstGeom prst="rect">
            <a:avLst/>
          </a:prstGeom>
          <a:noFill/>
        </p:spPr>
        <p:txBody>
          <a:bodyPr wrap="square" rtlCol="0">
            <a:spAutoFit/>
          </a:bodyPr>
          <a:lstStyle/>
          <a:p>
            <a:endParaRPr lang="en-US" sz="1600" dirty="0" smtClean="0"/>
          </a:p>
          <a:p>
            <a:pPr>
              <a:spcBef>
                <a:spcPts val="600"/>
              </a:spcBef>
              <a:spcAft>
                <a:spcPts val="600"/>
              </a:spcAft>
              <a:buFont typeface="Arial" pitchFamily="34" charset="0"/>
              <a:buChar char="•"/>
            </a:pPr>
            <a:r>
              <a:rPr lang="en-US" sz="1600" dirty="0" smtClean="0"/>
              <a:t> All slides included in this presentation are for use only by the purchasing school</a:t>
            </a:r>
          </a:p>
          <a:p>
            <a:pPr lvl="1">
              <a:spcBef>
                <a:spcPts val="600"/>
              </a:spcBef>
              <a:spcAft>
                <a:spcPts val="600"/>
              </a:spcAft>
              <a:buFont typeface="Arial" pitchFamily="34" charset="0"/>
              <a:buChar char="•"/>
            </a:pPr>
            <a:r>
              <a:rPr lang="en-US" sz="1600" dirty="0" smtClean="0"/>
              <a:t> Additional copies can be purchased for use </a:t>
            </a:r>
          </a:p>
          <a:p>
            <a:pPr marL="111125" indent="-111125">
              <a:spcBef>
                <a:spcPts val="600"/>
              </a:spcBef>
              <a:spcAft>
                <a:spcPts val="600"/>
              </a:spcAft>
              <a:buFont typeface="Arial" pitchFamily="34" charset="0"/>
              <a:buChar char="•"/>
            </a:pPr>
            <a:r>
              <a:rPr lang="en-US" sz="1600" dirty="0" smtClean="0"/>
              <a:t>By using the slides you agree to only use the slides in the school for which they were purchased.</a:t>
            </a:r>
          </a:p>
          <a:p>
            <a:pPr marL="111125" indent="-111125">
              <a:spcBef>
                <a:spcPts val="600"/>
              </a:spcBef>
              <a:spcAft>
                <a:spcPts val="600"/>
              </a:spcAft>
              <a:buFont typeface="Arial" pitchFamily="34" charset="0"/>
              <a:buChar char="•"/>
            </a:pPr>
            <a:r>
              <a:rPr lang="en-US" sz="1600" dirty="0" smtClean="0"/>
              <a:t>You further agree not to copy or distribute the slides for use outside of the purchasing school.</a:t>
            </a:r>
          </a:p>
          <a:p>
            <a:endParaRPr lang="en-US" sz="1600" dirty="0"/>
          </a:p>
        </p:txBody>
      </p:sp>
      <p:sp>
        <p:nvSpPr>
          <p:cNvPr id="7" name="Text Placeholder 2"/>
          <p:cNvSpPr>
            <a:spLocks noGrp="1"/>
          </p:cNvSpPr>
          <p:nvPr>
            <p:ph type="body" sz="quarter" idx="12"/>
          </p:nvPr>
        </p:nvSpPr>
        <p:spPr>
          <a:xfrm>
            <a:off x="457200" y="5486400"/>
            <a:ext cx="8229600" cy="838200"/>
          </a:xfrm>
        </p:spPr>
        <p:txBody>
          <a:bodyPr>
            <a:normAutofit/>
          </a:bodyPr>
          <a:lstStyle/>
          <a:p>
            <a:r>
              <a:rPr lang="en-US" sz="1600" dirty="0" smtClean="0"/>
              <a:t>Thank You </a:t>
            </a:r>
            <a:endParaRPr lang="en-US" sz="1600" dirty="0"/>
          </a:p>
        </p:txBody>
      </p:sp>
      <p:sp>
        <p:nvSpPr>
          <p:cNvPr id="8" name="Text Placeholder 2"/>
          <p:cNvSpPr>
            <a:spLocks noGrp="1"/>
          </p:cNvSpPr>
          <p:nvPr>
            <p:ph type="body" sz="quarter" idx="12"/>
          </p:nvPr>
        </p:nvSpPr>
        <p:spPr>
          <a:xfrm>
            <a:off x="457200" y="2514600"/>
            <a:ext cx="8151148" cy="838200"/>
          </a:xfrm>
        </p:spPr>
        <p:txBody>
          <a:bodyPr>
            <a:normAutofit/>
          </a:bodyPr>
          <a:lstStyle/>
          <a:p>
            <a:pPr algn="l"/>
            <a:r>
              <a:rPr lang="en-US" sz="1800" dirty="0" smtClean="0"/>
              <a:t>TERMS OF USE:</a:t>
            </a:r>
            <a:endParaRPr lang="en-US" sz="1800" dirty="0"/>
          </a:p>
        </p:txBody>
      </p:sp>
      <p:sp>
        <p:nvSpPr>
          <p:cNvPr id="9" name="Footer Placeholder 12"/>
          <p:cNvSpPr>
            <a:spLocks noGrp="1"/>
          </p:cNvSpPr>
          <p:nvPr>
            <p:ph type="ftr" sz="quarter" idx="4294967295"/>
          </p:nvPr>
        </p:nvSpPr>
        <p:spPr>
          <a:xfrm>
            <a:off x="3124200" y="6356350"/>
            <a:ext cx="2895600" cy="365125"/>
          </a:xfrm>
          <a:prstGeom prst="rect">
            <a:avLst/>
          </a:prstGeom>
        </p:spPr>
        <p:txBody>
          <a:bodyPr/>
          <a:lstStyle/>
          <a:p>
            <a:r>
              <a:rPr lang="en-US" dirty="0" smtClean="0"/>
              <a:t>©Partners for Learning, Inc.</a:t>
            </a:r>
            <a:endParaRPr lang="en-US" dirty="0"/>
          </a:p>
        </p:txBody>
      </p:sp>
    </p:spTree>
    <p:extLst>
      <p:ext uri="{BB962C8B-B14F-4D97-AF65-F5344CB8AC3E}">
        <p14:creationId xmlns:p14="http://schemas.microsoft.com/office/powerpoint/2010/main" xmlns="" val="8401818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7" name="Title 6"/>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rgbClr val="0070C0"/>
                </a:solidFill>
              </a:rPr>
              <a:t>Analysis/Analyze</a:t>
            </a:r>
            <a:endParaRPr lang="en-US" u="sng" dirty="0">
              <a:solidFill>
                <a:srgbClr val="0070C0"/>
              </a:solidFill>
            </a:endParaRPr>
          </a:p>
        </p:txBody>
      </p:sp>
      <p:sp>
        <p:nvSpPr>
          <p:cNvPr id="5" name="Text Placeholder 4"/>
          <p:cNvSpPr>
            <a:spLocks noGrp="1"/>
          </p:cNvSpPr>
          <p:nvPr>
            <p:ph type="body" sz="quarter" idx="13"/>
          </p:nvPr>
        </p:nvSpPr>
        <p:spPr/>
        <p:txBody>
          <a:bodyPr/>
          <a:lstStyle/>
          <a:p>
            <a:r>
              <a:rPr lang="en-US" dirty="0" smtClean="0"/>
              <a:t>Examining parts to understand how they work together to create meaning as a whole.</a:t>
            </a:r>
          </a:p>
        </p:txBody>
      </p:sp>
      <p:pic>
        <p:nvPicPr>
          <p:cNvPr id="6" name="Picture 5" descr="analyze.jpg"/>
          <p:cNvPicPr>
            <a:picLocks noChangeAspect="1"/>
          </p:cNvPicPr>
          <p:nvPr/>
        </p:nvPicPr>
        <p:blipFill>
          <a:blip r:embed="rId2" cstate="print"/>
          <a:stretch>
            <a:fillRect/>
          </a:stretch>
        </p:blipFill>
        <p:spPr>
          <a:xfrm>
            <a:off x="3544824" y="1889760"/>
            <a:ext cx="2054352" cy="3078480"/>
          </a:xfrm>
          <a:prstGeom prst="rect">
            <a:avLst/>
          </a:prstGeom>
        </p:spPr>
      </p:pic>
    </p:spTree>
    <p:extLst>
      <p:ext uri="{BB962C8B-B14F-4D97-AF65-F5344CB8AC3E}">
        <p14:creationId xmlns:p14="http://schemas.microsoft.com/office/powerpoint/2010/main" xmlns="" val="2025710623"/>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6" name="Title 5"/>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Plot lines</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Dialogue that advances the </a:t>
            </a:r>
            <a:r>
              <a:rPr lang="en-US" dirty="0" smtClean="0"/>
              <a:t>plot.</a:t>
            </a:r>
            <a:endParaRPr lang="en-US" dirty="0"/>
          </a:p>
        </p:txBody>
      </p:sp>
    </p:spTree>
    <p:extLst>
      <p:ext uri="{BB962C8B-B14F-4D97-AF65-F5344CB8AC3E}">
        <p14:creationId xmlns:p14="http://schemas.microsoft.com/office/powerpoint/2010/main" xmlns="" val="819815300"/>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Point of view</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The vantage point from which a writer tells a story.</a:t>
            </a:r>
            <a:endParaRPr lang="en-US" dirty="0"/>
          </a:p>
        </p:txBody>
      </p:sp>
      <p:sp>
        <p:nvSpPr>
          <p:cNvPr id="6" name="TextBox 5"/>
          <p:cNvSpPr txBox="1"/>
          <p:nvPr/>
        </p:nvSpPr>
        <p:spPr>
          <a:xfrm>
            <a:off x="914400" y="2297668"/>
            <a:ext cx="2583464" cy="584775"/>
          </a:xfrm>
          <a:prstGeom prst="rect">
            <a:avLst/>
          </a:prstGeom>
          <a:noFill/>
        </p:spPr>
        <p:txBody>
          <a:bodyPr wrap="non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3200" b="1" cap="all" dirty="0" smtClean="0">
                <a:ln w="0"/>
                <a:solidFill>
                  <a:srgbClr val="7030A0"/>
                </a:solidFill>
                <a:effectLst>
                  <a:reflection blurRad="12700" stA="50000" endPos="50000" dist="5000" dir="5400000" sy="-100000" rotWithShape="0"/>
                </a:effectLst>
              </a:rPr>
              <a:t>First Person</a:t>
            </a:r>
            <a:endParaRPr lang="en-US" sz="3200" b="1" cap="all" dirty="0">
              <a:ln w="0"/>
              <a:solidFill>
                <a:srgbClr val="7030A0"/>
              </a:solidFill>
              <a:effectLst>
                <a:reflection blurRad="12700" stA="50000" endPos="50000" dist="5000" dir="5400000" sy="-100000" rotWithShape="0"/>
              </a:effectLst>
            </a:endParaRPr>
          </a:p>
        </p:txBody>
      </p:sp>
      <p:sp>
        <p:nvSpPr>
          <p:cNvPr id="7" name="TextBox 6"/>
          <p:cNvSpPr txBox="1"/>
          <p:nvPr/>
        </p:nvSpPr>
        <p:spPr>
          <a:xfrm>
            <a:off x="5334000" y="2297668"/>
            <a:ext cx="3074624" cy="584775"/>
          </a:xfrm>
          <a:prstGeom prst="rect">
            <a:avLst/>
          </a:prstGeom>
          <a:noFill/>
        </p:spPr>
        <p:txBody>
          <a:bodyPr wrap="non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3200" b="1" cap="all" dirty="0" smtClean="0">
                <a:ln w="0"/>
                <a:solidFill>
                  <a:srgbClr val="00B050"/>
                </a:solidFill>
                <a:effectLst>
                  <a:reflection blurRad="12700" stA="50000" endPos="50000" dist="5000" dir="5400000" sy="-100000" rotWithShape="0"/>
                </a:effectLst>
              </a:rPr>
              <a:t>Second Person</a:t>
            </a:r>
            <a:endParaRPr lang="en-US" sz="3200" b="1" cap="all" dirty="0">
              <a:ln w="0"/>
              <a:solidFill>
                <a:srgbClr val="00B050"/>
              </a:solidFill>
              <a:effectLst>
                <a:reflection blurRad="12700" stA="50000" endPos="50000" dist="5000" dir="5400000" sy="-100000" rotWithShape="0"/>
              </a:effectLst>
            </a:endParaRPr>
          </a:p>
        </p:txBody>
      </p:sp>
      <p:sp>
        <p:nvSpPr>
          <p:cNvPr id="8" name="TextBox 7"/>
          <p:cNvSpPr txBox="1"/>
          <p:nvPr/>
        </p:nvSpPr>
        <p:spPr>
          <a:xfrm>
            <a:off x="3276600" y="3823680"/>
            <a:ext cx="2726196" cy="584775"/>
          </a:xfrm>
          <a:prstGeom prst="rect">
            <a:avLst/>
          </a:prstGeom>
          <a:noFill/>
        </p:spPr>
        <p:txBody>
          <a:bodyPr wrap="non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3200" b="1" cap="all" dirty="0" smtClean="0">
                <a:ln w="0"/>
                <a:solidFill>
                  <a:srgbClr val="00B0F0"/>
                </a:solidFill>
                <a:effectLst>
                  <a:reflection blurRad="12700" stA="50000" endPos="50000" dist="5000" dir="5400000" sy="-100000" rotWithShape="0"/>
                </a:effectLst>
              </a:rPr>
              <a:t>Third Person</a:t>
            </a:r>
            <a:endParaRPr lang="en-US" sz="3200" b="1" cap="all" dirty="0">
              <a:ln w="0"/>
              <a:solidFill>
                <a:srgbClr val="00B0F0"/>
              </a:solidFill>
              <a:effectLst>
                <a:reflection blurRad="12700" stA="50000" endPos="50000" dist="5000" dir="5400000" sy="-100000" rotWithShape="0"/>
              </a:effectLst>
            </a:endParaRPr>
          </a:p>
        </p:txBody>
      </p:sp>
      <p:sp>
        <p:nvSpPr>
          <p:cNvPr id="9" name="TextBox 8"/>
          <p:cNvSpPr txBox="1"/>
          <p:nvPr/>
        </p:nvSpPr>
        <p:spPr>
          <a:xfrm>
            <a:off x="1376642" y="2983468"/>
            <a:ext cx="1658980" cy="369332"/>
          </a:xfrm>
          <a:prstGeom prst="rect">
            <a:avLst/>
          </a:prstGeom>
          <a:noFill/>
        </p:spPr>
        <p:txBody>
          <a:bodyPr wrap="none" rtlCol="0">
            <a:spAutoFit/>
          </a:bodyPr>
          <a:lstStyle/>
          <a:p>
            <a:r>
              <a:rPr lang="en-US" dirty="0" smtClean="0"/>
              <a:t>I, Me, My, Mine</a:t>
            </a:r>
            <a:endParaRPr lang="en-US" dirty="0"/>
          </a:p>
        </p:txBody>
      </p:sp>
      <p:sp>
        <p:nvSpPr>
          <p:cNvPr id="10" name="TextBox 9"/>
          <p:cNvSpPr txBox="1"/>
          <p:nvPr/>
        </p:nvSpPr>
        <p:spPr>
          <a:xfrm>
            <a:off x="5700094" y="2983468"/>
            <a:ext cx="2342436" cy="369332"/>
          </a:xfrm>
          <a:prstGeom prst="rect">
            <a:avLst/>
          </a:prstGeom>
          <a:noFill/>
        </p:spPr>
        <p:txBody>
          <a:bodyPr wrap="none" rtlCol="0">
            <a:spAutoFit/>
          </a:bodyPr>
          <a:lstStyle/>
          <a:p>
            <a:r>
              <a:rPr lang="en-US" dirty="0" smtClean="0"/>
              <a:t>You, Your, Yours, You’re</a:t>
            </a:r>
            <a:endParaRPr lang="en-US" dirty="0"/>
          </a:p>
        </p:txBody>
      </p:sp>
      <p:sp>
        <p:nvSpPr>
          <p:cNvPr id="11" name="TextBox 10"/>
          <p:cNvSpPr txBox="1"/>
          <p:nvPr/>
        </p:nvSpPr>
        <p:spPr>
          <a:xfrm>
            <a:off x="3566071" y="4583668"/>
            <a:ext cx="2037417" cy="369332"/>
          </a:xfrm>
          <a:prstGeom prst="rect">
            <a:avLst/>
          </a:prstGeom>
          <a:noFill/>
        </p:spPr>
        <p:txBody>
          <a:bodyPr wrap="none" rtlCol="0">
            <a:spAutoFit/>
          </a:bodyPr>
          <a:lstStyle/>
          <a:p>
            <a:r>
              <a:rPr lang="en-US" dirty="0" smtClean="0"/>
              <a:t>He, She, They, Their</a:t>
            </a:r>
            <a:endParaRPr lang="en-US" dirty="0"/>
          </a:p>
        </p:txBody>
      </p:sp>
    </p:spTree>
    <p:extLst>
      <p:ext uri="{BB962C8B-B14F-4D97-AF65-F5344CB8AC3E}">
        <p14:creationId xmlns:p14="http://schemas.microsoft.com/office/powerpoint/2010/main" xmlns="" val="3183606476"/>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7" name="Title 6"/>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Precise</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Stated in a clear way and with details.</a:t>
            </a:r>
          </a:p>
        </p:txBody>
      </p:sp>
      <p:pic>
        <p:nvPicPr>
          <p:cNvPr id="14338" name="Picture 2" descr="C:\Users\Sandra\AppData\Local\Microsoft\Windows\Temporary Internet Files\Content.IE5\AY0UJZ9C\MC900215895[1].wm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791200" y="1858297"/>
            <a:ext cx="2663460" cy="3352800"/>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1447800" y="3119284"/>
            <a:ext cx="3556230" cy="461665"/>
          </a:xfrm>
          <a:prstGeom prst="rect">
            <a:avLst/>
          </a:prstGeom>
          <a:noFill/>
        </p:spPr>
        <p:txBody>
          <a:bodyPr wrap="none" rtlCol="0">
            <a:spAutoFit/>
          </a:bodyPr>
          <a:lstStyle/>
          <a:p>
            <a:r>
              <a:rPr lang="en-US" sz="2400" dirty="0" smtClean="0"/>
              <a:t>Close the refrigerator door.</a:t>
            </a:r>
            <a:endParaRPr lang="en-US" sz="2400" dirty="0"/>
          </a:p>
        </p:txBody>
      </p:sp>
    </p:spTree>
    <p:extLst>
      <p:ext uri="{BB962C8B-B14F-4D97-AF65-F5344CB8AC3E}">
        <p14:creationId xmlns:p14="http://schemas.microsoft.com/office/powerpoint/2010/main" xmlns="" val="2514488185"/>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dirty="0" smtClean="0"/>
              <a:t>Predict</a:t>
            </a:r>
            <a:endParaRPr lang="en-US" dirty="0"/>
          </a:p>
        </p:txBody>
      </p:sp>
      <p:sp>
        <p:nvSpPr>
          <p:cNvPr id="5" name="Text Placeholder 4"/>
          <p:cNvSpPr>
            <a:spLocks noGrp="1"/>
          </p:cNvSpPr>
          <p:nvPr>
            <p:ph type="body" sz="quarter" idx="13"/>
          </p:nvPr>
        </p:nvSpPr>
        <p:spPr/>
        <p:txBody>
          <a:bodyPr/>
          <a:lstStyle/>
          <a:p>
            <a:r>
              <a:rPr lang="en-US" dirty="0" smtClean="0"/>
              <a:t>To say in advance (what one believes will happen); foretell (a future event or events).</a:t>
            </a:r>
            <a:endParaRPr lang="en-US" dirty="0"/>
          </a:p>
        </p:txBody>
      </p:sp>
      <p:pic>
        <p:nvPicPr>
          <p:cNvPr id="2050" name="Picture 2" descr="C:\Users\Sandra\AppData\Local\Microsoft\Windows\Temporary Internet Files\Content.IE5\T22EU4MB\MC900297429[1].wm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048000" y="1828800"/>
            <a:ext cx="3014636" cy="338850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500503225"/>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Prefix</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A letter or a group of letters added to the beginning of a word, that changes the meaning.</a:t>
            </a:r>
            <a:endParaRPr lang="en-US" dirty="0"/>
          </a:p>
        </p:txBody>
      </p:sp>
      <p:grpSp>
        <p:nvGrpSpPr>
          <p:cNvPr id="11" name="Group 10"/>
          <p:cNvGrpSpPr/>
          <p:nvPr/>
        </p:nvGrpSpPr>
        <p:grpSpPr>
          <a:xfrm>
            <a:off x="1143000" y="2010435"/>
            <a:ext cx="6260826" cy="2942565"/>
            <a:chOff x="990600" y="1704109"/>
            <a:chExt cx="6260826" cy="2942565"/>
          </a:xfrm>
        </p:grpSpPr>
        <p:grpSp>
          <p:nvGrpSpPr>
            <p:cNvPr id="6" name="Group 5"/>
            <p:cNvGrpSpPr/>
            <p:nvPr/>
          </p:nvGrpSpPr>
          <p:grpSpPr>
            <a:xfrm>
              <a:off x="2428966" y="1704109"/>
              <a:ext cx="4822460" cy="1648691"/>
              <a:chOff x="2428966" y="1704109"/>
              <a:chExt cx="4822460" cy="1648691"/>
            </a:xfrm>
          </p:grpSpPr>
          <p:sp>
            <p:nvSpPr>
              <p:cNvPr id="7" name="Rectangle 6"/>
              <p:cNvSpPr/>
              <p:nvPr/>
            </p:nvSpPr>
            <p:spPr>
              <a:xfrm>
                <a:off x="3532909" y="1721584"/>
                <a:ext cx="3718517" cy="1631216"/>
              </a:xfrm>
              <a:prstGeom prst="rect">
                <a:avLst/>
              </a:prstGeom>
              <a:noFill/>
            </p:spPr>
            <p:txBody>
              <a:bodyPr wrap="square" lIns="91440" tIns="45720" rIns="91440" bIns="45720">
                <a:spAutoFit/>
              </a:bodyPr>
              <a:lstStyle/>
              <a:p>
                <a:pPr algn="ctr"/>
                <a:r>
                  <a:rPr lang="en-US" sz="100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wrap</a:t>
                </a:r>
                <a:endParaRPr lang="en-US" sz="100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8" name="Rectangle 7"/>
              <p:cNvSpPr/>
              <p:nvPr/>
            </p:nvSpPr>
            <p:spPr>
              <a:xfrm>
                <a:off x="2428966" y="1704109"/>
                <a:ext cx="1709122" cy="163121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0000" b="1" u="sng"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U</a:t>
                </a:r>
                <a:r>
                  <a:rPr lang="en-US" sz="10000" b="1" u="sng"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n</a:t>
                </a:r>
                <a:endParaRPr lang="en-US" sz="10000" b="1" u="sng"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cxnSp>
          <p:nvCxnSpPr>
            <p:cNvPr id="9" name="Straight Arrow Connector 8"/>
            <p:cNvCxnSpPr/>
            <p:nvPr/>
          </p:nvCxnSpPr>
          <p:spPr>
            <a:xfrm flipV="1">
              <a:off x="2057400" y="3314543"/>
              <a:ext cx="866866" cy="685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990600" y="4000343"/>
              <a:ext cx="2292927" cy="646331"/>
            </a:xfrm>
            <a:prstGeom prst="rect">
              <a:avLst/>
            </a:prstGeom>
            <a:noFill/>
          </p:spPr>
          <p:txBody>
            <a:bodyPr wrap="square" rtlCol="0">
              <a:spAutoFit/>
            </a:bodyPr>
            <a:lstStyle/>
            <a:p>
              <a:r>
                <a:rPr lang="en-US" dirty="0" smtClean="0"/>
                <a:t>The prefix </a:t>
              </a:r>
              <a:r>
                <a:rPr lang="en-US" u="sng" dirty="0" smtClean="0"/>
                <a:t>un</a:t>
              </a:r>
              <a:r>
                <a:rPr lang="en-US" dirty="0" smtClean="0"/>
                <a:t> means not, or opposite of</a:t>
              </a:r>
              <a:endParaRPr lang="en-US" dirty="0"/>
            </a:p>
          </p:txBody>
        </p:sp>
      </p:grpSp>
    </p:spTree>
    <p:extLst>
      <p:ext uri="{BB962C8B-B14F-4D97-AF65-F5344CB8AC3E}">
        <p14:creationId xmlns:p14="http://schemas.microsoft.com/office/powerpoint/2010/main" xmlns="" val="4264949130"/>
      </p:ext>
    </p:extLst>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6" name="Title 5"/>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Premises</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A statement that forms the basis of an argument and that is usually accepted.</a:t>
            </a:r>
          </a:p>
        </p:txBody>
      </p:sp>
    </p:spTree>
    <p:extLst>
      <p:ext uri="{BB962C8B-B14F-4D97-AF65-F5344CB8AC3E}">
        <p14:creationId xmlns:p14="http://schemas.microsoft.com/office/powerpoint/2010/main" xmlns="" val="4165951207"/>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8" name="Title 7"/>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Preparation</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The act of getting something ready.</a:t>
            </a: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181600" y="2167226"/>
            <a:ext cx="2159203" cy="2790590"/>
          </a:xfrm>
          <a:prstGeom prst="rect">
            <a:avLst/>
          </a:prstGeom>
        </p:spPr>
      </p:pic>
      <p:sp>
        <p:nvSpPr>
          <p:cNvPr id="7" name="TextBox 6"/>
          <p:cNvSpPr txBox="1"/>
          <p:nvPr/>
        </p:nvSpPr>
        <p:spPr>
          <a:xfrm>
            <a:off x="764483" y="3358634"/>
            <a:ext cx="4719433" cy="369332"/>
          </a:xfrm>
          <a:prstGeom prst="rect">
            <a:avLst/>
          </a:prstGeom>
          <a:noFill/>
        </p:spPr>
        <p:txBody>
          <a:bodyPr wrap="none" rtlCol="0">
            <a:spAutoFit/>
          </a:bodyPr>
          <a:lstStyle/>
          <a:p>
            <a:r>
              <a:rPr lang="en-US" dirty="0" smtClean="0"/>
              <a:t>The speech required many hours of </a:t>
            </a:r>
            <a:r>
              <a:rPr lang="en-US" b="1" u="sng" dirty="0" smtClean="0"/>
              <a:t>preparation</a:t>
            </a:r>
            <a:r>
              <a:rPr lang="en-US" dirty="0" smtClean="0"/>
              <a:t>.</a:t>
            </a:r>
            <a:endParaRPr lang="en-US" dirty="0"/>
          </a:p>
        </p:txBody>
      </p:sp>
    </p:spTree>
    <p:extLst>
      <p:ext uri="{BB962C8B-B14F-4D97-AF65-F5344CB8AC3E}">
        <p14:creationId xmlns:p14="http://schemas.microsoft.com/office/powerpoint/2010/main" xmlns="" val="1036076981"/>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Presenting</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The act of showing, displaying, explaining, introducing etc.</a:t>
            </a:r>
          </a:p>
        </p:txBody>
      </p:sp>
      <p:pic>
        <p:nvPicPr>
          <p:cNvPr id="32770" name="Picture 2" descr="C:\Users\Sandra\AppData\Local\Microsoft\Windows\Temporary Internet Files\Content.IE5\GBG3O5CQ\MP900401668[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167331" y="1976628"/>
            <a:ext cx="4809337" cy="320497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032431168"/>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7" name="Title 6"/>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Primary source</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An original source of the information being discussed such as a person with direct knowledge of a situation, or a document created by such a person.</a:t>
            </a:r>
          </a:p>
        </p:txBody>
      </p:sp>
      <p:pic>
        <p:nvPicPr>
          <p:cNvPr id="20483" name="Picture 3" descr="C:\Users\Sandra\AppData\Local\Microsoft\Windows\Temporary Internet Files\Content.IE5\OC1THS3G\MC900231746[1].wm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219200" y="2133600"/>
            <a:ext cx="3040590" cy="2895600"/>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4559300" y="2935069"/>
            <a:ext cx="3581400" cy="646331"/>
          </a:xfrm>
          <a:prstGeom prst="rect">
            <a:avLst/>
          </a:prstGeom>
          <a:noFill/>
        </p:spPr>
        <p:txBody>
          <a:bodyPr wrap="square" rtlCol="0">
            <a:spAutoFit/>
          </a:bodyPr>
          <a:lstStyle/>
          <a:p>
            <a:r>
              <a:rPr lang="en-US" dirty="0" smtClean="0"/>
              <a:t>He used an interview with the star as the primary source for his article.</a:t>
            </a:r>
            <a:endParaRPr lang="en-US" dirty="0"/>
          </a:p>
        </p:txBody>
      </p:sp>
    </p:spTree>
    <p:extLst>
      <p:ext uri="{BB962C8B-B14F-4D97-AF65-F5344CB8AC3E}">
        <p14:creationId xmlns:p14="http://schemas.microsoft.com/office/powerpoint/2010/main" xmlns="" val="37686410"/>
      </p:ext>
    </p:extLst>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228850" y="2132589"/>
            <a:ext cx="4686300" cy="3124200"/>
          </a:xfrm>
          <a:prstGeom prst="rect">
            <a:avLst/>
          </a:prstGeom>
        </p:spPr>
      </p:pic>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8" name="Title 7"/>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rgbClr val="0070C0"/>
                </a:solidFill>
              </a:rPr>
              <a:t>Principle</a:t>
            </a:r>
            <a:endParaRPr lang="en-US" u="sng" dirty="0">
              <a:solidFill>
                <a:srgbClr val="0070C0"/>
              </a:solidFill>
            </a:endParaRPr>
          </a:p>
        </p:txBody>
      </p:sp>
      <p:sp>
        <p:nvSpPr>
          <p:cNvPr id="5" name="Text Placeholder 4"/>
          <p:cNvSpPr>
            <a:spLocks noGrp="1"/>
          </p:cNvSpPr>
          <p:nvPr>
            <p:ph type="body" sz="quarter" idx="13"/>
          </p:nvPr>
        </p:nvSpPr>
        <p:spPr/>
        <p:txBody>
          <a:bodyPr/>
          <a:lstStyle/>
          <a:p>
            <a:r>
              <a:rPr lang="en-US" dirty="0"/>
              <a:t>A basic law or truth on which action or behavior is based.</a:t>
            </a:r>
          </a:p>
        </p:txBody>
      </p:sp>
      <p:sp>
        <p:nvSpPr>
          <p:cNvPr id="6" name="TextBox 5"/>
          <p:cNvSpPr txBox="1"/>
          <p:nvPr/>
        </p:nvSpPr>
        <p:spPr>
          <a:xfrm>
            <a:off x="756789" y="4343400"/>
            <a:ext cx="7630422" cy="523220"/>
          </a:xfrm>
          <a:prstGeom prst="rect">
            <a:avLst/>
          </a:prstGeom>
          <a:noFill/>
        </p:spPr>
        <p:txBody>
          <a:bodyPr wrap="none" rtlCol="0">
            <a:spAutoFit/>
          </a:bodyPr>
          <a:lstStyle/>
          <a:p>
            <a:r>
              <a:rPr lang="en-US" sz="28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Treat others the way you would like to be treated.</a:t>
            </a:r>
            <a:endParaRPr lang="en-US" sz="2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xmlns="" val="370274840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Anecdote</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A short account of a particular incident or </a:t>
            </a:r>
            <a:r>
              <a:rPr lang="en-US" dirty="0" smtClean="0"/>
              <a:t>event.</a:t>
            </a:r>
            <a:endParaRPr lang="en-US" dirty="0"/>
          </a:p>
        </p:txBody>
      </p:sp>
      <p:grpSp>
        <p:nvGrpSpPr>
          <p:cNvPr id="7" name="Group 6"/>
          <p:cNvGrpSpPr/>
          <p:nvPr/>
        </p:nvGrpSpPr>
        <p:grpSpPr>
          <a:xfrm>
            <a:off x="692975" y="2568476"/>
            <a:ext cx="7765225" cy="2308324"/>
            <a:chOff x="692975" y="2492089"/>
            <a:chExt cx="7765225" cy="2308324"/>
          </a:xfrm>
        </p:grpSpPr>
        <p:sp>
          <p:nvSpPr>
            <p:cNvPr id="8" name="Rectangle 7"/>
            <p:cNvSpPr/>
            <p:nvPr/>
          </p:nvSpPr>
          <p:spPr>
            <a:xfrm>
              <a:off x="2667000" y="2492089"/>
              <a:ext cx="5791200" cy="2308324"/>
            </a:xfrm>
            <a:prstGeom prst="rect">
              <a:avLst/>
            </a:prstGeom>
          </p:spPr>
          <p:txBody>
            <a:bodyPr wrap="square">
              <a:spAutoFit/>
            </a:bodyPr>
            <a:lstStyle/>
            <a:p>
              <a:r>
                <a:rPr lang="en-US" dirty="0">
                  <a:solidFill>
                    <a:srgbClr val="000000"/>
                  </a:solidFill>
                </a:rPr>
                <a:t>A lady was </a:t>
              </a:r>
              <a:r>
                <a:rPr lang="en-US" dirty="0" smtClean="0">
                  <a:solidFill>
                    <a:srgbClr val="000000"/>
                  </a:solidFill>
                </a:rPr>
                <a:t>at the grocery store, trying to find a turkey large enough for her family Thanksgiving, but they were all too small.</a:t>
              </a:r>
              <a:endParaRPr lang="en-US" dirty="0">
                <a:solidFill>
                  <a:srgbClr val="000000"/>
                </a:solidFill>
              </a:endParaRPr>
            </a:p>
            <a:p>
              <a:endParaRPr lang="en-US" dirty="0" smtClean="0">
                <a:solidFill>
                  <a:srgbClr val="000000"/>
                </a:solidFill>
              </a:endParaRPr>
            </a:p>
            <a:p>
              <a:r>
                <a:rPr lang="en-US" dirty="0" smtClean="0">
                  <a:solidFill>
                    <a:srgbClr val="000000"/>
                  </a:solidFill>
                </a:rPr>
                <a:t>She found a clerk and asked, </a:t>
              </a:r>
              <a:r>
                <a:rPr lang="en-US" dirty="0">
                  <a:solidFill>
                    <a:srgbClr val="000000"/>
                  </a:solidFill>
                </a:rPr>
                <a:t>"Do these turkeys get any bigger?"</a:t>
              </a:r>
            </a:p>
            <a:p>
              <a:endParaRPr lang="en-US" dirty="0" smtClean="0">
                <a:solidFill>
                  <a:srgbClr val="000000"/>
                </a:solidFill>
              </a:endParaRPr>
            </a:p>
            <a:p>
              <a:r>
                <a:rPr lang="en-US" dirty="0" smtClean="0">
                  <a:solidFill>
                    <a:srgbClr val="000000"/>
                  </a:solidFill>
                </a:rPr>
                <a:t>The clerk </a:t>
              </a:r>
              <a:r>
                <a:rPr lang="en-US" dirty="0">
                  <a:solidFill>
                    <a:srgbClr val="000000"/>
                  </a:solidFill>
                </a:rPr>
                <a:t>replied, "No, ma'am, they are dead."</a:t>
              </a:r>
              <a:endParaRPr lang="en-US" b="0" i="0" dirty="0">
                <a:solidFill>
                  <a:srgbClr val="000000"/>
                </a:solidFill>
                <a:effectLst/>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92975" y="2891414"/>
              <a:ext cx="1786738" cy="1509674"/>
            </a:xfrm>
            <a:prstGeom prst="rect">
              <a:avLst/>
            </a:prstGeom>
          </p:spPr>
        </p:pic>
      </p:grpSp>
    </p:spTree>
    <p:extLst>
      <p:ext uri="{BB962C8B-B14F-4D97-AF65-F5344CB8AC3E}">
        <p14:creationId xmlns:p14="http://schemas.microsoft.com/office/powerpoint/2010/main" xmlns="" val="1291003895"/>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Problem/Solution</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A text structure which identifies and describes a problem and then offers one or more possible solutions.</a:t>
            </a:r>
            <a:endParaRPr lang="en-US" dirty="0"/>
          </a:p>
        </p:txBody>
      </p:sp>
      <p:pic>
        <p:nvPicPr>
          <p:cNvPr id="6" name="Picture 3" descr="http://ts1.mm.bing.net/th?id=I.5063037037119204&amp;pid=15.1"/>
          <p:cNvPicPr>
            <a:picLocks noChangeAspect="1" noChangeArrowheads="1"/>
          </p:cNvPicPr>
          <p:nvPr/>
        </p:nvPicPr>
        <p:blipFill>
          <a:blip r:embed="rId2" cstate="print"/>
          <a:srcRect/>
          <a:stretch>
            <a:fillRect/>
          </a:stretch>
        </p:blipFill>
        <p:spPr bwMode="auto">
          <a:xfrm>
            <a:off x="2819400" y="1962149"/>
            <a:ext cx="3505200" cy="2628901"/>
          </a:xfrm>
          <a:prstGeom prst="rect">
            <a:avLst/>
          </a:prstGeom>
          <a:noFill/>
        </p:spPr>
      </p:pic>
      <p:sp>
        <p:nvSpPr>
          <p:cNvPr id="7" name="TextBox 6"/>
          <p:cNvSpPr txBox="1"/>
          <p:nvPr/>
        </p:nvSpPr>
        <p:spPr>
          <a:xfrm>
            <a:off x="762000" y="4876800"/>
            <a:ext cx="7620000" cy="369332"/>
          </a:xfrm>
          <a:prstGeom prst="rect">
            <a:avLst/>
          </a:prstGeom>
          <a:noFill/>
        </p:spPr>
        <p:txBody>
          <a:bodyPr wrap="square" rtlCol="0">
            <a:spAutoFit/>
          </a:bodyPr>
          <a:lstStyle/>
          <a:p>
            <a:r>
              <a:rPr lang="en-US" dirty="0" smtClean="0"/>
              <a:t>The girl wouldn’t stop yelling, so I put on my headphones and listened to music.</a:t>
            </a:r>
            <a:endParaRPr lang="en-US" dirty="0"/>
          </a:p>
        </p:txBody>
      </p:sp>
    </p:spTree>
    <p:extLst>
      <p:ext uri="{BB962C8B-B14F-4D97-AF65-F5344CB8AC3E}">
        <p14:creationId xmlns:p14="http://schemas.microsoft.com/office/powerpoint/2010/main" xmlns="" val="1747938872"/>
      </p:ext>
    </p:extLst>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6" name="Title 5"/>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Proficient</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Having or showing knowledge, skill, or aptitude.</a:t>
            </a:r>
            <a:endParaRPr lang="en-US" dirty="0"/>
          </a:p>
        </p:txBody>
      </p:sp>
      <p:pic>
        <p:nvPicPr>
          <p:cNvPr id="33794" name="Picture 2" descr="C:\Users\Sandra\AppData\Local\Microsoft\Windows\Temporary Internet Files\Content.IE5\0EDMD995\MC900281970[1].wm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770586" y="1828800"/>
            <a:ext cx="3602827" cy="341272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673257954"/>
      </p:ext>
    </p:extLst>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12" name="Title 11"/>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Progression</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A sequence, as of items in a series; succession.</a:t>
            </a:r>
          </a:p>
        </p:txBody>
      </p:sp>
      <p:grpSp>
        <p:nvGrpSpPr>
          <p:cNvPr id="6" name="Group 5"/>
          <p:cNvGrpSpPr/>
          <p:nvPr/>
        </p:nvGrpSpPr>
        <p:grpSpPr>
          <a:xfrm>
            <a:off x="524647" y="1752600"/>
            <a:ext cx="8009753" cy="3581400"/>
            <a:chOff x="524647" y="1752600"/>
            <a:chExt cx="8009753" cy="3581400"/>
          </a:xfrm>
        </p:grpSpPr>
        <p:pic>
          <p:nvPicPr>
            <p:cNvPr id="7" name="Picture 6" descr="C:\Users\Sandra\AppData\Local\Microsoft\Windows\Temporary Internet Files\Content.IE5\CQE9FX9I\MC900382585[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553200" y="3352800"/>
              <a:ext cx="1981200" cy="1981200"/>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Box 7"/>
            <p:cNvSpPr txBox="1"/>
            <p:nvPr/>
          </p:nvSpPr>
          <p:spPr>
            <a:xfrm>
              <a:off x="2362200" y="2895600"/>
              <a:ext cx="4648200" cy="1569660"/>
            </a:xfrm>
            <a:prstGeom prst="rect">
              <a:avLst/>
            </a:prstGeom>
            <a:noFill/>
          </p:spPr>
          <p:txBody>
            <a:bodyPr wrap="square" rtlCol="0">
              <a:spAutoFit/>
            </a:bodyPr>
            <a:lstStyle/>
            <a:p>
              <a:r>
                <a:rPr lang="en-US" sz="2400" dirty="0" smtClean="0"/>
                <a:t>First, we went to the store. </a:t>
              </a:r>
            </a:p>
            <a:p>
              <a:r>
                <a:rPr lang="en-US" sz="2400" dirty="0" smtClean="0"/>
                <a:t>Next, we went to the park. </a:t>
              </a:r>
            </a:p>
            <a:p>
              <a:r>
                <a:rPr lang="en-US" sz="2400" dirty="0" smtClean="0"/>
                <a:t>Then, we went to see my grandma. </a:t>
              </a:r>
            </a:p>
            <a:p>
              <a:r>
                <a:rPr lang="en-US" sz="2400" dirty="0" smtClean="0"/>
                <a:t>Finally, we went back home.</a:t>
              </a:r>
              <a:endParaRPr lang="en-US" sz="2400" dirty="0"/>
            </a:p>
          </p:txBody>
        </p:sp>
        <p:pic>
          <p:nvPicPr>
            <p:cNvPr id="9" name="Picture 2" descr="C:\Users\Sandra\AppData\Local\Microsoft\Windows\Temporary Internet Files\Content.IE5\CQE9FX9I\MC900237772[1].wm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09600" y="1752600"/>
              <a:ext cx="1566250" cy="1453081"/>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3" descr="C:\Users\Sandra\AppData\Local\Microsoft\Windows\Temporary Internet Files\Content.IE5\P1E1WNHU\MC900335164[1].wmf"/>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705600" y="1867988"/>
              <a:ext cx="1811426" cy="1482242"/>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Picture 4" descr="C:\Users\Sandra\AppData\Local\Microsoft\Windows\Temporary Internet Files\Content.IE5\ANFLIA3Y\MC900024437[1].wmf"/>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24647" y="3680430"/>
              <a:ext cx="1625803" cy="1620317"/>
            </a:xfrm>
            <a:prstGeom prst="rect">
              <a:avLst/>
            </a:prstGeom>
            <a:noFill/>
            <a:extLst>
              <a:ext uri="{909E8E84-426E-40DD-AFC4-6F175D3DCCD1}">
                <a14:hiddenFill xmlns:a14="http://schemas.microsoft.com/office/drawing/2010/main" xmlns="">
                  <a:solidFill>
                    <a:srgbClr val="FFFFFF"/>
                  </a:solidFill>
                </a14:hiddenFill>
              </a:ext>
            </a:extLst>
          </p:spPr>
        </p:pic>
      </p:grpSp>
    </p:spTree>
    <p:extLst>
      <p:ext uri="{BB962C8B-B14F-4D97-AF65-F5344CB8AC3E}">
        <p14:creationId xmlns:p14="http://schemas.microsoft.com/office/powerpoint/2010/main" xmlns="" val="1362454058"/>
      </p:ext>
    </p:extLst>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7" name="Title 6"/>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Propel</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To cause to move forward; thrust, push, or drive.</a:t>
            </a:r>
          </a:p>
        </p:txBody>
      </p:sp>
      <p:pic>
        <p:nvPicPr>
          <p:cNvPr id="6" name="Picture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933700" y="1905000"/>
            <a:ext cx="3276600" cy="3276600"/>
          </a:xfrm>
          <a:prstGeom prst="rect">
            <a:avLst/>
          </a:prstGeom>
        </p:spPr>
      </p:pic>
    </p:spTree>
    <p:extLst>
      <p:ext uri="{BB962C8B-B14F-4D97-AF65-F5344CB8AC3E}">
        <p14:creationId xmlns:p14="http://schemas.microsoft.com/office/powerpoint/2010/main" xmlns="" val="2382409136"/>
      </p:ext>
    </p:extLst>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7" name="Title 6"/>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Proposition</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Anything offered for the purpose of discussion or thought.</a:t>
            </a:r>
          </a:p>
        </p:txBody>
      </p:sp>
      <p:pic>
        <p:nvPicPr>
          <p:cNvPr id="6" name="Picture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936900" y="2046192"/>
            <a:ext cx="3270199" cy="2994215"/>
          </a:xfrm>
          <a:prstGeom prst="rect">
            <a:avLst/>
          </a:prstGeom>
        </p:spPr>
      </p:pic>
    </p:spTree>
    <p:extLst>
      <p:ext uri="{BB962C8B-B14F-4D97-AF65-F5344CB8AC3E}">
        <p14:creationId xmlns:p14="http://schemas.microsoft.com/office/powerpoint/2010/main" xmlns="" val="4276460472"/>
      </p:ext>
    </p:extLst>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smtClean="0"/>
              <a:t>©Partners for Learning, Inc.</a:t>
            </a:r>
            <a:endParaRPr lang="en-US" dirty="0"/>
          </a:p>
        </p:txBody>
      </p:sp>
      <p:sp>
        <p:nvSpPr>
          <p:cNvPr id="7" name="Title 6"/>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dirty="0" smtClean="0"/>
              <a:t>Protagonist</a:t>
            </a:r>
            <a:endParaRPr lang="en-US" dirty="0"/>
          </a:p>
        </p:txBody>
      </p:sp>
      <p:sp>
        <p:nvSpPr>
          <p:cNvPr id="5" name="Text Placeholder 4"/>
          <p:cNvSpPr>
            <a:spLocks noGrp="1"/>
          </p:cNvSpPr>
          <p:nvPr>
            <p:ph type="body" sz="quarter" idx="13"/>
          </p:nvPr>
        </p:nvSpPr>
        <p:spPr/>
        <p:txBody>
          <a:bodyPr/>
          <a:lstStyle/>
          <a:p>
            <a:r>
              <a:rPr lang="en-US" dirty="0"/>
              <a:t>The main character in fiction or </a:t>
            </a:r>
            <a:r>
              <a:rPr lang="en-US" dirty="0" smtClean="0"/>
              <a:t>drama; the </a:t>
            </a:r>
            <a:r>
              <a:rPr lang="en-US" dirty="0"/>
              <a:t>person who sets the plot in motion.</a:t>
            </a:r>
          </a:p>
        </p:txBody>
      </p:sp>
      <p:pic>
        <p:nvPicPr>
          <p:cNvPr id="12290" name="Picture 2" descr="C:\Users\Sandra\AppData\Local\Microsoft\Windows\Temporary Internet Files\Content.IE5\0EDMD995\MC900116066[1].wm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124200" y="1811280"/>
            <a:ext cx="2808514" cy="3446520"/>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5791200" y="4495800"/>
            <a:ext cx="1305935" cy="369332"/>
          </a:xfrm>
          <a:prstGeom prst="rect">
            <a:avLst/>
          </a:prstGeom>
          <a:noFill/>
        </p:spPr>
        <p:txBody>
          <a:bodyPr wrap="none" rtlCol="0">
            <a:spAutoFit/>
          </a:bodyPr>
          <a:lstStyle/>
          <a:p>
            <a:r>
              <a:rPr lang="en-US" b="1" dirty="0" smtClean="0"/>
              <a:t>Robin Hood</a:t>
            </a:r>
            <a:endParaRPr lang="en-US" b="1" dirty="0"/>
          </a:p>
        </p:txBody>
      </p:sp>
    </p:spTree>
    <p:extLst>
      <p:ext uri="{BB962C8B-B14F-4D97-AF65-F5344CB8AC3E}">
        <p14:creationId xmlns:p14="http://schemas.microsoft.com/office/powerpoint/2010/main" xmlns="" val="2892638599"/>
      </p:ext>
    </p:extLst>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9" name="Title 8"/>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dirty="0" smtClean="0"/>
              <a:t>Pun</a:t>
            </a:r>
            <a:endParaRPr lang="en-US" dirty="0"/>
          </a:p>
        </p:txBody>
      </p:sp>
      <p:sp>
        <p:nvSpPr>
          <p:cNvPr id="5" name="Text Placeholder 4"/>
          <p:cNvSpPr>
            <a:spLocks noGrp="1"/>
          </p:cNvSpPr>
          <p:nvPr>
            <p:ph type="body" sz="quarter" idx="13"/>
          </p:nvPr>
        </p:nvSpPr>
        <p:spPr/>
        <p:txBody>
          <a:bodyPr/>
          <a:lstStyle/>
          <a:p>
            <a:r>
              <a:rPr lang="en-US" dirty="0"/>
              <a:t>Play on multiple meanings of a word or on two words that sound alike but have different meanings.</a:t>
            </a:r>
          </a:p>
        </p:txBody>
      </p:sp>
      <p:sp>
        <p:nvSpPr>
          <p:cNvPr id="6" name="TextBox 5"/>
          <p:cNvSpPr txBox="1"/>
          <p:nvPr/>
        </p:nvSpPr>
        <p:spPr>
          <a:xfrm>
            <a:off x="914400" y="3220134"/>
            <a:ext cx="2134531" cy="646331"/>
          </a:xfrm>
          <a:prstGeom prst="rect">
            <a:avLst/>
          </a:prstGeom>
          <a:noFill/>
        </p:spPr>
        <p:txBody>
          <a:bodyPr wrap="square" rtlCol="0">
            <a:spAutoFit/>
          </a:bodyPr>
          <a:lstStyle/>
          <a:p>
            <a:r>
              <a:rPr lang="en-US" dirty="0" smtClean="0"/>
              <a:t>Why are teddy bears never hungry?</a:t>
            </a:r>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468460" y="1996281"/>
            <a:ext cx="2207080" cy="3094038"/>
          </a:xfrm>
          <a:prstGeom prst="rect">
            <a:avLst/>
          </a:prstGeom>
        </p:spPr>
      </p:pic>
      <p:sp>
        <p:nvSpPr>
          <p:cNvPr id="8" name="TextBox 7"/>
          <p:cNvSpPr txBox="1"/>
          <p:nvPr/>
        </p:nvSpPr>
        <p:spPr>
          <a:xfrm>
            <a:off x="5867400" y="3355614"/>
            <a:ext cx="2447465" cy="369332"/>
          </a:xfrm>
          <a:prstGeom prst="rect">
            <a:avLst/>
          </a:prstGeom>
          <a:noFill/>
        </p:spPr>
        <p:txBody>
          <a:bodyPr wrap="none" rtlCol="0">
            <a:spAutoFit/>
          </a:bodyPr>
          <a:lstStyle/>
          <a:p>
            <a:r>
              <a:rPr lang="en-US" dirty="0" smtClean="0"/>
              <a:t>Because they’re stuffed.</a:t>
            </a:r>
            <a:endParaRPr lang="en-US" dirty="0"/>
          </a:p>
        </p:txBody>
      </p:sp>
    </p:spTree>
    <p:extLst>
      <p:ext uri="{BB962C8B-B14F-4D97-AF65-F5344CB8AC3E}">
        <p14:creationId xmlns:p14="http://schemas.microsoft.com/office/powerpoint/2010/main" xmlns="" val="1073124711"/>
      </p:ext>
    </p:extLst>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Purpose</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A reason or plan that guides an action; design or goal.</a:t>
            </a:r>
            <a:endParaRPr lang="en-US" dirty="0"/>
          </a:p>
        </p:txBody>
      </p:sp>
      <p:pic>
        <p:nvPicPr>
          <p:cNvPr id="36867" name="Picture 3" descr="C:\Users\Sandra\AppData\Local\Microsoft\Windows\Temporary Internet Files\Content.IE5\0EDMD995\MP900448426[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629400" y="1807029"/>
            <a:ext cx="1695354" cy="3429000"/>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838200" y="2945618"/>
            <a:ext cx="5482270" cy="461665"/>
          </a:xfrm>
          <a:prstGeom prst="rect">
            <a:avLst/>
          </a:prstGeom>
          <a:noFill/>
        </p:spPr>
        <p:txBody>
          <a:bodyPr wrap="none" rtlCol="0">
            <a:spAutoFit/>
          </a:bodyPr>
          <a:lstStyle/>
          <a:p>
            <a:r>
              <a:rPr lang="en-US" sz="2400" dirty="0" smtClean="0"/>
              <a:t>Hard work is necessary to achieve success.</a:t>
            </a:r>
            <a:endParaRPr lang="en-US" sz="2400" dirty="0"/>
          </a:p>
        </p:txBody>
      </p:sp>
      <p:sp>
        <p:nvSpPr>
          <p:cNvPr id="7" name="Right Brace 6"/>
          <p:cNvSpPr/>
          <p:nvPr/>
        </p:nvSpPr>
        <p:spPr>
          <a:xfrm rot="5400000">
            <a:off x="4884057" y="2979057"/>
            <a:ext cx="457200" cy="1204686"/>
          </a:xfrm>
          <a:prstGeom prst="rightBrace">
            <a:avLst>
              <a:gd name="adj1" fmla="val 19049"/>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Right Brace 9"/>
          <p:cNvSpPr/>
          <p:nvPr/>
        </p:nvSpPr>
        <p:spPr>
          <a:xfrm rot="5400000">
            <a:off x="1326243" y="3093357"/>
            <a:ext cx="457200" cy="976086"/>
          </a:xfrm>
          <a:prstGeom prst="rightBrace">
            <a:avLst>
              <a:gd name="adj1" fmla="val 19049"/>
              <a:gd name="adj2" fmla="val 55948"/>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extBox 7"/>
          <p:cNvSpPr txBox="1"/>
          <p:nvPr/>
        </p:nvSpPr>
        <p:spPr>
          <a:xfrm>
            <a:off x="1190484" y="3810000"/>
            <a:ext cx="638316" cy="307777"/>
          </a:xfrm>
          <a:prstGeom prst="rect">
            <a:avLst/>
          </a:prstGeom>
          <a:noFill/>
        </p:spPr>
        <p:txBody>
          <a:bodyPr wrap="none" rtlCol="0">
            <a:spAutoFit/>
          </a:bodyPr>
          <a:lstStyle/>
          <a:p>
            <a:r>
              <a:rPr lang="en-US" sz="1400" dirty="0" smtClean="0"/>
              <a:t>action</a:t>
            </a:r>
            <a:endParaRPr lang="en-US" dirty="0"/>
          </a:p>
        </p:txBody>
      </p:sp>
      <p:sp>
        <p:nvSpPr>
          <p:cNvPr id="9" name="TextBox 8"/>
          <p:cNvSpPr txBox="1"/>
          <p:nvPr/>
        </p:nvSpPr>
        <p:spPr>
          <a:xfrm>
            <a:off x="4634000" y="3810000"/>
            <a:ext cx="966931" cy="369332"/>
          </a:xfrm>
          <a:prstGeom prst="rect">
            <a:avLst/>
          </a:prstGeom>
          <a:noFill/>
        </p:spPr>
        <p:txBody>
          <a:bodyPr wrap="none" rtlCol="0">
            <a:spAutoFit/>
          </a:bodyPr>
          <a:lstStyle/>
          <a:p>
            <a:r>
              <a:rPr lang="en-US" b="1" dirty="0" smtClean="0"/>
              <a:t>purpose</a:t>
            </a:r>
            <a:endParaRPr lang="en-US" b="1" dirty="0"/>
          </a:p>
        </p:txBody>
      </p:sp>
    </p:spTree>
    <p:extLst>
      <p:ext uri="{BB962C8B-B14F-4D97-AF65-F5344CB8AC3E}">
        <p14:creationId xmlns:p14="http://schemas.microsoft.com/office/powerpoint/2010/main" xmlns="" val="1385669029"/>
      </p:ext>
    </p:extLst>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8" name="Title 7"/>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Quantitative</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Of, concerning, or capable of being measured or expressed as, a quantity.</a:t>
            </a:r>
          </a:p>
        </p:txBody>
      </p:sp>
      <p:sp>
        <p:nvSpPr>
          <p:cNvPr id="6" name="TextBox 5"/>
          <p:cNvSpPr txBox="1"/>
          <p:nvPr/>
        </p:nvSpPr>
        <p:spPr>
          <a:xfrm>
            <a:off x="990600" y="3362098"/>
            <a:ext cx="3491212" cy="369332"/>
          </a:xfrm>
          <a:prstGeom prst="rect">
            <a:avLst/>
          </a:prstGeom>
          <a:noFill/>
        </p:spPr>
        <p:txBody>
          <a:bodyPr wrap="none" rtlCol="0">
            <a:spAutoFit/>
          </a:bodyPr>
          <a:lstStyle/>
          <a:p>
            <a:r>
              <a:rPr lang="en-US" dirty="0"/>
              <a:t>A liter of water weighs 1000 </a:t>
            </a:r>
            <a:r>
              <a:rPr lang="en-US" dirty="0" smtClean="0"/>
              <a:t>grams.</a:t>
            </a:r>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257800" y="1758921"/>
            <a:ext cx="2928416" cy="3617247"/>
          </a:xfrm>
          <a:prstGeom prst="rect">
            <a:avLst/>
          </a:prstGeom>
        </p:spPr>
      </p:pic>
    </p:spTree>
    <p:extLst>
      <p:ext uri="{BB962C8B-B14F-4D97-AF65-F5344CB8AC3E}">
        <p14:creationId xmlns:p14="http://schemas.microsoft.com/office/powerpoint/2010/main" xmlns="" val="1868793219"/>
      </p:ext>
    </p:extLst>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7" name="Title 6"/>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rgbClr val="0070C0"/>
                </a:solidFill>
              </a:rPr>
              <a:t>Question/Answer</a:t>
            </a:r>
            <a:endParaRPr lang="en-US" u="sng" dirty="0">
              <a:solidFill>
                <a:srgbClr val="0070C0"/>
              </a:solidFill>
            </a:endParaRPr>
          </a:p>
        </p:txBody>
      </p:sp>
      <p:sp>
        <p:nvSpPr>
          <p:cNvPr id="5" name="Text Placeholder 4"/>
          <p:cNvSpPr>
            <a:spLocks noGrp="1"/>
          </p:cNvSpPr>
          <p:nvPr>
            <p:ph type="body" sz="quarter" idx="13"/>
          </p:nvPr>
        </p:nvSpPr>
        <p:spPr/>
        <p:txBody>
          <a:bodyPr/>
          <a:lstStyle/>
          <a:p>
            <a:r>
              <a:rPr lang="en-US" dirty="0"/>
              <a:t>When the author poses questions about a topic, then provides support to answer them.</a:t>
            </a:r>
          </a:p>
        </p:txBody>
      </p:sp>
      <p:pic>
        <p:nvPicPr>
          <p:cNvPr id="6" name="Picture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094000" y="2019300"/>
            <a:ext cx="4956000" cy="3048000"/>
          </a:xfrm>
          <a:prstGeom prst="rect">
            <a:avLst/>
          </a:prstGeom>
        </p:spPr>
      </p:pic>
    </p:spTree>
    <p:extLst>
      <p:ext uri="{BB962C8B-B14F-4D97-AF65-F5344CB8AC3E}">
        <p14:creationId xmlns:p14="http://schemas.microsoft.com/office/powerpoint/2010/main" xmlns="" val="59956816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11" name="Title 10"/>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dirty="0" smtClean="0"/>
              <a:t>Antagonist</a:t>
            </a:r>
            <a:endParaRPr lang="en-US" dirty="0"/>
          </a:p>
        </p:txBody>
      </p:sp>
      <p:sp>
        <p:nvSpPr>
          <p:cNvPr id="5" name="Text Placeholder 4"/>
          <p:cNvSpPr>
            <a:spLocks noGrp="1"/>
          </p:cNvSpPr>
          <p:nvPr>
            <p:ph type="body" sz="quarter" idx="13"/>
          </p:nvPr>
        </p:nvSpPr>
        <p:spPr/>
        <p:txBody>
          <a:bodyPr/>
          <a:lstStyle/>
          <a:p>
            <a:r>
              <a:rPr lang="en-US" dirty="0"/>
              <a:t>A principal character or force in opposition to a protagonist, or main character.</a:t>
            </a:r>
          </a:p>
        </p:txBody>
      </p:sp>
      <p:grpSp>
        <p:nvGrpSpPr>
          <p:cNvPr id="6" name="Group 5"/>
          <p:cNvGrpSpPr/>
          <p:nvPr/>
        </p:nvGrpSpPr>
        <p:grpSpPr>
          <a:xfrm>
            <a:off x="838200" y="2609250"/>
            <a:ext cx="6844526" cy="1868100"/>
            <a:chOff x="838200" y="2609250"/>
            <a:chExt cx="6844526" cy="1868100"/>
          </a:xfrm>
        </p:grpSpPr>
        <p:pic>
          <p:nvPicPr>
            <p:cNvPr id="7" name="Picture 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838200" y="2610827"/>
              <a:ext cx="1647731" cy="1866523"/>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flipH="1">
              <a:off x="6400800" y="2635072"/>
              <a:ext cx="1281926" cy="1816455"/>
            </a:xfrm>
            <a:prstGeom prst="rect">
              <a:avLst/>
            </a:prstGeom>
          </p:spPr>
        </p:pic>
        <p:sp>
          <p:nvSpPr>
            <p:cNvPr id="9" name="TextBox 8"/>
            <p:cNvSpPr txBox="1"/>
            <p:nvPr/>
          </p:nvSpPr>
          <p:spPr>
            <a:xfrm>
              <a:off x="2485931" y="2609250"/>
              <a:ext cx="1741951" cy="553998"/>
            </a:xfrm>
            <a:prstGeom prst="rect">
              <a:avLst/>
            </a:prstGeom>
            <a:noFill/>
          </p:spPr>
          <p:txBody>
            <a:bodyPr wrap="none" rtlCol="0">
              <a:spAutoFit/>
            </a:bodyPr>
            <a:lstStyle/>
            <a:p>
              <a:pPr algn="ctr"/>
              <a:r>
                <a:rPr lang="en-US" dirty="0" smtClean="0"/>
                <a:t>Red Riding Hood</a:t>
              </a:r>
            </a:p>
            <a:p>
              <a:pPr algn="ctr"/>
              <a:r>
                <a:rPr lang="en-US" sz="1200" dirty="0" smtClean="0"/>
                <a:t>protagonist</a:t>
              </a:r>
              <a:endParaRPr lang="en-US" dirty="0"/>
            </a:p>
          </p:txBody>
        </p:sp>
        <p:sp>
          <p:nvSpPr>
            <p:cNvPr id="10" name="TextBox 9"/>
            <p:cNvSpPr txBox="1"/>
            <p:nvPr/>
          </p:nvSpPr>
          <p:spPr>
            <a:xfrm>
              <a:off x="5181600" y="3897529"/>
              <a:ext cx="1375633" cy="553998"/>
            </a:xfrm>
            <a:prstGeom prst="rect">
              <a:avLst/>
            </a:prstGeom>
            <a:noFill/>
          </p:spPr>
          <p:txBody>
            <a:bodyPr wrap="none" rtlCol="0">
              <a:spAutoFit/>
            </a:bodyPr>
            <a:lstStyle/>
            <a:p>
              <a:pPr algn="ctr"/>
              <a:r>
                <a:rPr lang="en-US" dirty="0" smtClean="0"/>
                <a:t>Big Bad Wolf</a:t>
              </a:r>
            </a:p>
            <a:p>
              <a:pPr algn="ctr"/>
              <a:r>
                <a:rPr lang="en-US" sz="1200" b="1" u="sng" dirty="0" smtClean="0">
                  <a:solidFill>
                    <a:srgbClr val="FF0000"/>
                  </a:solidFill>
                </a:rPr>
                <a:t>antagonist</a:t>
              </a:r>
              <a:endParaRPr lang="en-US" b="1" u="sng" dirty="0">
                <a:solidFill>
                  <a:srgbClr val="FF0000"/>
                </a:solidFill>
              </a:endParaRPr>
            </a:p>
          </p:txBody>
        </p:sp>
      </p:grpSp>
    </p:spTree>
    <p:extLst>
      <p:ext uri="{BB962C8B-B14F-4D97-AF65-F5344CB8AC3E}">
        <p14:creationId xmlns:p14="http://schemas.microsoft.com/office/powerpoint/2010/main" xmlns="" val="27847697"/>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Quote</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To repeat the exact words used by someone else.</a:t>
            </a:r>
          </a:p>
        </p:txBody>
      </p:sp>
      <p:pic>
        <p:nvPicPr>
          <p:cNvPr id="38914" name="Picture 2" descr="C:\Users\Sandra\AppData\Local\Microsoft\Windows\Temporary Internet Files\Content.IE5\GBG3O5CQ\MC900370390[1].wm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8199" y="2088700"/>
            <a:ext cx="2005957" cy="2940500"/>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extBox 6"/>
          <p:cNvSpPr txBox="1"/>
          <p:nvPr/>
        </p:nvSpPr>
        <p:spPr>
          <a:xfrm>
            <a:off x="2876813" y="3028890"/>
            <a:ext cx="5858976" cy="523220"/>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"Four </a:t>
            </a:r>
            <a:r>
              <a:rPr lang="en-US"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score </a:t>
            </a:r>
            <a:r>
              <a:rPr lang="en-U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and seven years ago</a:t>
            </a:r>
            <a:r>
              <a:rPr lang="en-US"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endParaRPr lang="en-U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xmlns="" val="2455420358"/>
      </p:ext>
    </p:extLst>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9" name="Title 8"/>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Reasoning</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The </a:t>
            </a:r>
            <a:r>
              <a:rPr lang="en-US" dirty="0"/>
              <a:t>process of using reason to draw conclusions based on a premise or known facts.</a:t>
            </a:r>
          </a:p>
        </p:txBody>
      </p:sp>
      <p:grpSp>
        <p:nvGrpSpPr>
          <p:cNvPr id="6" name="Group 5"/>
          <p:cNvGrpSpPr/>
          <p:nvPr/>
        </p:nvGrpSpPr>
        <p:grpSpPr>
          <a:xfrm>
            <a:off x="1066800" y="1938080"/>
            <a:ext cx="7405046" cy="3243520"/>
            <a:chOff x="1066800" y="1938080"/>
            <a:chExt cx="7405046" cy="3243520"/>
          </a:xfrm>
        </p:grpSpPr>
        <p:pic>
          <p:nvPicPr>
            <p:cNvPr id="7" name="Picture 3" descr="C:\Users\Sandra\AppData\Local\Microsoft\Windows\Temporary Internet Files\Content.IE5\ANFLIA3Y\MC900363608[1].wm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66800" y="1938080"/>
              <a:ext cx="2362200" cy="3243520"/>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Box 7"/>
            <p:cNvSpPr txBox="1"/>
            <p:nvPr/>
          </p:nvSpPr>
          <p:spPr>
            <a:xfrm>
              <a:off x="3594677" y="3043535"/>
              <a:ext cx="4877169" cy="1538883"/>
            </a:xfrm>
            <a:prstGeom prst="rect">
              <a:avLst/>
            </a:prstGeom>
            <a:noFill/>
          </p:spPr>
          <p:txBody>
            <a:bodyPr wrap="none" rtlCol="0">
              <a:spAutoFit/>
            </a:bodyPr>
            <a:lstStyle/>
            <a:p>
              <a:pPr algn="ctr"/>
              <a:r>
                <a:rPr lang="en-US" sz="2400" dirty="0" smtClean="0"/>
                <a:t>There are puddles on the ground.</a:t>
              </a:r>
            </a:p>
            <a:p>
              <a:pPr algn="ctr"/>
              <a:endParaRPr lang="en-US" dirty="0" smtClean="0"/>
            </a:p>
            <a:p>
              <a:pPr algn="ctr"/>
              <a:endParaRPr lang="en-US" dirty="0"/>
            </a:p>
            <a:p>
              <a:pPr algn="ctr"/>
              <a:endParaRPr lang="en-US" dirty="0"/>
            </a:p>
            <a:p>
              <a:pPr algn="ctr"/>
              <a:r>
                <a:rPr lang="en-US" sz="1600" dirty="0" smtClean="0"/>
                <a:t>Using reasoning, we can conclude that it rained recently.</a:t>
              </a:r>
              <a:endParaRPr lang="en-US" sz="1600" dirty="0"/>
            </a:p>
          </p:txBody>
        </p:sp>
      </p:grpSp>
    </p:spTree>
    <p:extLst>
      <p:ext uri="{BB962C8B-B14F-4D97-AF65-F5344CB8AC3E}">
        <p14:creationId xmlns:p14="http://schemas.microsoft.com/office/powerpoint/2010/main" xmlns="" val="441647149"/>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Reference materials</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Text containing facts and information, items that you can look at to find </a:t>
            </a:r>
            <a:r>
              <a:rPr lang="en-US" dirty="0" smtClean="0"/>
              <a:t>information.</a:t>
            </a:r>
            <a:endParaRPr lang="en-US" dirty="0"/>
          </a:p>
        </p:txBody>
      </p:sp>
      <p:pic>
        <p:nvPicPr>
          <p:cNvPr id="6" name="Picture 2" descr="C:\Users\Owner\AppData\Local\Microsoft\Windows\Temporary Internet Files\Content.IE5\RK3FD3QT\MP900448290[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525930" y="1969567"/>
            <a:ext cx="2092139" cy="314746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539816075"/>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6" name="Title 5"/>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Reflection</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The process of deep or serious thinking, or a particular thought that results from this process.</a:t>
            </a:r>
            <a:endParaRPr lang="en-US" dirty="0"/>
          </a:p>
        </p:txBody>
      </p:sp>
      <p:pic>
        <p:nvPicPr>
          <p:cNvPr id="44034" name="Picture 2" descr="C:\Users\Sandra\AppData\Local\Microsoft\Windows\Temporary Internet Files\Content.IE5\3EMAXUX2\MC900056434[1].wm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236793" y="1752600"/>
            <a:ext cx="2670413" cy="358541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182339028"/>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3" name="Picture 3" descr="C:\Users\Sandra\AppData\Local\Microsoft\Windows\Temporary Internet Files\Content.IE5\YW0GWXT1\MC900018835[1].wm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111534" y="1752600"/>
            <a:ext cx="6505675" cy="3581400"/>
          </a:xfrm>
          <a:prstGeom prst="rect">
            <a:avLst/>
          </a:prstGeom>
          <a:noFill/>
          <a:effectLst>
            <a:glow rad="127000">
              <a:schemeClr val="accent1">
                <a:alpha val="34000"/>
              </a:schemeClr>
            </a:glow>
          </a:effectLst>
          <a:extLst>
            <a:ext uri="{909E8E84-426E-40DD-AFC4-6F175D3DCCD1}">
              <a14:hiddenFill xmlns:a14="http://schemas.microsoft.com/office/drawing/2010/main" xmlns="">
                <a:solidFill>
                  <a:srgbClr val="FFFFFF"/>
                </a:solidFill>
              </a14:hiddenFill>
            </a:ext>
          </a:extLst>
        </p:spPr>
      </p:pic>
      <p:sp>
        <p:nvSpPr>
          <p:cNvPr id="8" name="Rectangle 7"/>
          <p:cNvSpPr/>
          <p:nvPr/>
        </p:nvSpPr>
        <p:spPr>
          <a:xfrm>
            <a:off x="1111534" y="1752600"/>
            <a:ext cx="6505675" cy="3581400"/>
          </a:xfrm>
          <a:prstGeom prst="rect">
            <a:avLst/>
          </a:prstGeom>
          <a:solidFill>
            <a:schemeClr val="bg2">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6" name="Title 5"/>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Relevant</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Related to or connected with the present matter; pertinent.</a:t>
            </a:r>
            <a:endParaRPr lang="en-US" dirty="0"/>
          </a:p>
        </p:txBody>
      </p:sp>
      <p:graphicFrame>
        <p:nvGraphicFramePr>
          <p:cNvPr id="7" name="Diagram 6"/>
          <p:cNvGraphicFramePr/>
          <p:nvPr>
            <p:extLst/>
          </p:nvPr>
        </p:nvGraphicFramePr>
        <p:xfrm>
          <a:off x="1659271" y="1868714"/>
          <a:ext cx="5410200" cy="3454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3248607814"/>
      </p:ext>
    </p:extLst>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Resolution</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The portion of a play or story where the central problem is solved.</a:t>
            </a:r>
            <a:endParaRPr lang="en-US" dirty="0"/>
          </a:p>
        </p:txBody>
      </p:sp>
      <p:grpSp>
        <p:nvGrpSpPr>
          <p:cNvPr id="6" name="Group 5"/>
          <p:cNvGrpSpPr/>
          <p:nvPr/>
        </p:nvGrpSpPr>
        <p:grpSpPr>
          <a:xfrm>
            <a:off x="1529406" y="2514600"/>
            <a:ext cx="6049582" cy="2057177"/>
            <a:chOff x="1529406" y="2655555"/>
            <a:chExt cx="6049582" cy="2057177"/>
          </a:xfrm>
        </p:grpSpPr>
        <p:cxnSp>
          <p:nvCxnSpPr>
            <p:cNvPr id="7" name="Straight Connector 6"/>
            <p:cNvCxnSpPr/>
            <p:nvPr/>
          </p:nvCxnSpPr>
          <p:spPr>
            <a:xfrm>
              <a:off x="4095750" y="3032593"/>
              <a:ext cx="9525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577712" y="4343400"/>
              <a:ext cx="1600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3300000">
              <a:off x="4719769" y="3687995"/>
              <a:ext cx="1600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978788" y="4343400"/>
              <a:ext cx="1600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8300000" flipH="1">
              <a:off x="2836731" y="3680291"/>
              <a:ext cx="1600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529406" y="4343400"/>
              <a:ext cx="1696811" cy="369332"/>
            </a:xfrm>
            <a:prstGeom prst="rect">
              <a:avLst/>
            </a:prstGeom>
            <a:noFill/>
          </p:spPr>
          <p:txBody>
            <a:bodyPr wrap="none" rtlCol="0">
              <a:spAutoFit/>
            </a:bodyPr>
            <a:lstStyle/>
            <a:p>
              <a:r>
                <a:rPr lang="en-US" b="1" cap="all" dirty="0" smtClean="0">
                  <a:ln w="9000" cmpd="sng">
                    <a:solidFill>
                      <a:schemeClr val="accent4">
                        <a:shade val="50000"/>
                        <a:satMod val="120000"/>
                      </a:schemeClr>
                    </a:solidFill>
                    <a:prstDash val="solid"/>
                  </a:ln>
                  <a:effectLst>
                    <a:reflection blurRad="12700" stA="28000" endPos="45000" dist="1000" dir="5400000" sy="-100000" algn="bl" rotWithShape="0"/>
                  </a:effectLst>
                </a:rPr>
                <a:t>Introduction</a:t>
              </a:r>
              <a:endParaRPr lang="en-US" b="1" cap="all" dirty="0">
                <a:ln w="9000" cmpd="sng">
                  <a:solidFill>
                    <a:schemeClr val="accent4">
                      <a:shade val="50000"/>
                      <a:satMod val="120000"/>
                    </a:schemeClr>
                  </a:solidFill>
                  <a:prstDash val="solid"/>
                </a:ln>
                <a:effectLst>
                  <a:reflection blurRad="12700" stA="28000" endPos="45000" dist="1000" dir="5400000" sy="-100000" algn="bl" rotWithShape="0"/>
                </a:effectLst>
              </a:endParaRPr>
            </a:p>
          </p:txBody>
        </p:sp>
        <p:sp>
          <p:nvSpPr>
            <p:cNvPr id="13" name="TextBox 12"/>
            <p:cNvSpPr txBox="1"/>
            <p:nvPr/>
          </p:nvSpPr>
          <p:spPr>
            <a:xfrm>
              <a:off x="6051413" y="4343400"/>
              <a:ext cx="1454950" cy="369332"/>
            </a:xfrm>
            <a:prstGeom prst="rect">
              <a:avLst/>
            </a:prstGeom>
            <a:noFill/>
          </p:spPr>
          <p:txBody>
            <a:bodyPr wrap="none" rtlCol="0">
              <a:spAutoFit/>
            </a:bodyPr>
            <a:lstStyle/>
            <a:p>
              <a:r>
                <a:rPr lang="en-US" b="1" cap="all" dirty="0" smtClean="0">
                  <a:ln w="9000" cmpd="sng">
                    <a:solidFill>
                      <a:schemeClr val="accent4">
                        <a:shade val="50000"/>
                        <a:satMod val="120000"/>
                      </a:schemeClr>
                    </a:solidFill>
                    <a:prstDash val="solid"/>
                  </a:ln>
                  <a:effectLst>
                    <a:reflection blurRad="12700" stA="28000" endPos="45000" dist="1000" dir="5400000" sy="-100000" algn="bl" rotWithShape="0"/>
                  </a:effectLst>
                </a:rPr>
                <a:t>Conclusion</a:t>
              </a:r>
              <a:endParaRPr lang="en-US" b="1" cap="all" dirty="0">
                <a:ln w="9000" cmpd="sng">
                  <a:solidFill>
                    <a:schemeClr val="accent4">
                      <a:shade val="50000"/>
                      <a:satMod val="120000"/>
                    </a:schemeClr>
                  </a:solidFill>
                  <a:prstDash val="solid"/>
                </a:ln>
                <a:effectLst>
                  <a:reflection blurRad="12700" stA="28000" endPos="45000" dist="1000" dir="5400000" sy="-100000" algn="bl" rotWithShape="0"/>
                </a:effectLst>
              </a:endParaRPr>
            </a:p>
          </p:txBody>
        </p:sp>
        <p:sp>
          <p:nvSpPr>
            <p:cNvPr id="14" name="TextBox 13"/>
            <p:cNvSpPr txBox="1"/>
            <p:nvPr/>
          </p:nvSpPr>
          <p:spPr>
            <a:xfrm>
              <a:off x="4119726" y="2655555"/>
              <a:ext cx="933269" cy="369332"/>
            </a:xfrm>
            <a:prstGeom prst="rect">
              <a:avLst/>
            </a:prstGeom>
            <a:noFill/>
          </p:spPr>
          <p:txBody>
            <a:bodyPr wrap="none" rtlCol="0">
              <a:spAutoFit/>
            </a:bodyPr>
            <a:lstStyle/>
            <a:p>
              <a:r>
                <a:rPr lang="en-US" b="1" cap="all" dirty="0" smtClean="0">
                  <a:ln w="9000" cmpd="sng">
                    <a:solidFill>
                      <a:schemeClr val="accent4">
                        <a:shade val="50000"/>
                        <a:satMod val="120000"/>
                      </a:schemeClr>
                    </a:solidFill>
                    <a:prstDash val="solid"/>
                  </a:ln>
                  <a:effectLst>
                    <a:reflection blurRad="12700" stA="28000" endPos="45000" dist="1000" dir="5400000" sy="-100000" algn="bl" rotWithShape="0"/>
                  </a:effectLst>
                </a:rPr>
                <a:t>Climax</a:t>
              </a:r>
              <a:endParaRPr lang="en-US" b="1" cap="all" dirty="0">
                <a:ln w="9000" cmpd="sng">
                  <a:solidFill>
                    <a:schemeClr val="accent4">
                      <a:shade val="50000"/>
                      <a:satMod val="120000"/>
                    </a:schemeClr>
                  </a:solidFill>
                  <a:prstDash val="solid"/>
                </a:ln>
                <a:effectLst>
                  <a:reflection blurRad="12700" stA="28000" endPos="45000" dist="1000" dir="5400000" sy="-100000" algn="bl" rotWithShape="0"/>
                </a:effectLst>
              </a:endParaRPr>
            </a:p>
          </p:txBody>
        </p:sp>
        <p:sp>
          <p:nvSpPr>
            <p:cNvPr id="15" name="TextBox 14"/>
            <p:cNvSpPr txBox="1"/>
            <p:nvPr/>
          </p:nvSpPr>
          <p:spPr>
            <a:xfrm rot="18346040">
              <a:off x="2910265" y="3408064"/>
              <a:ext cx="1113895" cy="369332"/>
            </a:xfrm>
            <a:prstGeom prst="rect">
              <a:avLst/>
            </a:prstGeom>
            <a:noFill/>
          </p:spPr>
          <p:txBody>
            <a:bodyPr wrap="none" rtlCol="0">
              <a:spAutoFit/>
            </a:bodyPr>
            <a:lstStyle/>
            <a:p>
              <a:r>
                <a:rPr lang="en-US" b="1" cap="all" dirty="0" smtClean="0">
                  <a:ln w="9000" cmpd="sng">
                    <a:solidFill>
                      <a:schemeClr val="accent4">
                        <a:shade val="50000"/>
                        <a:satMod val="120000"/>
                      </a:schemeClr>
                    </a:solidFill>
                    <a:prstDash val="solid"/>
                  </a:ln>
                  <a:effectLst>
                    <a:reflection blurRad="12700" stA="28000" endPos="45000" dist="1000" dir="5400000" sy="-100000" algn="bl" rotWithShape="0"/>
                  </a:effectLst>
                </a:rPr>
                <a:t>Conflict</a:t>
              </a:r>
              <a:endParaRPr lang="en-US" b="1" cap="all" dirty="0">
                <a:ln w="9000" cmpd="sng">
                  <a:solidFill>
                    <a:schemeClr val="accent4">
                      <a:shade val="50000"/>
                      <a:satMod val="120000"/>
                    </a:schemeClr>
                  </a:solidFill>
                  <a:prstDash val="solid"/>
                </a:ln>
                <a:effectLst>
                  <a:reflection blurRad="12700" stA="28000" endPos="45000" dist="1000" dir="5400000" sy="-100000" algn="bl" rotWithShape="0"/>
                </a:effectLst>
              </a:endParaRPr>
            </a:p>
          </p:txBody>
        </p:sp>
        <p:sp>
          <p:nvSpPr>
            <p:cNvPr id="16" name="TextBox 15"/>
            <p:cNvSpPr txBox="1"/>
            <p:nvPr/>
          </p:nvSpPr>
          <p:spPr>
            <a:xfrm rot="3275578">
              <a:off x="4751081" y="3356898"/>
              <a:ext cx="1826847" cy="461665"/>
            </a:xfrm>
            <a:prstGeom prst="rect">
              <a:avLst/>
            </a:prstGeom>
            <a:noFill/>
          </p:spPr>
          <p:txBody>
            <a:bodyPr wrap="none" rtlCol="0">
              <a:spAutoFit/>
            </a:bodyPr>
            <a:lstStyle/>
            <a:p>
              <a:r>
                <a:rPr lang="en-US" sz="2400" b="1" cap="all" dirty="0" smtClean="0">
                  <a:ln w="9000" cmpd="sng">
                    <a:solidFill>
                      <a:srgbClr val="FF0000"/>
                    </a:solidFill>
                    <a:prstDash val="solid"/>
                  </a:ln>
                  <a:solidFill>
                    <a:srgbClr val="FF0000"/>
                  </a:solidFill>
                  <a:effectLst>
                    <a:reflection blurRad="12700" stA="28000" endPos="45000" dist="1000" dir="5400000" sy="-100000" algn="bl" rotWithShape="0"/>
                  </a:effectLst>
                </a:rPr>
                <a:t>Resolution</a:t>
              </a:r>
              <a:endParaRPr lang="en-US" b="1" cap="all" dirty="0">
                <a:ln w="9000" cmpd="sng">
                  <a:solidFill>
                    <a:srgbClr val="FF0000"/>
                  </a:solidFill>
                  <a:prstDash val="solid"/>
                </a:ln>
                <a:solidFill>
                  <a:srgbClr val="FF0000"/>
                </a:solidFill>
                <a:effectLst>
                  <a:reflection blurRad="12700" stA="28000" endPos="45000" dist="1000" dir="5400000" sy="-100000" algn="bl" rotWithShape="0"/>
                </a:effectLst>
              </a:endParaRPr>
            </a:p>
          </p:txBody>
        </p:sp>
        <p:sp>
          <p:nvSpPr>
            <p:cNvPr id="17" name="Right Brace 16"/>
            <p:cNvSpPr/>
            <p:nvPr/>
          </p:nvSpPr>
          <p:spPr>
            <a:xfrm rot="2100000">
              <a:off x="3593249" y="3006033"/>
              <a:ext cx="403059" cy="1575319"/>
            </a:xfrm>
            <a:prstGeom prst="rightBrace">
              <a:avLst>
                <a:gd name="adj1" fmla="val 52039"/>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Right Brace 17"/>
            <p:cNvSpPr/>
            <p:nvPr/>
          </p:nvSpPr>
          <p:spPr>
            <a:xfrm rot="19500000" flipH="1">
              <a:off x="5160392" y="3005737"/>
              <a:ext cx="403059" cy="1575319"/>
            </a:xfrm>
            <a:prstGeom prst="rightBrace">
              <a:avLst>
                <a:gd name="adj1" fmla="val 52039"/>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TextBox 18"/>
            <p:cNvSpPr txBox="1"/>
            <p:nvPr/>
          </p:nvSpPr>
          <p:spPr>
            <a:xfrm rot="18300000">
              <a:off x="3449690" y="3820074"/>
              <a:ext cx="1127232" cy="307777"/>
            </a:xfrm>
            <a:prstGeom prst="rect">
              <a:avLst/>
            </a:prstGeom>
            <a:noFill/>
          </p:spPr>
          <p:txBody>
            <a:bodyPr wrap="none" rtlCol="0">
              <a:spAutoFit/>
            </a:bodyPr>
            <a:lstStyle/>
            <a:p>
              <a:r>
                <a:rPr lang="en-US" sz="1400" dirty="0" smtClean="0"/>
                <a:t>Rising Action</a:t>
              </a:r>
              <a:endParaRPr lang="en-US" sz="1400" dirty="0"/>
            </a:p>
          </p:txBody>
        </p:sp>
        <p:sp>
          <p:nvSpPr>
            <p:cNvPr id="20" name="TextBox 19"/>
            <p:cNvSpPr txBox="1"/>
            <p:nvPr/>
          </p:nvSpPr>
          <p:spPr>
            <a:xfrm rot="3300000">
              <a:off x="4516857" y="3838784"/>
              <a:ext cx="1164101" cy="307777"/>
            </a:xfrm>
            <a:prstGeom prst="rect">
              <a:avLst/>
            </a:prstGeom>
            <a:noFill/>
          </p:spPr>
          <p:txBody>
            <a:bodyPr wrap="none" rtlCol="0">
              <a:spAutoFit/>
            </a:bodyPr>
            <a:lstStyle/>
            <a:p>
              <a:r>
                <a:rPr lang="en-US" sz="1400" dirty="0" smtClean="0"/>
                <a:t>Falling Action</a:t>
              </a:r>
              <a:endParaRPr lang="en-US" sz="1400" dirty="0"/>
            </a:p>
          </p:txBody>
        </p:sp>
      </p:grpSp>
    </p:spTree>
    <p:extLst>
      <p:ext uri="{BB962C8B-B14F-4D97-AF65-F5344CB8AC3E}">
        <p14:creationId xmlns:p14="http://schemas.microsoft.com/office/powerpoint/2010/main" xmlns="" val="683891340"/>
      </p:ext>
    </p:extLst>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dirty="0" smtClean="0"/>
              <a:t>Rising action</a:t>
            </a:r>
            <a:endParaRPr lang="en-US" dirty="0"/>
          </a:p>
        </p:txBody>
      </p:sp>
      <p:sp>
        <p:nvSpPr>
          <p:cNvPr id="5" name="Text Placeholder 4"/>
          <p:cNvSpPr>
            <a:spLocks noGrp="1"/>
          </p:cNvSpPr>
          <p:nvPr>
            <p:ph type="body" sz="quarter" idx="13"/>
          </p:nvPr>
        </p:nvSpPr>
        <p:spPr/>
        <p:txBody>
          <a:bodyPr/>
          <a:lstStyle/>
          <a:p>
            <a:r>
              <a:rPr lang="en-US" dirty="0"/>
              <a:t>The events in a story that move the plot forward, which involves conflicts and complications.</a:t>
            </a:r>
          </a:p>
        </p:txBody>
      </p:sp>
      <p:grpSp>
        <p:nvGrpSpPr>
          <p:cNvPr id="7" name="Group 6"/>
          <p:cNvGrpSpPr/>
          <p:nvPr/>
        </p:nvGrpSpPr>
        <p:grpSpPr>
          <a:xfrm>
            <a:off x="1529406" y="2514600"/>
            <a:ext cx="6049582" cy="2057177"/>
            <a:chOff x="1529406" y="2655555"/>
            <a:chExt cx="6049582" cy="2057177"/>
          </a:xfrm>
        </p:grpSpPr>
        <p:cxnSp>
          <p:nvCxnSpPr>
            <p:cNvPr id="8" name="Straight Connector 7"/>
            <p:cNvCxnSpPr/>
            <p:nvPr/>
          </p:nvCxnSpPr>
          <p:spPr>
            <a:xfrm>
              <a:off x="4095750" y="3032593"/>
              <a:ext cx="9525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577712" y="4343400"/>
              <a:ext cx="1600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3300000">
              <a:off x="4719769" y="3687995"/>
              <a:ext cx="1600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978788" y="4343400"/>
              <a:ext cx="1600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18300000" flipH="1">
              <a:off x="2836731" y="3680291"/>
              <a:ext cx="1600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529406" y="4343400"/>
              <a:ext cx="1696811" cy="369332"/>
            </a:xfrm>
            <a:prstGeom prst="rect">
              <a:avLst/>
            </a:prstGeom>
            <a:noFill/>
          </p:spPr>
          <p:txBody>
            <a:bodyPr wrap="none" rtlCol="0">
              <a:spAutoFit/>
            </a:bodyPr>
            <a:lstStyle/>
            <a:p>
              <a: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Introduction</a:t>
              </a:r>
              <a:endPar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4" name="TextBox 13"/>
            <p:cNvSpPr txBox="1"/>
            <p:nvPr/>
          </p:nvSpPr>
          <p:spPr>
            <a:xfrm>
              <a:off x="6051413" y="4343400"/>
              <a:ext cx="1454950" cy="369332"/>
            </a:xfrm>
            <a:prstGeom prst="rect">
              <a:avLst/>
            </a:prstGeom>
            <a:noFill/>
          </p:spPr>
          <p:txBody>
            <a:bodyPr wrap="none" rtlCol="0">
              <a:spAutoFit/>
            </a:bodyPr>
            <a:lstStyle/>
            <a:p>
              <a: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Conclusion</a:t>
              </a:r>
              <a:endPar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5" name="TextBox 14"/>
            <p:cNvSpPr txBox="1"/>
            <p:nvPr/>
          </p:nvSpPr>
          <p:spPr>
            <a:xfrm>
              <a:off x="4119726" y="2655555"/>
              <a:ext cx="933269" cy="369332"/>
            </a:xfrm>
            <a:prstGeom prst="rect">
              <a:avLst/>
            </a:prstGeom>
            <a:noFill/>
          </p:spPr>
          <p:txBody>
            <a:bodyPr wrap="none" rtlCol="0">
              <a:spAutoFit/>
            </a:bodyPr>
            <a:lstStyle/>
            <a:p>
              <a: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Climax</a:t>
              </a:r>
              <a:endPar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6" name="TextBox 15"/>
            <p:cNvSpPr txBox="1"/>
            <p:nvPr/>
          </p:nvSpPr>
          <p:spPr>
            <a:xfrm rot="18346040">
              <a:off x="2910265" y="3408064"/>
              <a:ext cx="1113895" cy="369332"/>
            </a:xfrm>
            <a:prstGeom prst="rect">
              <a:avLst/>
            </a:prstGeom>
            <a:noFill/>
          </p:spPr>
          <p:txBody>
            <a:bodyPr wrap="none" rtlCol="0">
              <a:spAutoFit/>
            </a:bodyPr>
            <a:lstStyle/>
            <a:p>
              <a: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Conflict</a:t>
              </a:r>
              <a:endPar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7" name="TextBox 16"/>
            <p:cNvSpPr txBox="1"/>
            <p:nvPr/>
          </p:nvSpPr>
          <p:spPr>
            <a:xfrm rot="3275578">
              <a:off x="4957355" y="3403064"/>
              <a:ext cx="1414298" cy="369332"/>
            </a:xfrm>
            <a:prstGeom prst="rect">
              <a:avLst/>
            </a:prstGeom>
            <a:noFill/>
          </p:spPr>
          <p:txBody>
            <a:bodyPr wrap="none" rtlCol="0">
              <a:spAutoFit/>
            </a:bodyPr>
            <a:lstStyle/>
            <a:p>
              <a: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Resolution</a:t>
              </a:r>
              <a:endPar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8" name="Right Brace 17"/>
            <p:cNvSpPr/>
            <p:nvPr/>
          </p:nvSpPr>
          <p:spPr>
            <a:xfrm rot="2100000">
              <a:off x="3593249" y="3006033"/>
              <a:ext cx="403059" cy="1575319"/>
            </a:xfrm>
            <a:prstGeom prst="rightBrace">
              <a:avLst>
                <a:gd name="adj1" fmla="val 52039"/>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Right Brace 18"/>
            <p:cNvSpPr/>
            <p:nvPr/>
          </p:nvSpPr>
          <p:spPr>
            <a:xfrm rot="19500000" flipH="1">
              <a:off x="5160392" y="3005737"/>
              <a:ext cx="403059" cy="1575319"/>
            </a:xfrm>
            <a:prstGeom prst="rightBrace">
              <a:avLst>
                <a:gd name="adj1" fmla="val 52039"/>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TextBox 19"/>
            <p:cNvSpPr txBox="1"/>
            <p:nvPr/>
          </p:nvSpPr>
          <p:spPr>
            <a:xfrm rot="18300000">
              <a:off x="3400863" y="3744849"/>
              <a:ext cx="1289135" cy="338554"/>
            </a:xfrm>
            <a:prstGeom prst="rect">
              <a:avLst/>
            </a:prstGeom>
            <a:noFill/>
          </p:spPr>
          <p:txBody>
            <a:bodyPr wrap="none" rtlCol="0">
              <a:spAutoFit/>
            </a:bodyPr>
            <a:lstStyle/>
            <a:p>
              <a:r>
                <a:rPr lang="en-US" sz="1600" b="1" dirty="0" smtClean="0">
                  <a:solidFill>
                    <a:srgbClr val="FF0000"/>
                  </a:solidFill>
                </a:rPr>
                <a:t>Rising Action</a:t>
              </a:r>
              <a:endParaRPr lang="en-US" sz="1600" b="1" dirty="0">
                <a:solidFill>
                  <a:srgbClr val="FF0000"/>
                </a:solidFill>
              </a:endParaRPr>
            </a:p>
          </p:txBody>
        </p:sp>
        <p:sp>
          <p:nvSpPr>
            <p:cNvPr id="21" name="TextBox 20"/>
            <p:cNvSpPr txBox="1"/>
            <p:nvPr/>
          </p:nvSpPr>
          <p:spPr>
            <a:xfrm rot="3300000">
              <a:off x="4516857" y="3838784"/>
              <a:ext cx="1164101" cy="307777"/>
            </a:xfrm>
            <a:prstGeom prst="rect">
              <a:avLst/>
            </a:prstGeom>
            <a:noFill/>
          </p:spPr>
          <p:txBody>
            <a:bodyPr wrap="none" rtlCol="0">
              <a:spAutoFit/>
            </a:bodyPr>
            <a:lstStyle/>
            <a:p>
              <a:r>
                <a:rPr lang="en-US" sz="1400" dirty="0" smtClean="0"/>
                <a:t>Falling Action</a:t>
              </a:r>
              <a:endParaRPr lang="en-US" sz="1400" dirty="0"/>
            </a:p>
          </p:txBody>
        </p:sp>
      </p:grpSp>
    </p:spTree>
    <p:extLst>
      <p:ext uri="{BB962C8B-B14F-4D97-AF65-F5344CB8AC3E}">
        <p14:creationId xmlns:p14="http://schemas.microsoft.com/office/powerpoint/2010/main" xmlns="" val="2453547349"/>
      </p:ext>
    </p:extLst>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Root word</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The base word you start with before adding prefixes or suffixes.</a:t>
            </a:r>
            <a:endParaRPr lang="en-US" dirty="0"/>
          </a:p>
        </p:txBody>
      </p:sp>
      <p:sp>
        <p:nvSpPr>
          <p:cNvPr id="6" name="Rectangle 5"/>
          <p:cNvSpPr/>
          <p:nvPr/>
        </p:nvSpPr>
        <p:spPr>
          <a:xfrm>
            <a:off x="1401421" y="2667000"/>
            <a:ext cx="6341159" cy="163121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0000" dirty="0" smtClean="0">
                <a:ln w="11430"/>
                <a:effectLst>
                  <a:outerShdw blurRad="50800" dist="39000" dir="5460000" algn="tl">
                    <a:srgbClr val="000000">
                      <a:alpha val="38000"/>
                    </a:srgbClr>
                  </a:outerShdw>
                </a:effectLst>
              </a:rPr>
              <a:t>U</a:t>
            </a:r>
            <a:r>
              <a:rPr lang="en-US" sz="10000" cap="none" spc="0" dirty="0" smtClean="0">
                <a:ln w="11430"/>
                <a:effectLst>
                  <a:outerShdw blurRad="50800" dist="39000" dir="5460000" algn="tl">
                    <a:srgbClr val="000000">
                      <a:alpha val="38000"/>
                    </a:srgbClr>
                  </a:outerShdw>
                </a:effectLst>
              </a:rPr>
              <a:t>n</a:t>
            </a:r>
            <a:r>
              <a:rPr lang="en-US" sz="10000" u="sng" cap="none" spc="0" dirty="0" smtClean="0">
                <a:ln w="11430"/>
                <a:solidFill>
                  <a:srgbClr val="C00000"/>
                </a:solidFill>
              </a:rPr>
              <a:t>wrap</a:t>
            </a:r>
            <a:r>
              <a:rPr lang="en-US" sz="10000" cap="none" spc="0" dirty="0" smtClean="0">
                <a:ln w="11430"/>
              </a:rPr>
              <a:t>p</a:t>
            </a:r>
            <a:r>
              <a:rPr lang="en-US" sz="10000" cap="none" spc="0" dirty="0" smtClean="0">
                <a:ln w="11430"/>
                <a:effectLst>
                  <a:outerShdw blurRad="50800" dist="39000" dir="5460000" algn="tl">
                    <a:srgbClr val="000000">
                      <a:alpha val="38000"/>
                    </a:srgbClr>
                  </a:outerShdw>
                </a:effectLst>
              </a:rPr>
              <a:t>ed</a:t>
            </a:r>
            <a:endParaRPr lang="en-US" sz="10000" cap="none" spc="0" dirty="0">
              <a:ln w="11430"/>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xmlns="" val="1615946151"/>
      </p:ext>
    </p:extLst>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8" name="Title 7"/>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Sarcasm</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A form of verbal irony, usually harsh, that is often used as an insult.</a:t>
            </a:r>
          </a:p>
        </p:txBody>
      </p:sp>
      <p:sp>
        <p:nvSpPr>
          <p:cNvPr id="6" name="TextBox 5"/>
          <p:cNvSpPr txBox="1"/>
          <p:nvPr/>
        </p:nvSpPr>
        <p:spPr>
          <a:xfrm>
            <a:off x="2819400" y="4843628"/>
            <a:ext cx="3493264" cy="369332"/>
          </a:xfrm>
          <a:prstGeom prst="rect">
            <a:avLst/>
          </a:prstGeom>
          <a:noFill/>
        </p:spPr>
        <p:txBody>
          <a:bodyPr wrap="none" rtlCol="0">
            <a:spAutoFit/>
          </a:bodyPr>
          <a:lstStyle/>
          <a:p>
            <a:r>
              <a:rPr lang="en-US" dirty="0"/>
              <a:t>He, who laughs last, thinks slowest.</a:t>
            </a:r>
          </a:p>
        </p:txBody>
      </p:sp>
      <p:pic>
        <p:nvPicPr>
          <p:cNvPr id="7" name="Picture 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508632" y="1784350"/>
            <a:ext cx="4114800" cy="2862039"/>
          </a:xfrm>
          <a:prstGeom prst="rect">
            <a:avLst/>
          </a:prstGeom>
        </p:spPr>
      </p:pic>
    </p:spTree>
    <p:extLst>
      <p:ext uri="{BB962C8B-B14F-4D97-AF65-F5344CB8AC3E}">
        <p14:creationId xmlns:p14="http://schemas.microsoft.com/office/powerpoint/2010/main" xmlns="" val="3951627971"/>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11" name="Title 10"/>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dirty="0" smtClean="0"/>
              <a:t>Secondary sources</a:t>
            </a:r>
            <a:endParaRPr lang="en-US" dirty="0"/>
          </a:p>
        </p:txBody>
      </p:sp>
      <p:sp>
        <p:nvSpPr>
          <p:cNvPr id="5" name="Text Placeholder 4"/>
          <p:cNvSpPr>
            <a:spLocks noGrp="1"/>
          </p:cNvSpPr>
          <p:nvPr>
            <p:ph type="body" sz="quarter" idx="13"/>
          </p:nvPr>
        </p:nvSpPr>
        <p:spPr/>
        <p:txBody>
          <a:bodyPr/>
          <a:lstStyle/>
          <a:p>
            <a:r>
              <a:rPr lang="en-US" dirty="0"/>
              <a:t>Documents or recordings that relate or discuss information originally presented elsewhere. </a:t>
            </a:r>
          </a:p>
        </p:txBody>
      </p:sp>
      <p:sp>
        <p:nvSpPr>
          <p:cNvPr id="6" name="TextBox 5"/>
          <p:cNvSpPr txBox="1"/>
          <p:nvPr/>
        </p:nvSpPr>
        <p:spPr>
          <a:xfrm>
            <a:off x="990600" y="2197921"/>
            <a:ext cx="2659382" cy="523220"/>
          </a:xfrm>
          <a:prstGeom prst="rect">
            <a:avLst/>
          </a:prstGeom>
          <a:noFill/>
        </p:spPr>
        <p:txBody>
          <a:bodyPr wrap="none" rtlCol="0">
            <a:spAutoFit/>
            <a:scene3d>
              <a:camera prst="orthographicFront"/>
              <a:lightRig rig="soft" dir="t">
                <a:rot lat="0" lon="0" rev="15600000"/>
              </a:lightRig>
            </a:scene3d>
            <a:sp3d extrusionH="57150" prstMaterial="softEdge">
              <a:bevelT w="25400" h="38100"/>
            </a:sp3d>
          </a:bodyPr>
          <a:lstStyle/>
          <a:p>
            <a:r>
              <a:rPr lang="en-US" sz="2800" b="1" dirty="0" smtClean="0">
                <a:ln/>
                <a:solidFill>
                  <a:srgbClr val="FF0000"/>
                </a:solidFill>
              </a:rPr>
              <a:t>Reference Books</a:t>
            </a:r>
            <a:endParaRPr lang="en-US" sz="2800" b="1" dirty="0">
              <a:ln/>
              <a:solidFill>
                <a:srgbClr val="FF0000"/>
              </a:solidFill>
            </a:endParaRPr>
          </a:p>
        </p:txBody>
      </p:sp>
      <p:sp>
        <p:nvSpPr>
          <p:cNvPr id="7" name="TextBox 6"/>
          <p:cNvSpPr txBox="1"/>
          <p:nvPr/>
        </p:nvSpPr>
        <p:spPr>
          <a:xfrm>
            <a:off x="4953000" y="4540249"/>
            <a:ext cx="3196452" cy="523220"/>
          </a:xfrm>
          <a:prstGeom prst="rect">
            <a:avLst/>
          </a:prstGeom>
          <a:noFill/>
        </p:spPr>
        <p:txBody>
          <a:bodyPr wrap="none" rtlCol="0">
            <a:spAutoFit/>
            <a:scene3d>
              <a:camera prst="orthographicFront"/>
              <a:lightRig rig="soft" dir="t">
                <a:rot lat="0" lon="0" rev="15600000"/>
              </a:lightRig>
            </a:scene3d>
            <a:sp3d extrusionH="57150" prstMaterial="softEdge">
              <a:bevelT w="25400" h="38100"/>
            </a:sp3d>
          </a:bodyPr>
          <a:lstStyle/>
          <a:p>
            <a:r>
              <a:rPr lang="en-US" sz="2800" b="1" dirty="0" smtClean="0">
                <a:ln/>
                <a:solidFill>
                  <a:srgbClr val="00B0F0"/>
                </a:solidFill>
              </a:rPr>
              <a:t>Periodical Literature</a:t>
            </a:r>
            <a:endParaRPr lang="en-US" sz="2800" b="1" dirty="0">
              <a:ln/>
              <a:solidFill>
                <a:srgbClr val="00B0F0"/>
              </a:solidFill>
            </a:endParaRPr>
          </a:p>
        </p:txBody>
      </p:sp>
      <p:sp>
        <p:nvSpPr>
          <p:cNvPr id="8" name="TextBox 7"/>
          <p:cNvSpPr txBox="1"/>
          <p:nvPr/>
        </p:nvSpPr>
        <p:spPr>
          <a:xfrm>
            <a:off x="1066800" y="4229633"/>
            <a:ext cx="2835328" cy="523220"/>
          </a:xfrm>
          <a:prstGeom prst="rect">
            <a:avLst/>
          </a:prstGeom>
          <a:noFill/>
        </p:spPr>
        <p:txBody>
          <a:bodyPr wrap="none" rtlCol="0">
            <a:spAutoFit/>
            <a:scene3d>
              <a:camera prst="orthographicFront"/>
              <a:lightRig rig="soft" dir="t">
                <a:rot lat="0" lon="0" rev="15600000"/>
              </a:lightRig>
            </a:scene3d>
            <a:sp3d extrusionH="57150" prstMaterial="softEdge">
              <a:bevelT w="25400" h="38100"/>
            </a:sp3d>
          </a:bodyPr>
          <a:lstStyle/>
          <a:p>
            <a:r>
              <a:rPr lang="en-US" sz="2800" b="1" dirty="0" smtClean="0">
                <a:ln/>
                <a:solidFill>
                  <a:srgbClr val="008000"/>
                </a:solidFill>
              </a:rPr>
              <a:t>History Textbooks</a:t>
            </a:r>
            <a:endParaRPr lang="en-US" sz="2800" b="1" dirty="0">
              <a:ln/>
              <a:solidFill>
                <a:srgbClr val="008000"/>
              </a:solidFill>
            </a:endParaRPr>
          </a:p>
        </p:txBody>
      </p:sp>
      <p:sp>
        <p:nvSpPr>
          <p:cNvPr id="9" name="TextBox 8"/>
          <p:cNvSpPr txBox="1"/>
          <p:nvPr/>
        </p:nvSpPr>
        <p:spPr>
          <a:xfrm>
            <a:off x="5486400" y="2508537"/>
            <a:ext cx="2478564" cy="523220"/>
          </a:xfrm>
          <a:prstGeom prst="rect">
            <a:avLst/>
          </a:prstGeom>
          <a:noFill/>
        </p:spPr>
        <p:txBody>
          <a:bodyPr wrap="none" rtlCol="0">
            <a:spAutoFit/>
            <a:scene3d>
              <a:camera prst="orthographicFront"/>
              <a:lightRig rig="soft" dir="t">
                <a:rot lat="0" lon="0" rev="15600000"/>
              </a:lightRig>
            </a:scene3d>
            <a:sp3d extrusionH="57150" prstMaterial="softEdge">
              <a:bevelT w="25400" h="38100"/>
            </a:sp3d>
          </a:bodyPr>
          <a:lstStyle/>
          <a:p>
            <a:r>
              <a:rPr lang="en-US" sz="2800" b="1" dirty="0" smtClean="0">
                <a:ln/>
                <a:solidFill>
                  <a:srgbClr val="002060"/>
                </a:solidFill>
              </a:rPr>
              <a:t>Journal Articles</a:t>
            </a:r>
            <a:endParaRPr lang="en-US" sz="2800" b="1" dirty="0">
              <a:ln/>
              <a:solidFill>
                <a:srgbClr val="002060"/>
              </a:solidFill>
            </a:endParaRPr>
          </a:p>
        </p:txBody>
      </p:sp>
      <p:sp>
        <p:nvSpPr>
          <p:cNvPr id="10" name="TextBox 9"/>
          <p:cNvSpPr txBox="1"/>
          <p:nvPr/>
        </p:nvSpPr>
        <p:spPr>
          <a:xfrm>
            <a:off x="2263061" y="3378488"/>
            <a:ext cx="4649734" cy="523220"/>
          </a:xfrm>
          <a:prstGeom prst="rect">
            <a:avLst/>
          </a:prstGeom>
          <a:noFill/>
        </p:spPr>
        <p:txBody>
          <a:bodyPr wrap="none" rtlCol="0">
            <a:spAutoFit/>
            <a:scene3d>
              <a:camera prst="orthographicFront"/>
              <a:lightRig rig="soft" dir="t">
                <a:rot lat="0" lon="0" rev="15600000"/>
              </a:lightRig>
            </a:scene3d>
            <a:sp3d extrusionH="57150" prstMaterial="softEdge">
              <a:bevelT w="25400" h="38100"/>
            </a:sp3d>
          </a:bodyPr>
          <a:lstStyle/>
          <a:p>
            <a:r>
              <a:rPr lang="en-US" sz="2800" b="1" dirty="0" smtClean="0">
                <a:ln/>
                <a:solidFill>
                  <a:schemeClr val="accent4"/>
                </a:solidFill>
              </a:rPr>
              <a:t>Historical Works/Monographs</a:t>
            </a:r>
            <a:endParaRPr lang="en-US" sz="2800" b="1" dirty="0">
              <a:ln/>
              <a:solidFill>
                <a:schemeClr val="accent4"/>
              </a:solidFill>
            </a:endParaRPr>
          </a:p>
        </p:txBody>
      </p:sp>
    </p:spTree>
    <p:extLst>
      <p:ext uri="{BB962C8B-B14F-4D97-AF65-F5344CB8AC3E}">
        <p14:creationId xmlns:p14="http://schemas.microsoft.com/office/powerpoint/2010/main" xmlns="" val="42833938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6" name="Title 5"/>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Antithesis</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The exact opposite.</a:t>
            </a:r>
            <a:endParaRPr lang="en-US" dirty="0"/>
          </a:p>
        </p:txBody>
      </p:sp>
      <p:grpSp>
        <p:nvGrpSpPr>
          <p:cNvPr id="25" name="Group 24"/>
          <p:cNvGrpSpPr/>
          <p:nvPr/>
        </p:nvGrpSpPr>
        <p:grpSpPr>
          <a:xfrm>
            <a:off x="1371600" y="2819400"/>
            <a:ext cx="6248400" cy="1436132"/>
            <a:chOff x="1371600" y="2967209"/>
            <a:chExt cx="6248400" cy="1436132"/>
          </a:xfrm>
        </p:grpSpPr>
        <p:sp>
          <p:nvSpPr>
            <p:cNvPr id="20" name="Right Arrow 19"/>
            <p:cNvSpPr/>
            <p:nvPr/>
          </p:nvSpPr>
          <p:spPr>
            <a:xfrm>
              <a:off x="1371600" y="2967209"/>
              <a:ext cx="1981200" cy="1066800"/>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2" name="Right Arrow 21"/>
            <p:cNvSpPr/>
            <p:nvPr/>
          </p:nvSpPr>
          <p:spPr>
            <a:xfrm flipH="1">
              <a:off x="5638800" y="2967209"/>
              <a:ext cx="1981200" cy="1066800"/>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3" name="TextBox 22"/>
            <p:cNvSpPr txBox="1"/>
            <p:nvPr/>
          </p:nvSpPr>
          <p:spPr>
            <a:xfrm>
              <a:off x="1977318" y="4034009"/>
              <a:ext cx="769763" cy="369332"/>
            </a:xfrm>
            <a:prstGeom prst="rect">
              <a:avLst/>
            </a:prstGeom>
            <a:noFill/>
          </p:spPr>
          <p:txBody>
            <a:bodyPr wrap="none" rtlCol="0">
              <a:spAutoFit/>
            </a:bodyPr>
            <a:lstStyle/>
            <a:p>
              <a:r>
                <a:rPr lang="en-US" dirty="0" smtClean="0"/>
                <a:t>RIGHT</a:t>
              </a:r>
              <a:endParaRPr lang="en-US" dirty="0"/>
            </a:p>
          </p:txBody>
        </p:sp>
        <p:sp>
          <p:nvSpPr>
            <p:cNvPr id="24" name="TextBox 23"/>
            <p:cNvSpPr txBox="1"/>
            <p:nvPr/>
          </p:nvSpPr>
          <p:spPr>
            <a:xfrm>
              <a:off x="6323066" y="4034009"/>
              <a:ext cx="612668" cy="369332"/>
            </a:xfrm>
            <a:prstGeom prst="rect">
              <a:avLst/>
            </a:prstGeom>
            <a:noFill/>
          </p:spPr>
          <p:txBody>
            <a:bodyPr wrap="none" rtlCol="0">
              <a:spAutoFit/>
            </a:bodyPr>
            <a:lstStyle/>
            <a:p>
              <a:r>
                <a:rPr lang="en-US" dirty="0" smtClean="0"/>
                <a:t>LEFT</a:t>
              </a:r>
              <a:endParaRPr lang="en-US" dirty="0"/>
            </a:p>
          </p:txBody>
        </p:sp>
      </p:grpSp>
    </p:spTree>
    <p:extLst>
      <p:ext uri="{BB962C8B-B14F-4D97-AF65-F5344CB8AC3E}">
        <p14:creationId xmlns:p14="http://schemas.microsoft.com/office/powerpoint/2010/main" xmlns="" val="3898648420"/>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7" name="Title 6"/>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Selective</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Very careful in choosing.</a:t>
            </a:r>
          </a:p>
        </p:txBody>
      </p:sp>
      <p:pic>
        <p:nvPicPr>
          <p:cNvPr id="6" name="Picture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964255" y="2004683"/>
            <a:ext cx="3215489" cy="3077234"/>
          </a:xfrm>
          <a:prstGeom prst="rect">
            <a:avLst/>
          </a:prstGeom>
        </p:spPr>
      </p:pic>
    </p:spTree>
    <p:extLst>
      <p:ext uri="{BB962C8B-B14F-4D97-AF65-F5344CB8AC3E}">
        <p14:creationId xmlns:p14="http://schemas.microsoft.com/office/powerpoint/2010/main" xmlns="" val="2106716056"/>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7" name="Title 6"/>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Sensory language</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Wording that describes how something feels, tastes, looks, or sounds.</a:t>
            </a:r>
          </a:p>
        </p:txBody>
      </p:sp>
      <p:sp>
        <p:nvSpPr>
          <p:cNvPr id="6" name="TextBox 5"/>
          <p:cNvSpPr txBox="1"/>
          <p:nvPr/>
        </p:nvSpPr>
        <p:spPr>
          <a:xfrm>
            <a:off x="1219200" y="3168575"/>
            <a:ext cx="6934200" cy="707886"/>
          </a:xfrm>
          <a:prstGeom prst="rect">
            <a:avLst/>
          </a:prstGeom>
          <a:noFill/>
        </p:spPr>
        <p:txBody>
          <a:bodyPr wrap="square" rtlCol="0">
            <a:spAutoFit/>
          </a:bodyPr>
          <a:lstStyle/>
          <a:p>
            <a:pPr algn="ctr"/>
            <a:r>
              <a:rPr lang="en-US" sz="2000" i="1" dirty="0"/>
              <a:t>The </a:t>
            </a:r>
            <a:r>
              <a:rPr lang="en-US" sz="2000" i="1" dirty="0">
                <a:solidFill>
                  <a:schemeClr val="accent1"/>
                </a:solidFill>
              </a:rPr>
              <a:t>cool</a:t>
            </a:r>
            <a:r>
              <a:rPr lang="en-US" sz="2000" i="1" dirty="0"/>
              <a:t> morning sun cast </a:t>
            </a:r>
            <a:r>
              <a:rPr lang="en-US" sz="2000" i="1" dirty="0">
                <a:solidFill>
                  <a:schemeClr val="accent1"/>
                </a:solidFill>
              </a:rPr>
              <a:t>long fingers of shadow and light </a:t>
            </a:r>
            <a:r>
              <a:rPr lang="en-US" sz="2000" i="1" dirty="0"/>
              <a:t>across the </a:t>
            </a:r>
            <a:r>
              <a:rPr lang="en-US" sz="2000" i="1" dirty="0">
                <a:solidFill>
                  <a:schemeClr val="accent1"/>
                </a:solidFill>
              </a:rPr>
              <a:t>green</a:t>
            </a:r>
            <a:r>
              <a:rPr lang="en-US" sz="2000" i="1" dirty="0"/>
              <a:t> field as our visitors tramped across </a:t>
            </a:r>
            <a:r>
              <a:rPr lang="en-US" sz="2000" i="1" dirty="0" smtClean="0"/>
              <a:t>the </a:t>
            </a:r>
            <a:r>
              <a:rPr lang="en-US" sz="2000" i="1" dirty="0">
                <a:solidFill>
                  <a:schemeClr val="accent1"/>
                </a:solidFill>
              </a:rPr>
              <a:t>dewy grass</a:t>
            </a:r>
            <a:r>
              <a:rPr lang="en-US" sz="2000" i="1" dirty="0"/>
              <a:t>.</a:t>
            </a:r>
            <a:endParaRPr lang="en-US" sz="2000" dirty="0"/>
          </a:p>
        </p:txBody>
      </p:sp>
    </p:spTree>
    <p:extLst>
      <p:ext uri="{BB962C8B-B14F-4D97-AF65-F5344CB8AC3E}">
        <p14:creationId xmlns:p14="http://schemas.microsoft.com/office/powerpoint/2010/main" xmlns="" val="641112356"/>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Sequence/Sequence of events</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A text structure in which one event or action follows </a:t>
            </a:r>
            <a:r>
              <a:rPr lang="en-US" dirty="0" smtClean="0"/>
              <a:t>another.</a:t>
            </a:r>
            <a:endParaRPr lang="en-US" dirty="0"/>
          </a:p>
        </p:txBody>
      </p:sp>
      <p:pic>
        <p:nvPicPr>
          <p:cNvPr id="6" name="Picture 5" descr="C:\Users\Sandra\AppData\Local\Microsoft\Windows\Temporary Internet Files\Content.IE5\CQE9FX9I\MC900382585[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553200" y="3352800"/>
            <a:ext cx="1981200" cy="1981200"/>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extBox 6"/>
          <p:cNvSpPr txBox="1"/>
          <p:nvPr/>
        </p:nvSpPr>
        <p:spPr>
          <a:xfrm>
            <a:off x="2362200" y="2895600"/>
            <a:ext cx="4648200" cy="1569660"/>
          </a:xfrm>
          <a:prstGeom prst="rect">
            <a:avLst/>
          </a:prstGeom>
          <a:noFill/>
        </p:spPr>
        <p:txBody>
          <a:bodyPr wrap="square" rtlCol="0">
            <a:spAutoFit/>
          </a:bodyPr>
          <a:lstStyle/>
          <a:p>
            <a:r>
              <a:rPr lang="en-US" sz="2400" dirty="0" smtClean="0"/>
              <a:t>First, we went to the store. </a:t>
            </a:r>
          </a:p>
          <a:p>
            <a:r>
              <a:rPr lang="en-US" sz="2400" dirty="0" smtClean="0"/>
              <a:t>Next, we went to the park. </a:t>
            </a:r>
          </a:p>
          <a:p>
            <a:r>
              <a:rPr lang="en-US" sz="2400" dirty="0" smtClean="0"/>
              <a:t>Then, we went to see my grandma. </a:t>
            </a:r>
          </a:p>
          <a:p>
            <a:r>
              <a:rPr lang="en-US" sz="2400" dirty="0" smtClean="0"/>
              <a:t>Finally, we went back home.</a:t>
            </a:r>
            <a:endParaRPr lang="en-US" sz="2400" dirty="0"/>
          </a:p>
        </p:txBody>
      </p:sp>
      <p:pic>
        <p:nvPicPr>
          <p:cNvPr id="8" name="Picture 2" descr="C:\Users\Sandra\AppData\Local\Microsoft\Windows\Temporary Internet Files\Content.IE5\CQE9FX9I\MC900237772[1].wm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09600" y="1752600"/>
            <a:ext cx="1566250" cy="1453081"/>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3" descr="C:\Users\Sandra\AppData\Local\Microsoft\Windows\Temporary Internet Files\Content.IE5\P1E1WNHU\MC900335164[1].wmf"/>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705600" y="1867988"/>
            <a:ext cx="1811426" cy="1482242"/>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4" descr="C:\Users\Sandra\AppData\Local\Microsoft\Windows\Temporary Internet Files\Content.IE5\ANFLIA3Y\MC900024437[1].wmf"/>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24647" y="3680430"/>
            <a:ext cx="1625803" cy="162031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214144923"/>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Setting</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The time and place of the action in a story, play, or poem.</a:t>
            </a:r>
            <a:endParaRPr lang="en-US" dirty="0"/>
          </a:p>
        </p:txBody>
      </p:sp>
      <p:pic>
        <p:nvPicPr>
          <p:cNvPr id="6" name="Picture 5" descr="setting.jpg"/>
          <p:cNvPicPr>
            <a:picLocks noChangeAspect="1"/>
          </p:cNvPicPr>
          <p:nvPr/>
        </p:nvPicPr>
        <p:blipFill>
          <a:blip r:embed="rId2" cstate="print"/>
          <a:stretch>
            <a:fillRect/>
          </a:stretch>
        </p:blipFill>
        <p:spPr>
          <a:xfrm>
            <a:off x="2513239" y="2001161"/>
            <a:ext cx="4039961" cy="3028039"/>
          </a:xfrm>
          <a:prstGeom prst="rect">
            <a:avLst/>
          </a:prstGeom>
        </p:spPr>
      </p:pic>
      <p:sp>
        <p:nvSpPr>
          <p:cNvPr id="7" name="TextBox 6"/>
          <p:cNvSpPr txBox="1"/>
          <p:nvPr/>
        </p:nvSpPr>
        <p:spPr>
          <a:xfrm>
            <a:off x="971732" y="2697540"/>
            <a:ext cx="1058303" cy="1569660"/>
          </a:xfrm>
          <a:prstGeom prst="rect">
            <a:avLst/>
          </a:prstGeom>
          <a:noFill/>
        </p:spPr>
        <p:txBody>
          <a:bodyPr wrap="none" rtlCol="0">
            <a:spAutoFit/>
          </a:bodyPr>
          <a:lstStyle/>
          <a:p>
            <a:pPr algn="ctr"/>
            <a: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Once</a:t>
            </a:r>
          </a:p>
          <a:p>
            <a:pPr algn="ctr"/>
            <a: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Upon</a:t>
            </a:r>
          </a:p>
          <a:p>
            <a:pPr algn="ctr"/>
            <a: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a:t>
            </a:r>
          </a:p>
          <a:p>
            <a:pPr algn="ctr"/>
            <a: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Time…</a:t>
            </a:r>
            <a:endParaRPr lang="en-US"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8" name="TextBox 7"/>
          <p:cNvSpPr txBox="1"/>
          <p:nvPr/>
        </p:nvSpPr>
        <p:spPr>
          <a:xfrm>
            <a:off x="6937579" y="2556808"/>
            <a:ext cx="1299138" cy="1938992"/>
          </a:xfrm>
          <a:prstGeom prst="rect">
            <a:avLst/>
          </a:prstGeom>
          <a:noFill/>
        </p:spPr>
        <p:txBody>
          <a:bodyPr wrap="none" rtlCol="0">
            <a:spAutoFit/>
          </a:bodyPr>
          <a:lstStyle/>
          <a:p>
            <a:pPr algn="ctr"/>
            <a: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…In</a:t>
            </a:r>
          </a:p>
          <a:p>
            <a:pPr algn="ctr"/>
            <a: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a:t>
            </a:r>
          </a:p>
          <a:p>
            <a:pPr algn="ctr"/>
            <a: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Castle</a:t>
            </a:r>
          </a:p>
          <a:p>
            <a:pPr algn="ctr"/>
            <a: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Far, Far</a:t>
            </a:r>
          </a:p>
          <a:p>
            <a:pPr algn="ctr"/>
            <a: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Away…</a:t>
            </a:r>
            <a:endParaRPr lang="en-US"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extLst>
      <p:ext uri="{BB962C8B-B14F-4D97-AF65-F5344CB8AC3E}">
        <p14:creationId xmlns:p14="http://schemas.microsoft.com/office/powerpoint/2010/main" xmlns="" val="1986030453"/>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dirty="0" smtClean="0"/>
              <a:t>Shades of meaning</a:t>
            </a:r>
            <a:endParaRPr lang="en-US" dirty="0"/>
          </a:p>
        </p:txBody>
      </p:sp>
      <p:sp>
        <p:nvSpPr>
          <p:cNvPr id="5" name="Text Placeholder 4"/>
          <p:cNvSpPr>
            <a:spLocks noGrp="1"/>
          </p:cNvSpPr>
          <p:nvPr>
            <p:ph type="body" sz="quarter" idx="13"/>
          </p:nvPr>
        </p:nvSpPr>
        <p:spPr/>
        <p:txBody>
          <a:bodyPr/>
          <a:lstStyle/>
          <a:p>
            <a:r>
              <a:rPr lang="en-US" dirty="0" smtClean="0"/>
              <a:t>Small, subtle differences in meaning between similar words or phrases.</a:t>
            </a:r>
            <a:endParaRPr lang="en-US" dirty="0"/>
          </a:p>
        </p:txBody>
      </p:sp>
      <p:pic>
        <p:nvPicPr>
          <p:cNvPr id="55298" name="Picture 2" descr="C:\Users\Sandra\AppData\Local\Microsoft\Windows\Temporary Internet Files\Content.IE5\YW0GWXT1\MC900240565[1].wm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62000" y="1981200"/>
            <a:ext cx="3175266" cy="3048001"/>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4038600" y="2598003"/>
            <a:ext cx="4392869" cy="830997"/>
          </a:xfrm>
          <a:prstGeom prst="rect">
            <a:avLst/>
          </a:prstGeom>
          <a:noFill/>
        </p:spPr>
        <p:txBody>
          <a:bodyPr wrap="none" rtlCol="0">
            <a:spAutoFit/>
          </a:bodyPr>
          <a:lstStyle/>
          <a:p>
            <a:r>
              <a:rPr lang="en-US" sz="2400" dirty="0" smtClean="0"/>
              <a:t>When Johnny’s dog went missing,</a:t>
            </a:r>
          </a:p>
          <a:p>
            <a:r>
              <a:rPr lang="en-US" sz="2400" dirty="0" smtClean="0"/>
              <a:t>he was ________________.</a:t>
            </a:r>
            <a:endParaRPr lang="en-US" sz="2400" dirty="0"/>
          </a:p>
        </p:txBody>
      </p:sp>
      <p:sp>
        <p:nvSpPr>
          <p:cNvPr id="7" name="TextBox 6"/>
          <p:cNvSpPr txBox="1"/>
          <p:nvPr/>
        </p:nvSpPr>
        <p:spPr>
          <a:xfrm>
            <a:off x="4604587" y="3623515"/>
            <a:ext cx="3260893" cy="369332"/>
          </a:xfrm>
          <a:prstGeom prst="rect">
            <a:avLst/>
          </a:prstGeom>
          <a:noFill/>
        </p:spPr>
        <p:txBody>
          <a:bodyPr wrap="none" rtlCol="0">
            <a:spAutoFit/>
          </a:bodyPr>
          <a:lstStyle/>
          <a:p>
            <a:r>
              <a:rPr lang="en-US" dirty="0" smtClean="0"/>
              <a:t>(</a:t>
            </a:r>
            <a:r>
              <a:rPr lang="en-US" b="1" dirty="0" smtClean="0"/>
              <a:t>distressed, heartsick, troubled</a:t>
            </a:r>
            <a:r>
              <a:rPr lang="en-US" dirty="0" smtClean="0"/>
              <a:t>) </a:t>
            </a:r>
            <a:endParaRPr lang="en-US" dirty="0"/>
          </a:p>
        </p:txBody>
      </p:sp>
      <p:sp>
        <p:nvSpPr>
          <p:cNvPr id="8" name="TextBox 7"/>
          <p:cNvSpPr txBox="1"/>
          <p:nvPr/>
        </p:nvSpPr>
        <p:spPr>
          <a:xfrm>
            <a:off x="4792395" y="4659869"/>
            <a:ext cx="2885277" cy="369332"/>
          </a:xfrm>
          <a:prstGeom prst="rect">
            <a:avLst/>
          </a:prstGeom>
          <a:noFill/>
        </p:spPr>
        <p:txBody>
          <a:bodyPr wrap="none" rtlCol="0">
            <a:spAutoFit/>
          </a:bodyPr>
          <a:lstStyle/>
          <a:p>
            <a:r>
              <a:rPr lang="en-US" dirty="0" smtClean="0"/>
              <a:t>All of these words mean sad.</a:t>
            </a:r>
            <a:endParaRPr lang="en-US" dirty="0"/>
          </a:p>
        </p:txBody>
      </p:sp>
    </p:spTree>
    <p:extLst>
      <p:ext uri="{BB962C8B-B14F-4D97-AF65-F5344CB8AC3E}">
        <p14:creationId xmlns:p14="http://schemas.microsoft.com/office/powerpoint/2010/main" xmlns="" val="163651422"/>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Simile</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A figure of speech comparing two things using like or </a:t>
            </a:r>
            <a:r>
              <a:rPr lang="en-US" dirty="0" smtClean="0"/>
              <a:t>as.</a:t>
            </a:r>
            <a:endParaRPr lang="en-US" dirty="0"/>
          </a:p>
        </p:txBody>
      </p:sp>
      <p:pic>
        <p:nvPicPr>
          <p:cNvPr id="35842" name="Picture 2" descr="C:\Users\Sandra\AppData\Local\Microsoft\Windows\Temporary Internet Files\Content.IE5\B8N3ETCL\MC900445090[1].wm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368187" y="2057400"/>
            <a:ext cx="2704581" cy="3007882"/>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4504604" y="3118345"/>
            <a:ext cx="2420791" cy="461665"/>
          </a:xfrm>
          <a:prstGeom prst="rect">
            <a:avLst/>
          </a:prstGeom>
          <a:noFill/>
        </p:spPr>
        <p:txBody>
          <a:bodyPr wrap="none" rtlCol="0">
            <a:spAutoFit/>
          </a:bodyPr>
          <a:lstStyle/>
          <a:p>
            <a:r>
              <a:rPr lang="en-US" sz="2400" dirty="0" smtClean="0"/>
              <a:t>Quiet as a mouse.</a:t>
            </a:r>
            <a:endParaRPr lang="en-US" sz="2400" dirty="0"/>
          </a:p>
        </p:txBody>
      </p:sp>
    </p:spTree>
    <p:extLst>
      <p:ext uri="{BB962C8B-B14F-4D97-AF65-F5344CB8AC3E}">
        <p14:creationId xmlns:p14="http://schemas.microsoft.com/office/powerpoint/2010/main" xmlns="" val="1198873398"/>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8" name="Title 7"/>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Situation</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The combination of circumstances at a given </a:t>
            </a:r>
            <a:r>
              <a:rPr lang="en-US" dirty="0" smtClean="0"/>
              <a:t>time.</a:t>
            </a: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036875" y="2215377"/>
            <a:ext cx="2982925" cy="2050335"/>
          </a:xfrm>
          <a:prstGeom prst="rect">
            <a:avLst/>
          </a:prstGeom>
        </p:spPr>
      </p:pic>
      <p:sp>
        <p:nvSpPr>
          <p:cNvPr id="7" name="TextBox 6"/>
          <p:cNvSpPr txBox="1"/>
          <p:nvPr/>
        </p:nvSpPr>
        <p:spPr>
          <a:xfrm>
            <a:off x="2894136" y="4802227"/>
            <a:ext cx="3355727" cy="369332"/>
          </a:xfrm>
          <a:prstGeom prst="rect">
            <a:avLst/>
          </a:prstGeom>
          <a:noFill/>
        </p:spPr>
        <p:txBody>
          <a:bodyPr wrap="none" rtlCol="0">
            <a:spAutoFit/>
          </a:bodyPr>
          <a:lstStyle/>
          <a:p>
            <a:r>
              <a:rPr lang="en-US" dirty="0" smtClean="0"/>
              <a:t>It was a very dangerous </a:t>
            </a:r>
            <a:r>
              <a:rPr lang="en-US" b="1" i="1" u="sng" dirty="0" smtClean="0"/>
              <a:t>situation</a:t>
            </a:r>
            <a:r>
              <a:rPr lang="en-US" dirty="0" smtClean="0"/>
              <a:t>.</a:t>
            </a:r>
            <a:endParaRPr lang="en-US" dirty="0"/>
          </a:p>
        </p:txBody>
      </p:sp>
    </p:spTree>
    <p:extLst>
      <p:ext uri="{BB962C8B-B14F-4D97-AF65-F5344CB8AC3E}">
        <p14:creationId xmlns:p14="http://schemas.microsoft.com/office/powerpoint/2010/main" xmlns="" val="3406467921"/>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7" name="Title 6"/>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Skimming</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Reading or looking at something for a short time.</a:t>
            </a:r>
            <a:endParaRPr lang="en-US" dirty="0"/>
          </a:p>
        </p:txBody>
      </p:sp>
      <p:pic>
        <p:nvPicPr>
          <p:cNvPr id="50178" name="Picture 2" descr="C:\Users\Sandra\AppData\Local\Microsoft\Windows\Temporary Internet Files\Content.IE5\GBG3O5CQ\MP900442301[2].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33400" y="1940362"/>
            <a:ext cx="4392386" cy="2928257"/>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5036456" y="3050547"/>
            <a:ext cx="3193143" cy="707886"/>
          </a:xfrm>
          <a:prstGeom prst="rect">
            <a:avLst/>
          </a:prstGeom>
          <a:noFill/>
        </p:spPr>
        <p:txBody>
          <a:bodyPr wrap="square" rtlCol="0">
            <a:spAutoFit/>
          </a:bodyPr>
          <a:lstStyle/>
          <a:p>
            <a:pPr algn="just"/>
            <a:r>
              <a:rPr lang="en-US" sz="2000" dirty="0" smtClean="0"/>
              <a:t>Bobby is </a:t>
            </a:r>
            <a:r>
              <a:rPr lang="en-US" sz="2000" b="1" dirty="0" smtClean="0"/>
              <a:t>skimming </a:t>
            </a:r>
            <a:r>
              <a:rPr lang="en-US" sz="2000" dirty="0" smtClean="0"/>
              <a:t>through a picture book at the library.</a:t>
            </a:r>
            <a:endParaRPr lang="en-US" sz="2000" dirty="0"/>
          </a:p>
        </p:txBody>
      </p:sp>
    </p:spTree>
    <p:extLst>
      <p:ext uri="{BB962C8B-B14F-4D97-AF65-F5344CB8AC3E}">
        <p14:creationId xmlns:p14="http://schemas.microsoft.com/office/powerpoint/2010/main" xmlns="" val="544906358"/>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7" name="Title 6"/>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Software</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Any of the programs that are written to operate a computer.</a:t>
            </a:r>
          </a:p>
        </p:txBody>
      </p:sp>
      <p:pic>
        <p:nvPicPr>
          <p:cNvPr id="6" name="Picture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048000" y="2009140"/>
            <a:ext cx="3048000" cy="3068319"/>
          </a:xfrm>
          <a:prstGeom prst="rect">
            <a:avLst/>
          </a:prstGeom>
        </p:spPr>
      </p:pic>
    </p:spTree>
    <p:extLst>
      <p:ext uri="{BB962C8B-B14F-4D97-AF65-F5344CB8AC3E}">
        <p14:creationId xmlns:p14="http://schemas.microsoft.com/office/powerpoint/2010/main" xmlns="" val="3802795353"/>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Source</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Any person, place, or thing by which something is supplied.</a:t>
            </a:r>
            <a:endParaRPr lang="en-US" dirty="0"/>
          </a:p>
        </p:txBody>
      </p:sp>
      <p:pic>
        <p:nvPicPr>
          <p:cNvPr id="4098" name="Picture 2" descr="C:\Users\Sandra\AppData\Local\Microsoft\Windows\Temporary Internet Files\Content.IE5\P1E1WNHU\MC900295311[1].wm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33400" y="1752600"/>
            <a:ext cx="2533412" cy="2144917"/>
          </a:xfrm>
          <a:prstGeom prst="rect">
            <a:avLst/>
          </a:prstGeom>
          <a:noFill/>
          <a:extLst>
            <a:ext uri="{909E8E84-426E-40DD-AFC4-6F175D3DCCD1}">
              <a14:hiddenFill xmlns:a14="http://schemas.microsoft.com/office/drawing/2010/main" xmlns="">
                <a:solidFill>
                  <a:srgbClr val="FFFFFF"/>
                </a:solidFill>
              </a14:hiddenFill>
            </a:ext>
          </a:extLst>
        </p:spPr>
      </p:pic>
      <p:pic>
        <p:nvPicPr>
          <p:cNvPr id="4099" name="Picture 3" descr="C:\Users\Sandra\AppData\Local\Microsoft\Windows\Temporary Internet Files\Content.IE5\T22EU4MB\MP900174966[1].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248400" y="2101158"/>
            <a:ext cx="2057400" cy="1371600"/>
          </a:xfrm>
          <a:prstGeom prst="rect">
            <a:avLst/>
          </a:prstGeom>
          <a:noFill/>
          <a:extLst>
            <a:ext uri="{909E8E84-426E-40DD-AFC4-6F175D3DCCD1}">
              <a14:hiddenFill xmlns:a14="http://schemas.microsoft.com/office/drawing/2010/main" xmlns="">
                <a:solidFill>
                  <a:srgbClr val="FFFFFF"/>
                </a:solidFill>
              </a14:hiddenFill>
            </a:ext>
          </a:extLst>
        </p:spPr>
      </p:pic>
      <p:pic>
        <p:nvPicPr>
          <p:cNvPr id="4100" name="Picture 4" descr="C:\Users\Sandra\AppData\Local\Microsoft\Windows\Temporary Internet Files\Content.IE5\P1E1WNHU\MC900089893[1].wmf"/>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435916" y="2525917"/>
            <a:ext cx="2399168" cy="2743200"/>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6703289" y="3505200"/>
            <a:ext cx="1147622" cy="369332"/>
          </a:xfrm>
          <a:prstGeom prst="rect">
            <a:avLst/>
          </a:prstGeom>
          <a:noFill/>
        </p:spPr>
        <p:txBody>
          <a:bodyPr wrap="none" rtlCol="0">
            <a:spAutoFit/>
          </a:bodyPr>
          <a:lstStyle/>
          <a:p>
            <a:r>
              <a:rPr lang="en-US" dirty="0" smtClean="0"/>
              <a:t>Dictionary</a:t>
            </a:r>
            <a:endParaRPr lang="en-US" dirty="0"/>
          </a:p>
        </p:txBody>
      </p:sp>
      <p:sp>
        <p:nvSpPr>
          <p:cNvPr id="7" name="TextBox 6"/>
          <p:cNvSpPr txBox="1"/>
          <p:nvPr/>
        </p:nvSpPr>
        <p:spPr>
          <a:xfrm>
            <a:off x="3929087" y="2156585"/>
            <a:ext cx="1412823" cy="369332"/>
          </a:xfrm>
          <a:prstGeom prst="rect">
            <a:avLst/>
          </a:prstGeom>
          <a:noFill/>
        </p:spPr>
        <p:txBody>
          <a:bodyPr wrap="none" rtlCol="0">
            <a:spAutoFit/>
          </a:bodyPr>
          <a:lstStyle/>
          <a:p>
            <a:r>
              <a:rPr lang="en-US" dirty="0" smtClean="0"/>
              <a:t>Encyclopedia</a:t>
            </a:r>
            <a:endParaRPr lang="en-US" dirty="0"/>
          </a:p>
        </p:txBody>
      </p:sp>
      <p:sp>
        <p:nvSpPr>
          <p:cNvPr id="8" name="TextBox 7"/>
          <p:cNvSpPr txBox="1"/>
          <p:nvPr/>
        </p:nvSpPr>
        <p:spPr>
          <a:xfrm>
            <a:off x="1264767" y="3897517"/>
            <a:ext cx="1070678" cy="369332"/>
          </a:xfrm>
          <a:prstGeom prst="rect">
            <a:avLst/>
          </a:prstGeom>
          <a:noFill/>
        </p:spPr>
        <p:txBody>
          <a:bodyPr wrap="none" rtlCol="0">
            <a:spAutoFit/>
          </a:bodyPr>
          <a:lstStyle/>
          <a:p>
            <a:r>
              <a:rPr lang="en-US" dirty="0" smtClean="0"/>
              <a:t>Interview</a:t>
            </a:r>
            <a:endParaRPr lang="en-US" dirty="0"/>
          </a:p>
        </p:txBody>
      </p:sp>
    </p:spTree>
    <p:extLst>
      <p:ext uri="{BB962C8B-B14F-4D97-AF65-F5344CB8AC3E}">
        <p14:creationId xmlns:p14="http://schemas.microsoft.com/office/powerpoint/2010/main" xmlns="" val="18238378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dirty="0" smtClean="0"/>
              <a:t>Antonym</a:t>
            </a:r>
            <a:endParaRPr lang="en-US" dirty="0"/>
          </a:p>
        </p:txBody>
      </p:sp>
      <p:sp>
        <p:nvSpPr>
          <p:cNvPr id="5" name="Text Placeholder 4"/>
          <p:cNvSpPr>
            <a:spLocks noGrp="1"/>
          </p:cNvSpPr>
          <p:nvPr>
            <p:ph type="body" sz="quarter" idx="13"/>
          </p:nvPr>
        </p:nvSpPr>
        <p:spPr/>
        <p:txBody>
          <a:bodyPr/>
          <a:lstStyle/>
          <a:p>
            <a:r>
              <a:rPr lang="en-US" dirty="0" smtClean="0"/>
              <a:t>A word having a meaning opposite to that of another word.</a:t>
            </a:r>
            <a:endParaRPr lang="en-US" dirty="0"/>
          </a:p>
        </p:txBody>
      </p:sp>
      <p:pic>
        <p:nvPicPr>
          <p:cNvPr id="4100" name="Picture 4" descr="C:\Users\Sandra\AppData\Local\Microsoft\Windows\Temporary Internet Files\Content.IE5\OM50C0B0\MC900423165[1].wmf"/>
          <p:cNvPicPr>
            <a:picLocks noChangeAspect="1" noChangeArrowheads="1"/>
          </p:cNvPicPr>
          <p:nvPr/>
        </p:nvPicPr>
        <p:blipFill>
          <a:blip r:embed="rId2" cstate="print">
            <a:duotone>
              <a:prstClr val="black"/>
              <a:schemeClr val="accent1">
                <a:tint val="45000"/>
                <a:satMod val="400000"/>
              </a:schemeClr>
            </a:duotone>
            <a:extLst>
              <a:ext uri="{28A0092B-C50C-407E-A947-70E740481C1C}">
                <a14:useLocalDpi xmlns:a14="http://schemas.microsoft.com/office/drawing/2010/main" xmlns="" val="0"/>
              </a:ext>
            </a:extLst>
          </a:blip>
          <a:srcRect/>
          <a:stretch>
            <a:fillRect/>
          </a:stretch>
        </p:blipFill>
        <p:spPr bwMode="auto">
          <a:xfrm>
            <a:off x="6172200" y="2515057"/>
            <a:ext cx="1827886" cy="1827886"/>
          </a:xfrm>
          <a:prstGeom prst="rect">
            <a:avLst/>
          </a:prstGeom>
          <a:noFill/>
          <a:extLst>
            <a:ext uri="{909E8E84-426E-40DD-AFC4-6F175D3DCCD1}">
              <a14:hiddenFill xmlns:a14="http://schemas.microsoft.com/office/drawing/2010/main" xmlns="">
                <a:solidFill>
                  <a:srgbClr val="FFFFFF"/>
                </a:solidFill>
              </a14:hiddenFill>
            </a:ext>
          </a:extLst>
        </p:spPr>
      </p:pic>
      <p:pic>
        <p:nvPicPr>
          <p:cNvPr id="4101" name="Picture 5" descr="C:\Users\Sandra\AppData\Local\Microsoft\Windows\Temporary Internet Files\Content.IE5\8134USK8\MC900423171[1].wm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143000" y="2515057"/>
            <a:ext cx="1827886" cy="1827886"/>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2970886" y="2515057"/>
            <a:ext cx="1005340" cy="461665"/>
          </a:xfrm>
          <a:prstGeom prst="rect">
            <a:avLst/>
          </a:prstGeom>
          <a:noFill/>
        </p:spPr>
        <p:txBody>
          <a:bodyPr wrap="none" rtlCol="0">
            <a:spAutoFit/>
          </a:bodyPr>
          <a:lstStyle/>
          <a:p>
            <a:r>
              <a:rPr lang="en-US" sz="2400" b="1" dirty="0" smtClean="0"/>
              <a:t>Happy</a:t>
            </a:r>
            <a:endParaRPr lang="en-US" sz="2400" b="1" dirty="0"/>
          </a:p>
        </p:txBody>
      </p:sp>
      <p:sp>
        <p:nvSpPr>
          <p:cNvPr id="7" name="TextBox 6"/>
          <p:cNvSpPr txBox="1"/>
          <p:nvPr/>
        </p:nvSpPr>
        <p:spPr>
          <a:xfrm>
            <a:off x="5524266" y="3881278"/>
            <a:ext cx="647934" cy="461665"/>
          </a:xfrm>
          <a:prstGeom prst="rect">
            <a:avLst/>
          </a:prstGeom>
          <a:noFill/>
        </p:spPr>
        <p:txBody>
          <a:bodyPr wrap="none" rtlCol="0">
            <a:spAutoFit/>
          </a:bodyPr>
          <a:lstStyle/>
          <a:p>
            <a:r>
              <a:rPr lang="en-US" sz="2400" b="1" dirty="0" smtClean="0"/>
              <a:t>Sad</a:t>
            </a:r>
            <a:endParaRPr lang="en-US" sz="2400" b="1" dirty="0"/>
          </a:p>
        </p:txBody>
      </p:sp>
    </p:spTree>
    <p:extLst>
      <p:ext uri="{BB962C8B-B14F-4D97-AF65-F5344CB8AC3E}">
        <p14:creationId xmlns:p14="http://schemas.microsoft.com/office/powerpoint/2010/main" xmlns="" val="656991863"/>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Specific</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Special or unique to something.</a:t>
            </a:r>
            <a:endParaRPr lang="en-US" dirty="0"/>
          </a:p>
        </p:txBody>
      </p:sp>
      <p:pic>
        <p:nvPicPr>
          <p:cNvPr id="12290" name="Picture 2" descr="C:\Users\Sandra\AppData\Local\Microsoft\Windows\Temporary Internet Files\Content.IE5\OURMS83R\MC900048550[1].wm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8200" y="2342769"/>
            <a:ext cx="3017977" cy="2381631"/>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4038600" y="2785960"/>
            <a:ext cx="4191000" cy="707886"/>
          </a:xfrm>
          <a:prstGeom prst="rect">
            <a:avLst/>
          </a:prstGeom>
          <a:noFill/>
        </p:spPr>
        <p:txBody>
          <a:bodyPr wrap="square" rtlCol="0">
            <a:spAutoFit/>
          </a:bodyPr>
          <a:lstStyle/>
          <a:p>
            <a:r>
              <a:rPr lang="en-US" sz="2000" dirty="0" smtClean="0"/>
              <a:t>Komodo dragons are naturally </a:t>
            </a:r>
            <a:r>
              <a:rPr lang="en-US" sz="2000" b="1" dirty="0" smtClean="0"/>
              <a:t>specific</a:t>
            </a:r>
            <a:r>
              <a:rPr lang="en-US" sz="2000" dirty="0" smtClean="0"/>
              <a:t> to a group of islands in Indonesia.</a:t>
            </a:r>
            <a:endParaRPr lang="en-US" sz="2000" dirty="0"/>
          </a:p>
        </p:txBody>
      </p:sp>
    </p:spTree>
    <p:extLst>
      <p:ext uri="{BB962C8B-B14F-4D97-AF65-F5344CB8AC3E}">
        <p14:creationId xmlns:p14="http://schemas.microsoft.com/office/powerpoint/2010/main" xmlns="" val="167020205"/>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11" name="Title 10"/>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rgbClr val="0070C0"/>
                </a:solidFill>
              </a:rPr>
              <a:t>Standard English</a:t>
            </a:r>
            <a:endParaRPr lang="en-US" u="sng" dirty="0">
              <a:solidFill>
                <a:srgbClr val="0070C0"/>
              </a:solidFill>
            </a:endParaRPr>
          </a:p>
        </p:txBody>
      </p:sp>
      <p:sp>
        <p:nvSpPr>
          <p:cNvPr id="5" name="Text Placeholder 4"/>
          <p:cNvSpPr>
            <a:spLocks noGrp="1"/>
          </p:cNvSpPr>
          <p:nvPr>
            <p:ph type="body" sz="quarter" idx="13"/>
          </p:nvPr>
        </p:nvSpPr>
        <p:spPr/>
        <p:txBody>
          <a:bodyPr/>
          <a:lstStyle/>
          <a:p>
            <a:r>
              <a:rPr lang="en-US" dirty="0"/>
              <a:t>The model of English that is written and spoken by educated </a:t>
            </a:r>
            <a:r>
              <a:rPr lang="en-US" dirty="0" smtClean="0"/>
              <a:t>individuals.</a:t>
            </a:r>
            <a:endParaRPr lang="en-US" dirty="0"/>
          </a:p>
        </p:txBody>
      </p:sp>
      <p:grpSp>
        <p:nvGrpSpPr>
          <p:cNvPr id="6" name="Group 5"/>
          <p:cNvGrpSpPr/>
          <p:nvPr/>
        </p:nvGrpSpPr>
        <p:grpSpPr>
          <a:xfrm>
            <a:off x="1821503" y="2170092"/>
            <a:ext cx="5500993" cy="2630508"/>
            <a:chOff x="1821503" y="2170092"/>
            <a:chExt cx="5500993" cy="2630508"/>
          </a:xfrm>
        </p:grpSpPr>
        <p:sp>
          <p:nvSpPr>
            <p:cNvPr id="7" name="TextBox 6"/>
            <p:cNvSpPr txBox="1"/>
            <p:nvPr/>
          </p:nvSpPr>
          <p:spPr>
            <a:xfrm>
              <a:off x="2866565" y="2477869"/>
              <a:ext cx="3410870" cy="646331"/>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Thanks a bunch!</a:t>
              </a:r>
              <a:endPar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8" name="TextBox 7"/>
            <p:cNvSpPr txBox="1"/>
            <p:nvPr/>
          </p:nvSpPr>
          <p:spPr>
            <a:xfrm>
              <a:off x="1821503" y="4031159"/>
              <a:ext cx="5500993" cy="769441"/>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4400" b="1" spc="50" dirty="0" smtClean="0">
                  <a:ln w="11430"/>
                  <a:solidFill>
                    <a:srgbClr val="7030A0"/>
                  </a:solidFill>
                  <a:effectLst>
                    <a:outerShdw blurRad="76200" dist="50800" dir="5400000" algn="tl" rotWithShape="0">
                      <a:srgbClr val="000000">
                        <a:alpha val="65000"/>
                      </a:srgbClr>
                    </a:outerShdw>
                  </a:effectLst>
                </a:rPr>
                <a:t>Thank you very much!</a:t>
              </a:r>
              <a:endParaRPr lang="en-US" sz="4400" b="1" spc="50" dirty="0">
                <a:ln w="11430"/>
                <a:solidFill>
                  <a:srgbClr val="7030A0"/>
                </a:solidFill>
                <a:effectLst>
                  <a:outerShdw blurRad="76200" dist="50800" dir="5400000" algn="tl" rotWithShape="0">
                    <a:srgbClr val="000000">
                      <a:alpha val="65000"/>
                    </a:srgbClr>
                  </a:outerShdw>
                </a:effectLst>
              </a:endParaRPr>
            </a:p>
          </p:txBody>
        </p:sp>
        <p:sp>
          <p:nvSpPr>
            <p:cNvPr id="9" name="TextBox 8"/>
            <p:cNvSpPr txBox="1"/>
            <p:nvPr/>
          </p:nvSpPr>
          <p:spPr>
            <a:xfrm>
              <a:off x="4172690" y="2170092"/>
              <a:ext cx="798617" cy="307777"/>
            </a:xfrm>
            <a:prstGeom prst="rect">
              <a:avLst/>
            </a:prstGeom>
            <a:noFill/>
          </p:spPr>
          <p:txBody>
            <a:bodyPr wrap="none" rtlCol="0">
              <a:spAutoFit/>
            </a:bodyPr>
            <a:lstStyle/>
            <a:p>
              <a:r>
                <a:rPr lang="en-US" sz="1400" dirty="0" smtClean="0"/>
                <a:t>informal</a:t>
              </a:r>
              <a:endParaRPr lang="en-US" sz="1400" dirty="0"/>
            </a:p>
          </p:txBody>
        </p:sp>
        <p:sp>
          <p:nvSpPr>
            <p:cNvPr id="10" name="TextBox 9"/>
            <p:cNvSpPr txBox="1"/>
            <p:nvPr/>
          </p:nvSpPr>
          <p:spPr>
            <a:xfrm>
              <a:off x="4103151" y="3731933"/>
              <a:ext cx="937693" cy="338554"/>
            </a:xfrm>
            <a:prstGeom prst="rect">
              <a:avLst/>
            </a:prstGeom>
            <a:noFill/>
          </p:spPr>
          <p:txBody>
            <a:bodyPr wrap="none" rtlCol="0">
              <a:spAutoFit/>
            </a:bodyPr>
            <a:lstStyle/>
            <a:p>
              <a:r>
                <a:rPr lang="en-US" sz="1600" b="1" dirty="0" smtClean="0"/>
                <a:t>standard</a:t>
              </a:r>
              <a:endParaRPr lang="en-US" sz="1400" b="1" dirty="0"/>
            </a:p>
          </p:txBody>
        </p:sp>
      </p:grpSp>
    </p:spTree>
    <p:extLst>
      <p:ext uri="{BB962C8B-B14F-4D97-AF65-F5344CB8AC3E}">
        <p14:creationId xmlns:p14="http://schemas.microsoft.com/office/powerpoint/2010/main" xmlns="" val="2852635116"/>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7" name="Title 6"/>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dirty="0" smtClean="0"/>
              <a:t>Stereotype</a:t>
            </a:r>
            <a:endParaRPr lang="en-US" dirty="0"/>
          </a:p>
        </p:txBody>
      </p:sp>
      <p:sp>
        <p:nvSpPr>
          <p:cNvPr id="5" name="Text Placeholder 4"/>
          <p:cNvSpPr>
            <a:spLocks noGrp="1"/>
          </p:cNvSpPr>
          <p:nvPr>
            <p:ph type="body" sz="quarter" idx="13"/>
          </p:nvPr>
        </p:nvSpPr>
        <p:spPr/>
        <p:txBody>
          <a:bodyPr/>
          <a:lstStyle/>
          <a:p>
            <a:r>
              <a:rPr lang="en-US" dirty="0"/>
              <a:t>A standardized mental picture that represents an oversimplified opinion, attitude, or uncritical </a:t>
            </a:r>
            <a:r>
              <a:rPr lang="en-US" dirty="0" smtClean="0"/>
              <a:t>judgment. </a:t>
            </a:r>
            <a:endParaRPr lang="en-US" dirty="0"/>
          </a:p>
        </p:txBody>
      </p:sp>
      <p:pic>
        <p:nvPicPr>
          <p:cNvPr id="32770" name="Picture 2" descr="C:\Users\Sandra\AppData\Local\Microsoft\Windows\Temporary Internet Files\Content.IE5\OC1THS3G\MC900232518[1].wm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895600" y="1752600"/>
            <a:ext cx="3352800" cy="3136255"/>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3001249" y="4962815"/>
            <a:ext cx="3141501" cy="369332"/>
          </a:xfrm>
          <a:prstGeom prst="rect">
            <a:avLst/>
          </a:prstGeom>
          <a:noFill/>
        </p:spPr>
        <p:txBody>
          <a:bodyPr wrap="none" rtlCol="0">
            <a:spAutoFit/>
          </a:bodyPr>
          <a:lstStyle/>
          <a:p>
            <a:r>
              <a:rPr lang="en-US" dirty="0" smtClean="0"/>
              <a:t>Boys are more messy than girls.</a:t>
            </a:r>
            <a:endParaRPr lang="en-US" dirty="0"/>
          </a:p>
        </p:txBody>
      </p:sp>
    </p:spTree>
    <p:extLst>
      <p:ext uri="{BB962C8B-B14F-4D97-AF65-F5344CB8AC3E}">
        <p14:creationId xmlns:p14="http://schemas.microsoft.com/office/powerpoint/2010/main" xmlns="" val="2979089617"/>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6" name="Title 5"/>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Stimulate</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To bring about to activity or action.</a:t>
            </a:r>
          </a:p>
        </p:txBody>
      </p:sp>
      <p:pic>
        <p:nvPicPr>
          <p:cNvPr id="7" name="Picture 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118450" y="2158702"/>
            <a:ext cx="2897886" cy="2337098"/>
          </a:xfrm>
          <a:prstGeom prst="rect">
            <a:avLst/>
          </a:prstGeom>
        </p:spPr>
      </p:pic>
    </p:spTree>
    <p:extLst>
      <p:ext uri="{BB962C8B-B14F-4D97-AF65-F5344CB8AC3E}">
        <p14:creationId xmlns:p14="http://schemas.microsoft.com/office/powerpoint/2010/main" xmlns="" val="986190440"/>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7" name="Title 6"/>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Strategic</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Relating to an elaborate and systematic plan of </a:t>
            </a:r>
            <a:r>
              <a:rPr lang="en-US" dirty="0" smtClean="0"/>
              <a:t>action.</a:t>
            </a: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470841" y="1903735"/>
            <a:ext cx="4202317" cy="3279130"/>
          </a:xfrm>
          <a:prstGeom prst="rect">
            <a:avLst/>
          </a:prstGeom>
        </p:spPr>
      </p:pic>
    </p:spTree>
    <p:extLst>
      <p:ext uri="{BB962C8B-B14F-4D97-AF65-F5344CB8AC3E}">
        <p14:creationId xmlns:p14="http://schemas.microsoft.com/office/powerpoint/2010/main" xmlns="" val="2015428715"/>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6" name="Title 5"/>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Structure</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The </a:t>
            </a:r>
            <a:r>
              <a:rPr lang="en-US" dirty="0"/>
              <a:t>way in which such a thing is joined together.</a:t>
            </a:r>
          </a:p>
        </p:txBody>
      </p:sp>
      <p:pic>
        <p:nvPicPr>
          <p:cNvPr id="43010" name="Picture 2" descr="C:\Users\Sandra\AppData\Local\Microsoft\Windows\Temporary Internet Files\Content.IE5\OC1THS3G\MC910216344[1].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590800" y="1752600"/>
            <a:ext cx="4079631" cy="36576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710465651"/>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9" name="Title 8"/>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Substance</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The important part of something; meaning.</a:t>
            </a:r>
          </a:p>
        </p:txBody>
      </p:sp>
      <p:grpSp>
        <p:nvGrpSpPr>
          <p:cNvPr id="8" name="Group 7"/>
          <p:cNvGrpSpPr/>
          <p:nvPr/>
        </p:nvGrpSpPr>
        <p:grpSpPr>
          <a:xfrm>
            <a:off x="2412017" y="1905000"/>
            <a:ext cx="4319965" cy="3340648"/>
            <a:chOff x="2412017" y="1905000"/>
            <a:chExt cx="4319965" cy="3340648"/>
          </a:xfrm>
        </p:grpSpPr>
        <p:pic>
          <p:nvPicPr>
            <p:cNvPr id="6" name="Picture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543300" y="1905000"/>
              <a:ext cx="2057400" cy="2803643"/>
            </a:xfrm>
            <a:prstGeom prst="rect">
              <a:avLst/>
            </a:prstGeom>
          </p:spPr>
        </p:pic>
        <p:sp>
          <p:nvSpPr>
            <p:cNvPr id="7" name="TextBox 6"/>
            <p:cNvSpPr txBox="1"/>
            <p:nvPr/>
          </p:nvSpPr>
          <p:spPr>
            <a:xfrm>
              <a:off x="2412017" y="4876316"/>
              <a:ext cx="4319965" cy="369332"/>
            </a:xfrm>
            <a:prstGeom prst="rect">
              <a:avLst/>
            </a:prstGeom>
            <a:noFill/>
          </p:spPr>
          <p:txBody>
            <a:bodyPr wrap="none" rtlCol="0">
              <a:spAutoFit/>
            </a:bodyPr>
            <a:lstStyle/>
            <a:p>
              <a:r>
                <a:rPr lang="en-US" dirty="0" smtClean="0"/>
                <a:t>Romeo &amp; Juliet is a story of great substance.</a:t>
              </a:r>
              <a:endParaRPr lang="en-US" dirty="0"/>
            </a:p>
          </p:txBody>
        </p:sp>
      </p:grpSp>
    </p:spTree>
    <p:extLst>
      <p:ext uri="{BB962C8B-B14F-4D97-AF65-F5344CB8AC3E}">
        <p14:creationId xmlns:p14="http://schemas.microsoft.com/office/powerpoint/2010/main" xmlns="" val="157603333"/>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dirty="0" smtClean="0"/>
              <a:t>Suffix</a:t>
            </a:r>
            <a:endParaRPr lang="en-US" dirty="0"/>
          </a:p>
        </p:txBody>
      </p:sp>
      <p:sp>
        <p:nvSpPr>
          <p:cNvPr id="5" name="Text Placeholder 4"/>
          <p:cNvSpPr>
            <a:spLocks noGrp="1"/>
          </p:cNvSpPr>
          <p:nvPr>
            <p:ph type="body" sz="quarter" idx="13"/>
          </p:nvPr>
        </p:nvSpPr>
        <p:spPr/>
        <p:txBody>
          <a:bodyPr/>
          <a:lstStyle/>
          <a:p>
            <a:r>
              <a:rPr lang="en-US" dirty="0" smtClean="0"/>
              <a:t>One or more letters added to the end of a root (base) word</a:t>
            </a:r>
            <a:endParaRPr lang="en-US" dirty="0"/>
          </a:p>
        </p:txBody>
      </p:sp>
      <p:sp>
        <p:nvSpPr>
          <p:cNvPr id="6" name="Rectangle 5"/>
          <p:cNvSpPr/>
          <p:nvPr/>
        </p:nvSpPr>
        <p:spPr>
          <a:xfrm>
            <a:off x="1420241" y="2026227"/>
            <a:ext cx="6303520" cy="163121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0000" dirty="0" smtClean="0">
                <a:ln w="11430"/>
                <a:effectLst>
                  <a:outerShdw blurRad="50800" dist="39000" dir="5460000" algn="tl">
                    <a:srgbClr val="000000">
                      <a:alpha val="38000"/>
                    </a:srgbClr>
                  </a:outerShdw>
                </a:effectLst>
              </a:rPr>
              <a:t>U</a:t>
            </a:r>
            <a:r>
              <a:rPr lang="en-US" sz="10000" cap="none" spc="0" dirty="0" smtClean="0">
                <a:ln w="11430"/>
                <a:effectLst>
                  <a:outerShdw blurRad="50800" dist="39000" dir="5460000" algn="tl">
                    <a:srgbClr val="000000">
                      <a:alpha val="38000"/>
                    </a:srgbClr>
                  </a:outerShdw>
                </a:effectLst>
              </a:rPr>
              <a:t>n</a:t>
            </a:r>
            <a:r>
              <a:rPr lang="en-US" sz="10000" cap="none" spc="0" dirty="0" smtClean="0">
                <a:ln w="11430"/>
              </a:rPr>
              <a:t>wrapp</a:t>
            </a:r>
            <a:r>
              <a:rPr lang="en-US" sz="10000" b="1" u="sng"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ed</a:t>
            </a:r>
            <a:endParaRPr lang="en-US" sz="10000"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cxnSp>
        <p:nvCxnSpPr>
          <p:cNvPr id="7" name="Straight Arrow Connector 6"/>
          <p:cNvCxnSpPr>
            <a:stCxn id="8" idx="3"/>
          </p:cNvCxnSpPr>
          <p:nvPr/>
        </p:nvCxnSpPr>
        <p:spPr>
          <a:xfrm flipV="1">
            <a:off x="4907220" y="3657444"/>
            <a:ext cx="1493580" cy="71326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198372" y="4186045"/>
            <a:ext cx="708848" cy="369332"/>
          </a:xfrm>
          <a:prstGeom prst="rect">
            <a:avLst/>
          </a:prstGeom>
          <a:noFill/>
        </p:spPr>
        <p:txBody>
          <a:bodyPr wrap="none" rtlCol="0">
            <a:spAutoFit/>
          </a:bodyPr>
          <a:lstStyle/>
          <a:p>
            <a:r>
              <a:rPr lang="en-US" b="1" dirty="0" smtClean="0"/>
              <a:t>suffix</a:t>
            </a:r>
            <a:endParaRPr lang="en-US" b="1" dirty="0"/>
          </a:p>
        </p:txBody>
      </p:sp>
      <p:sp>
        <p:nvSpPr>
          <p:cNvPr id="9" name="TextBox 8"/>
          <p:cNvSpPr txBox="1"/>
          <p:nvPr/>
        </p:nvSpPr>
        <p:spPr>
          <a:xfrm>
            <a:off x="6096000" y="4495800"/>
            <a:ext cx="2368968" cy="646331"/>
          </a:xfrm>
          <a:prstGeom prst="rect">
            <a:avLst/>
          </a:prstGeom>
          <a:noFill/>
        </p:spPr>
        <p:txBody>
          <a:bodyPr wrap="square" rtlCol="0">
            <a:spAutoFit/>
          </a:bodyPr>
          <a:lstStyle/>
          <a:p>
            <a:pPr algn="ctr"/>
            <a:r>
              <a:rPr lang="en-US" dirty="0" smtClean="0"/>
              <a:t>The suffix </a:t>
            </a:r>
            <a:r>
              <a:rPr lang="en-US" u="sng" dirty="0" smtClean="0"/>
              <a:t>ed </a:t>
            </a:r>
            <a:r>
              <a:rPr lang="en-US" dirty="0" smtClean="0"/>
              <a:t>means happened in the past</a:t>
            </a:r>
            <a:endParaRPr lang="en-US" dirty="0"/>
          </a:p>
        </p:txBody>
      </p:sp>
    </p:spTree>
    <p:extLst>
      <p:ext uri="{BB962C8B-B14F-4D97-AF65-F5344CB8AC3E}">
        <p14:creationId xmlns:p14="http://schemas.microsoft.com/office/powerpoint/2010/main" xmlns="" val="3441137354"/>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9" name="Title 8"/>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dirty="0" smtClean="0"/>
              <a:t>Summary statement</a:t>
            </a:r>
            <a:endParaRPr lang="en-US" dirty="0"/>
          </a:p>
        </p:txBody>
      </p:sp>
      <p:sp>
        <p:nvSpPr>
          <p:cNvPr id="5" name="Text Placeholder 4"/>
          <p:cNvSpPr>
            <a:spLocks noGrp="1"/>
          </p:cNvSpPr>
          <p:nvPr>
            <p:ph type="body" sz="quarter" idx="13"/>
          </p:nvPr>
        </p:nvSpPr>
        <p:spPr/>
        <p:txBody>
          <a:bodyPr/>
          <a:lstStyle/>
          <a:p>
            <a:r>
              <a:rPr lang="en-US" dirty="0"/>
              <a:t>A general statement that presents the main points or facts in condensed form.</a:t>
            </a:r>
          </a:p>
        </p:txBody>
      </p:sp>
      <p:sp>
        <p:nvSpPr>
          <p:cNvPr id="6" name="TextBox 5"/>
          <p:cNvSpPr txBox="1"/>
          <p:nvPr/>
        </p:nvSpPr>
        <p:spPr>
          <a:xfrm>
            <a:off x="2453728" y="4800600"/>
            <a:ext cx="4333943" cy="276999"/>
          </a:xfrm>
          <a:prstGeom prst="rect">
            <a:avLst/>
          </a:prstGeom>
          <a:noFill/>
        </p:spPr>
        <p:txBody>
          <a:bodyPr wrap="none" rtlCol="0">
            <a:spAutoFit/>
          </a:bodyPr>
          <a:lstStyle/>
          <a:p>
            <a:r>
              <a:rPr lang="en-US" sz="1200" dirty="0" smtClean="0"/>
              <a:t>Example summary statement from experience section of a resume.</a:t>
            </a:r>
            <a:endParaRPr lang="en-US" sz="1200" dirty="0"/>
          </a:p>
        </p:txBody>
      </p:sp>
      <p:sp>
        <p:nvSpPr>
          <p:cNvPr id="7" name="TextBox 6"/>
          <p:cNvSpPr txBox="1"/>
          <p:nvPr/>
        </p:nvSpPr>
        <p:spPr>
          <a:xfrm>
            <a:off x="3733800" y="2743200"/>
            <a:ext cx="184731" cy="369332"/>
          </a:xfrm>
          <a:prstGeom prst="rect">
            <a:avLst/>
          </a:prstGeom>
          <a:noFill/>
        </p:spPr>
        <p:txBody>
          <a:bodyPr wrap="none" rtlCol="0">
            <a:spAutoFit/>
          </a:bodyPr>
          <a:lstStyle/>
          <a:p>
            <a:endParaRPr lang="en-US" dirty="0"/>
          </a:p>
        </p:txBody>
      </p:sp>
      <p:sp>
        <p:nvSpPr>
          <p:cNvPr id="8" name="TextBox 7"/>
          <p:cNvSpPr txBox="1"/>
          <p:nvPr/>
        </p:nvSpPr>
        <p:spPr>
          <a:xfrm>
            <a:off x="1752600" y="2962870"/>
            <a:ext cx="6096000" cy="923330"/>
          </a:xfrm>
          <a:prstGeom prst="rect">
            <a:avLst/>
          </a:prstGeom>
          <a:noFill/>
        </p:spPr>
        <p:txBody>
          <a:bodyPr wrap="square" rtlCol="0">
            <a:spAutoFit/>
          </a:bodyPr>
          <a:lstStyle/>
          <a:p>
            <a:pPr algn="just"/>
            <a:r>
              <a:rPr lang="en-US" dirty="0">
                <a:solidFill>
                  <a:srgbClr val="7030A0"/>
                </a:solidFill>
              </a:rPr>
              <a:t>Versatile, reliable, and efficient administrative professional with 12+ years experience supporting managers and executives to advance internal operations.</a:t>
            </a:r>
          </a:p>
        </p:txBody>
      </p:sp>
    </p:spTree>
    <p:extLst>
      <p:ext uri="{BB962C8B-B14F-4D97-AF65-F5344CB8AC3E}">
        <p14:creationId xmlns:p14="http://schemas.microsoft.com/office/powerpoint/2010/main" xmlns="" val="241053176"/>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Summary/Summarize</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To describe the main idea and important details of a passage using your own words.</a:t>
            </a:r>
            <a:endParaRPr lang="en-US" dirty="0"/>
          </a:p>
        </p:txBody>
      </p:sp>
      <p:pic>
        <p:nvPicPr>
          <p:cNvPr id="9220" name="Picture 4" descr="C:\Users\Sandra\AppData\Local\Microsoft\Windows\Temporary Internet Files\Content.IE5\OURMS83R\MC900115912[1].wm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62000" y="1982693"/>
            <a:ext cx="3649370" cy="2892613"/>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extBox 6"/>
          <p:cNvSpPr txBox="1"/>
          <p:nvPr/>
        </p:nvSpPr>
        <p:spPr>
          <a:xfrm>
            <a:off x="4724401" y="2690336"/>
            <a:ext cx="3886200" cy="1477328"/>
          </a:xfrm>
          <a:prstGeom prst="rect">
            <a:avLst/>
          </a:prstGeom>
          <a:noFill/>
        </p:spPr>
        <p:txBody>
          <a:bodyPr wrap="square" rtlCol="0">
            <a:spAutoFit/>
          </a:bodyPr>
          <a:lstStyle/>
          <a:p>
            <a:r>
              <a:rPr lang="en-US" i="1" dirty="0" smtClean="0"/>
              <a:t>Goldilocks and The Three Bears</a:t>
            </a:r>
            <a:r>
              <a:rPr lang="en-US" dirty="0" smtClean="0"/>
              <a:t>, is a story about a young girl who happens upon the home of a family of bears.</a:t>
            </a:r>
          </a:p>
          <a:p>
            <a:r>
              <a:rPr lang="en-US" dirty="0" smtClean="0"/>
              <a:t>While the bears are away, the young girl makes herself at home.</a:t>
            </a:r>
            <a:endParaRPr lang="en-US" dirty="0"/>
          </a:p>
        </p:txBody>
      </p:sp>
    </p:spTree>
    <p:extLst>
      <p:ext uri="{BB962C8B-B14F-4D97-AF65-F5344CB8AC3E}">
        <p14:creationId xmlns:p14="http://schemas.microsoft.com/office/powerpoint/2010/main" xmlns="" val="415115329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6" name="Title 5"/>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dirty="0" smtClean="0"/>
              <a:t>Apostrophe</a:t>
            </a:r>
            <a:endParaRPr lang="en-US" dirty="0"/>
          </a:p>
        </p:txBody>
      </p:sp>
      <p:sp>
        <p:nvSpPr>
          <p:cNvPr id="5" name="Text Placeholder 4"/>
          <p:cNvSpPr>
            <a:spLocks noGrp="1"/>
          </p:cNvSpPr>
          <p:nvPr>
            <p:ph type="body" sz="quarter" idx="13"/>
          </p:nvPr>
        </p:nvSpPr>
        <p:spPr/>
        <p:txBody>
          <a:bodyPr/>
          <a:lstStyle/>
          <a:p>
            <a:r>
              <a:rPr lang="en-US" dirty="0" smtClean="0"/>
              <a:t>A mark used to show that letters or figures are missing.</a:t>
            </a:r>
            <a:endParaRPr lang="en-US" dirty="0"/>
          </a:p>
        </p:txBody>
      </p:sp>
      <p:grpSp>
        <p:nvGrpSpPr>
          <p:cNvPr id="13" name="Group 12"/>
          <p:cNvGrpSpPr/>
          <p:nvPr/>
        </p:nvGrpSpPr>
        <p:grpSpPr>
          <a:xfrm>
            <a:off x="3175000" y="2226446"/>
            <a:ext cx="3382316" cy="1719596"/>
            <a:chOff x="3175000" y="2226446"/>
            <a:chExt cx="3382316" cy="1719596"/>
          </a:xfrm>
        </p:grpSpPr>
        <p:sp>
          <p:nvSpPr>
            <p:cNvPr id="7" name="TextBox 6"/>
            <p:cNvSpPr txBox="1"/>
            <p:nvPr/>
          </p:nvSpPr>
          <p:spPr>
            <a:xfrm>
              <a:off x="3175000" y="2622603"/>
              <a:ext cx="2404826" cy="1323439"/>
            </a:xfrm>
            <a:prstGeom prst="rect">
              <a:avLst/>
            </a:prstGeom>
            <a:noFill/>
          </p:spPr>
          <p:txBody>
            <a:bodyPr wrap="none" rtlCol="0">
              <a:spAutoFit/>
              <a:scene3d>
                <a:camera prst="orthographicFront"/>
                <a:lightRig rig="soft" dir="t">
                  <a:rot lat="0" lon="0" rev="15600000"/>
                </a:lightRig>
              </a:scene3d>
              <a:sp3d extrusionH="57150" prstMaterial="softEdge">
                <a:bevelT w="25400" h="38100"/>
              </a:sp3d>
            </a:bodyPr>
            <a:lstStyle/>
            <a:p>
              <a:r>
                <a:rPr lang="en-US" sz="8000" b="1" dirty="0" smtClean="0">
                  <a:ln/>
                  <a:solidFill>
                    <a:schemeClr val="accent4"/>
                  </a:solidFill>
                </a:rPr>
                <a:t>Can</a:t>
              </a:r>
              <a:r>
                <a:rPr lang="en-US" sz="8000" b="1" dirty="0" smtClean="0">
                  <a:ln/>
                </a:rPr>
                <a:t>’</a:t>
              </a:r>
              <a:r>
                <a:rPr lang="en-US" sz="8000" b="1" dirty="0" smtClean="0">
                  <a:ln/>
                  <a:solidFill>
                    <a:schemeClr val="accent4"/>
                  </a:solidFill>
                </a:rPr>
                <a:t>t</a:t>
              </a:r>
            </a:p>
          </p:txBody>
        </p:sp>
        <p:sp>
          <p:nvSpPr>
            <p:cNvPr id="8" name="TextBox 7"/>
            <p:cNvSpPr txBox="1"/>
            <p:nvPr/>
          </p:nvSpPr>
          <p:spPr>
            <a:xfrm>
              <a:off x="5416491" y="2226446"/>
              <a:ext cx="1140825" cy="338554"/>
            </a:xfrm>
            <a:prstGeom prst="rect">
              <a:avLst/>
            </a:prstGeom>
            <a:noFill/>
          </p:spPr>
          <p:txBody>
            <a:bodyPr wrap="none" rtlCol="0">
              <a:spAutoFit/>
            </a:bodyPr>
            <a:lstStyle/>
            <a:p>
              <a:r>
                <a:rPr lang="en-US" sz="1600" dirty="0" smtClean="0"/>
                <a:t>apostrophe</a:t>
              </a:r>
              <a:endParaRPr lang="en-US" sz="1600" dirty="0"/>
            </a:p>
          </p:txBody>
        </p:sp>
        <p:cxnSp>
          <p:nvCxnSpPr>
            <p:cNvPr id="10" name="Straight Connector 9"/>
            <p:cNvCxnSpPr>
              <a:endCxn id="8" idx="1"/>
            </p:cNvCxnSpPr>
            <p:nvPr/>
          </p:nvCxnSpPr>
          <p:spPr>
            <a:xfrm flipV="1">
              <a:off x="5029200" y="2395723"/>
              <a:ext cx="387291" cy="347477"/>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xmlns="" val="2282974857"/>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Supporting details</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Ideas in a paragraph or piece of text that explain or support the main idea of the text.</a:t>
            </a:r>
            <a:endParaRPr lang="en-US" dirty="0"/>
          </a:p>
        </p:txBody>
      </p:sp>
      <p:grpSp>
        <p:nvGrpSpPr>
          <p:cNvPr id="6" name="Group 5"/>
          <p:cNvGrpSpPr/>
          <p:nvPr/>
        </p:nvGrpSpPr>
        <p:grpSpPr>
          <a:xfrm>
            <a:off x="496599" y="1783249"/>
            <a:ext cx="8266401" cy="3535315"/>
            <a:chOff x="496599" y="1783249"/>
            <a:chExt cx="8266401" cy="3535315"/>
          </a:xfrm>
        </p:grpSpPr>
        <p:sp>
          <p:nvSpPr>
            <p:cNvPr id="19" name="Oval 18"/>
            <p:cNvSpPr/>
            <p:nvPr/>
          </p:nvSpPr>
          <p:spPr>
            <a:xfrm>
              <a:off x="5808520" y="4178924"/>
              <a:ext cx="2023404" cy="10761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20" name="Oval 19"/>
            <p:cNvSpPr/>
            <p:nvPr/>
          </p:nvSpPr>
          <p:spPr>
            <a:xfrm>
              <a:off x="5531427" y="1783249"/>
              <a:ext cx="2270539" cy="108117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21" name="Oval 20"/>
            <p:cNvSpPr/>
            <p:nvPr/>
          </p:nvSpPr>
          <p:spPr>
            <a:xfrm>
              <a:off x="1272886" y="4242408"/>
              <a:ext cx="2057387" cy="10761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22" name="Oval 21"/>
            <p:cNvSpPr/>
            <p:nvPr/>
          </p:nvSpPr>
          <p:spPr>
            <a:xfrm>
              <a:off x="1371600" y="1824454"/>
              <a:ext cx="1969345" cy="9949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23" name="Oval 22"/>
            <p:cNvSpPr/>
            <p:nvPr/>
          </p:nvSpPr>
          <p:spPr>
            <a:xfrm>
              <a:off x="3121822" y="2590053"/>
              <a:ext cx="2375571" cy="1865807"/>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24" name="TextBox 23"/>
            <p:cNvSpPr txBox="1"/>
            <p:nvPr/>
          </p:nvSpPr>
          <p:spPr>
            <a:xfrm>
              <a:off x="3222220" y="2947936"/>
              <a:ext cx="2174774" cy="533808"/>
            </a:xfrm>
            <a:prstGeom prst="rect">
              <a:avLst/>
            </a:prstGeom>
            <a:noFill/>
          </p:spPr>
          <p:txBody>
            <a:bodyPr wrap="square" rtlCol="0">
              <a:spAutoFit/>
            </a:bodyPr>
            <a:lstStyle/>
            <a:p>
              <a:pPr algn="ctr"/>
              <a:r>
                <a:rPr lang="en-US" sz="2800" b="1" u="sng" dirty="0" smtClean="0"/>
                <a:t>Main Idea</a:t>
              </a:r>
              <a:endParaRPr lang="en-US" sz="2800" b="1" u="sng" dirty="0"/>
            </a:p>
          </p:txBody>
        </p:sp>
        <p:cxnSp>
          <p:nvCxnSpPr>
            <p:cNvPr id="25" name="Straight Connector 24"/>
            <p:cNvCxnSpPr/>
            <p:nvPr/>
          </p:nvCxnSpPr>
          <p:spPr>
            <a:xfrm flipV="1">
              <a:off x="5081155" y="2372591"/>
              <a:ext cx="644236" cy="533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flipV="1">
              <a:off x="3117273" y="2462646"/>
              <a:ext cx="762000" cy="533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23" idx="5"/>
            </p:cNvCxnSpPr>
            <p:nvPr/>
          </p:nvCxnSpPr>
          <p:spPr>
            <a:xfrm>
              <a:off x="5149499" y="4182619"/>
              <a:ext cx="757088" cy="273241"/>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3352800" y="4334180"/>
              <a:ext cx="526474" cy="248928"/>
            </a:xfrm>
            <a:prstGeom prst="line">
              <a:avLst/>
            </a:prstGeom>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6141028" y="1860932"/>
              <a:ext cx="1115190" cy="345405"/>
            </a:xfrm>
            <a:prstGeom prst="rect">
              <a:avLst/>
            </a:prstGeom>
            <a:noFill/>
          </p:spPr>
          <p:txBody>
            <a:bodyPr wrap="square" rtlCol="0">
              <a:spAutoFit/>
            </a:bodyPr>
            <a:lstStyle/>
            <a:p>
              <a:pPr algn="ctr"/>
              <a:r>
                <a:rPr lang="en-US" sz="1600" u="sng" dirty="0" smtClean="0"/>
                <a:t>Detail</a:t>
              </a:r>
              <a:endParaRPr lang="en-US" sz="1600" u="sng" dirty="0"/>
            </a:p>
          </p:txBody>
        </p:sp>
        <p:sp>
          <p:nvSpPr>
            <p:cNvPr id="30" name="TextBox 29"/>
            <p:cNvSpPr txBox="1"/>
            <p:nvPr/>
          </p:nvSpPr>
          <p:spPr>
            <a:xfrm>
              <a:off x="1850447" y="1860932"/>
              <a:ext cx="1115190" cy="345405"/>
            </a:xfrm>
            <a:prstGeom prst="rect">
              <a:avLst/>
            </a:prstGeom>
            <a:noFill/>
          </p:spPr>
          <p:txBody>
            <a:bodyPr wrap="square" rtlCol="0">
              <a:spAutoFit/>
            </a:bodyPr>
            <a:lstStyle/>
            <a:p>
              <a:pPr algn="ctr"/>
              <a:r>
                <a:rPr lang="en-US" sz="1600" u="sng" dirty="0" smtClean="0"/>
                <a:t>Detail</a:t>
              </a:r>
              <a:endParaRPr lang="en-US" sz="1600" u="sng" dirty="0"/>
            </a:p>
          </p:txBody>
        </p:sp>
        <p:sp>
          <p:nvSpPr>
            <p:cNvPr id="31" name="TextBox 30"/>
            <p:cNvSpPr txBox="1"/>
            <p:nvPr/>
          </p:nvSpPr>
          <p:spPr>
            <a:xfrm>
              <a:off x="1743984" y="4256901"/>
              <a:ext cx="1115190" cy="345405"/>
            </a:xfrm>
            <a:prstGeom prst="rect">
              <a:avLst/>
            </a:prstGeom>
            <a:noFill/>
          </p:spPr>
          <p:txBody>
            <a:bodyPr wrap="square" rtlCol="0">
              <a:spAutoFit/>
            </a:bodyPr>
            <a:lstStyle/>
            <a:p>
              <a:pPr algn="ctr"/>
              <a:r>
                <a:rPr lang="en-US" sz="1600" u="sng" dirty="0" smtClean="0"/>
                <a:t>Detail</a:t>
              </a:r>
              <a:endParaRPr lang="en-US" sz="1600" u="sng" dirty="0"/>
            </a:p>
          </p:txBody>
        </p:sp>
        <p:sp>
          <p:nvSpPr>
            <p:cNvPr id="32" name="TextBox 31"/>
            <p:cNvSpPr txBox="1"/>
            <p:nvPr/>
          </p:nvSpPr>
          <p:spPr>
            <a:xfrm>
              <a:off x="6216569" y="4237702"/>
              <a:ext cx="1115190" cy="345405"/>
            </a:xfrm>
            <a:prstGeom prst="rect">
              <a:avLst/>
            </a:prstGeom>
            <a:noFill/>
          </p:spPr>
          <p:txBody>
            <a:bodyPr wrap="square" rtlCol="0">
              <a:spAutoFit/>
            </a:bodyPr>
            <a:lstStyle/>
            <a:p>
              <a:pPr algn="ctr"/>
              <a:r>
                <a:rPr lang="en-US" sz="1600" u="sng" dirty="0" smtClean="0"/>
                <a:t>Detail</a:t>
              </a:r>
              <a:endParaRPr lang="en-US" sz="1600" u="sng" dirty="0"/>
            </a:p>
          </p:txBody>
        </p:sp>
        <p:sp>
          <p:nvSpPr>
            <p:cNvPr id="33" name="TextBox 32"/>
            <p:cNvSpPr txBox="1"/>
            <p:nvPr/>
          </p:nvSpPr>
          <p:spPr>
            <a:xfrm>
              <a:off x="3306564" y="3485256"/>
              <a:ext cx="2143092" cy="461665"/>
            </a:xfrm>
            <a:prstGeom prst="rect">
              <a:avLst/>
            </a:prstGeom>
            <a:noFill/>
          </p:spPr>
          <p:txBody>
            <a:bodyPr wrap="square" rtlCol="0">
              <a:spAutoFit/>
            </a:bodyPr>
            <a:lstStyle/>
            <a:p>
              <a:pPr algn="ctr"/>
              <a:r>
                <a:rPr lang="en-US" sz="2400" dirty="0" smtClean="0"/>
                <a:t>Why I like cats.</a:t>
              </a:r>
              <a:endParaRPr lang="en-US" sz="2400" dirty="0"/>
            </a:p>
          </p:txBody>
        </p:sp>
        <p:sp>
          <p:nvSpPr>
            <p:cNvPr id="34" name="TextBox 33"/>
            <p:cNvSpPr txBox="1"/>
            <p:nvPr/>
          </p:nvSpPr>
          <p:spPr>
            <a:xfrm>
              <a:off x="5725392" y="2165595"/>
              <a:ext cx="2097544" cy="376806"/>
            </a:xfrm>
            <a:prstGeom prst="rect">
              <a:avLst/>
            </a:prstGeom>
            <a:noFill/>
          </p:spPr>
          <p:txBody>
            <a:bodyPr wrap="square" rtlCol="0">
              <a:spAutoFit/>
            </a:bodyPr>
            <a:lstStyle/>
            <a:p>
              <a:pPr algn="ctr"/>
              <a:r>
                <a:rPr lang="en-US" dirty="0" smtClean="0"/>
                <a:t>They like to cuddle.</a:t>
              </a:r>
              <a:endParaRPr lang="en-US" dirty="0"/>
            </a:p>
          </p:txBody>
        </p:sp>
        <p:sp>
          <p:nvSpPr>
            <p:cNvPr id="35" name="TextBox 34"/>
            <p:cNvSpPr txBox="1"/>
            <p:nvPr/>
          </p:nvSpPr>
          <p:spPr>
            <a:xfrm>
              <a:off x="1435676" y="2165595"/>
              <a:ext cx="1855047" cy="376806"/>
            </a:xfrm>
            <a:prstGeom prst="rect">
              <a:avLst/>
            </a:prstGeom>
            <a:noFill/>
          </p:spPr>
          <p:txBody>
            <a:bodyPr wrap="square" rtlCol="0">
              <a:spAutoFit/>
            </a:bodyPr>
            <a:lstStyle/>
            <a:p>
              <a:pPr algn="ctr"/>
              <a:r>
                <a:rPr lang="en-US" dirty="0" smtClean="0"/>
                <a:t>They are playful. </a:t>
              </a:r>
              <a:endParaRPr lang="en-US" dirty="0"/>
            </a:p>
          </p:txBody>
        </p:sp>
        <p:sp>
          <p:nvSpPr>
            <p:cNvPr id="36" name="TextBox 35"/>
            <p:cNvSpPr txBox="1"/>
            <p:nvPr/>
          </p:nvSpPr>
          <p:spPr>
            <a:xfrm>
              <a:off x="1346254" y="4586746"/>
              <a:ext cx="1910650" cy="376806"/>
            </a:xfrm>
            <a:prstGeom prst="rect">
              <a:avLst/>
            </a:prstGeom>
            <a:noFill/>
          </p:spPr>
          <p:txBody>
            <a:bodyPr wrap="square" rtlCol="0">
              <a:spAutoFit/>
            </a:bodyPr>
            <a:lstStyle/>
            <a:p>
              <a:pPr algn="ctr"/>
              <a:r>
                <a:rPr lang="en-US" dirty="0" smtClean="0"/>
                <a:t>My cat is friendly.</a:t>
              </a:r>
              <a:endParaRPr lang="en-US" dirty="0"/>
            </a:p>
          </p:txBody>
        </p:sp>
        <p:sp>
          <p:nvSpPr>
            <p:cNvPr id="37" name="TextBox 36"/>
            <p:cNvSpPr txBox="1"/>
            <p:nvPr/>
          </p:nvSpPr>
          <p:spPr>
            <a:xfrm>
              <a:off x="6096322" y="4532336"/>
              <a:ext cx="1447800" cy="369332"/>
            </a:xfrm>
            <a:prstGeom prst="rect">
              <a:avLst/>
            </a:prstGeom>
            <a:noFill/>
          </p:spPr>
          <p:txBody>
            <a:bodyPr wrap="square" rtlCol="0">
              <a:spAutoFit/>
            </a:bodyPr>
            <a:lstStyle/>
            <a:p>
              <a:r>
                <a:rPr lang="en-US" dirty="0" smtClean="0"/>
                <a:t>Cats are cute.</a:t>
              </a:r>
              <a:endParaRPr lang="en-US" dirty="0"/>
            </a:p>
          </p:txBody>
        </p:sp>
        <p:cxnSp>
          <p:nvCxnSpPr>
            <p:cNvPr id="38" name="Straight Arrow Connector 37"/>
            <p:cNvCxnSpPr/>
            <p:nvPr/>
          </p:nvCxnSpPr>
          <p:spPr>
            <a:xfrm flipV="1">
              <a:off x="1272886" y="2864428"/>
              <a:ext cx="577559" cy="48837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990600" y="3712576"/>
              <a:ext cx="445076" cy="62160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H="1" flipV="1">
              <a:off x="7696200" y="2864428"/>
              <a:ext cx="381000" cy="61731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H="1">
              <a:off x="7543800" y="3943409"/>
              <a:ext cx="533400" cy="30114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496599" y="3365955"/>
              <a:ext cx="1560801" cy="314005"/>
            </a:xfrm>
            <a:prstGeom prst="rect">
              <a:avLst/>
            </a:prstGeom>
            <a:noFill/>
          </p:spPr>
          <p:txBody>
            <a:bodyPr wrap="square" rtlCol="0">
              <a:spAutoFit/>
            </a:bodyPr>
            <a:lstStyle/>
            <a:p>
              <a:r>
                <a:rPr lang="en-US" sz="1400" dirty="0" smtClean="0"/>
                <a:t>Supporting details</a:t>
              </a:r>
              <a:endParaRPr lang="en-US" sz="1400" dirty="0"/>
            </a:p>
          </p:txBody>
        </p:sp>
        <p:sp>
          <p:nvSpPr>
            <p:cNvPr id="43" name="TextBox 42"/>
            <p:cNvSpPr txBox="1"/>
            <p:nvPr/>
          </p:nvSpPr>
          <p:spPr>
            <a:xfrm>
              <a:off x="7202199" y="3553691"/>
              <a:ext cx="1560801" cy="314005"/>
            </a:xfrm>
            <a:prstGeom prst="rect">
              <a:avLst/>
            </a:prstGeom>
            <a:noFill/>
          </p:spPr>
          <p:txBody>
            <a:bodyPr wrap="square" rtlCol="0">
              <a:spAutoFit/>
            </a:bodyPr>
            <a:lstStyle/>
            <a:p>
              <a:r>
                <a:rPr lang="en-US" sz="1400" dirty="0" smtClean="0"/>
                <a:t>Supporting details</a:t>
              </a:r>
              <a:endParaRPr lang="en-US" sz="1400" dirty="0"/>
            </a:p>
          </p:txBody>
        </p:sp>
      </p:grpSp>
    </p:spTree>
    <p:extLst>
      <p:ext uri="{BB962C8B-B14F-4D97-AF65-F5344CB8AC3E}">
        <p14:creationId xmlns:p14="http://schemas.microsoft.com/office/powerpoint/2010/main" xmlns="" val="2452733258"/>
      </p:ext>
    </p:extLst>
  </p:cSld>
  <p:clrMapOvr>
    <a:masterClrMapping/>
  </p:clrMapOvr>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8" name="Title 7"/>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Supporting evidence</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Factual details that support, or help prove, claims that are </a:t>
            </a:r>
            <a:r>
              <a:rPr lang="en-US" dirty="0" smtClean="0"/>
              <a:t>made.</a:t>
            </a: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953000" y="2327872"/>
            <a:ext cx="3078178" cy="2430855"/>
          </a:xfrm>
          <a:prstGeom prst="rect">
            <a:avLst/>
          </a:prstGeom>
        </p:spPr>
      </p:pic>
      <p:sp>
        <p:nvSpPr>
          <p:cNvPr id="7" name="TextBox 6"/>
          <p:cNvSpPr txBox="1"/>
          <p:nvPr/>
        </p:nvSpPr>
        <p:spPr>
          <a:xfrm>
            <a:off x="1167245" y="2971800"/>
            <a:ext cx="3810000" cy="923330"/>
          </a:xfrm>
          <a:prstGeom prst="rect">
            <a:avLst/>
          </a:prstGeom>
          <a:noFill/>
        </p:spPr>
        <p:txBody>
          <a:bodyPr wrap="square" rtlCol="0">
            <a:spAutoFit/>
          </a:bodyPr>
          <a:lstStyle/>
          <a:p>
            <a:r>
              <a:rPr lang="en-US" dirty="0" smtClean="0"/>
              <a:t>The prosecution provided enough </a:t>
            </a:r>
            <a:r>
              <a:rPr lang="en-US" b="1" i="1" u="sng" dirty="0" smtClean="0">
                <a:solidFill>
                  <a:schemeClr val="accent1"/>
                </a:solidFill>
              </a:rPr>
              <a:t>supporting evidence</a:t>
            </a:r>
            <a:r>
              <a:rPr lang="en-US" dirty="0" smtClean="0">
                <a:solidFill>
                  <a:schemeClr val="accent1"/>
                </a:solidFill>
              </a:rPr>
              <a:t> </a:t>
            </a:r>
            <a:r>
              <a:rPr lang="en-US" dirty="0" smtClean="0"/>
              <a:t>to ensure a conviction.</a:t>
            </a:r>
            <a:endParaRPr lang="en-US" dirty="0"/>
          </a:p>
        </p:txBody>
      </p:sp>
    </p:spTree>
    <p:extLst>
      <p:ext uri="{BB962C8B-B14F-4D97-AF65-F5344CB8AC3E}">
        <p14:creationId xmlns:p14="http://schemas.microsoft.com/office/powerpoint/2010/main" xmlns="" val="723651152"/>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6" name="Title 5"/>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Suspense</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Pleasant excitement caused by wondering what will </a:t>
            </a:r>
            <a:r>
              <a:rPr lang="en-US" dirty="0" smtClean="0"/>
              <a:t>happen.</a:t>
            </a:r>
            <a:endParaRPr lang="en-US" dirty="0"/>
          </a:p>
        </p:txBody>
      </p:sp>
      <p:pic>
        <p:nvPicPr>
          <p:cNvPr id="1026" name="Picture 2" descr="C:\Users\Sandra\AppData\Local\Microsoft\Windows\Temporary Internet Files\Content.IE5\B8N3ETCL\MC900385446[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095500" y="1752600"/>
            <a:ext cx="4953000" cy="353785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204853676"/>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dirty="0" smtClean="0"/>
              <a:t>Symbolism/Symbolize</a:t>
            </a:r>
            <a:endParaRPr lang="en-US" dirty="0"/>
          </a:p>
        </p:txBody>
      </p:sp>
      <p:sp>
        <p:nvSpPr>
          <p:cNvPr id="5" name="Text Placeholder 4"/>
          <p:cNvSpPr>
            <a:spLocks noGrp="1"/>
          </p:cNvSpPr>
          <p:nvPr>
            <p:ph type="body" sz="quarter" idx="13"/>
          </p:nvPr>
        </p:nvSpPr>
        <p:spPr/>
        <p:txBody>
          <a:bodyPr/>
          <a:lstStyle/>
          <a:p>
            <a:r>
              <a:rPr lang="en-US" dirty="0"/>
              <a:t>The use of something concrete that is used to represent something more than itself.</a:t>
            </a:r>
          </a:p>
        </p:txBody>
      </p:sp>
      <p:pic>
        <p:nvPicPr>
          <p:cNvPr id="2050" name="Picture 2" descr="C:\Users\Sandra\AppData\Local\Microsoft\Windows\Temporary Internet Files\Content.IE5\B8N3ETCL\MC900446228[1].wm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flipH="1">
            <a:off x="609600" y="1962792"/>
            <a:ext cx="1358646" cy="3142608"/>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1509366" y="3456417"/>
            <a:ext cx="6125267" cy="400110"/>
          </a:xfrm>
          <a:prstGeom prst="rect">
            <a:avLst/>
          </a:prstGeom>
          <a:noFill/>
        </p:spPr>
        <p:txBody>
          <a:bodyPr wrap="none" rtlCol="0">
            <a:spAutoFit/>
          </a:bodyPr>
          <a:lstStyle/>
          <a:p>
            <a:r>
              <a:rPr lang="en-US" sz="2000" dirty="0" smtClean="0"/>
              <a:t>In Mrs. Jones’ class, gold stars </a:t>
            </a:r>
            <a:r>
              <a:rPr lang="en-US" sz="2000" b="1" dirty="0" smtClean="0"/>
              <a:t>symbolize</a:t>
            </a:r>
            <a:r>
              <a:rPr lang="en-US" sz="2000" dirty="0" smtClean="0"/>
              <a:t> a job well done!</a:t>
            </a:r>
            <a:endParaRPr lang="en-US" sz="2000" dirty="0"/>
          </a:p>
        </p:txBody>
      </p:sp>
      <p:pic>
        <p:nvPicPr>
          <p:cNvPr id="8" name="Picture 2" descr="C:\Users\Sandra\AppData\Local\Microsoft\Windows\Temporary Internet Files\Content.IE5\B8N3ETCL\MC900446228[1].wm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086600" y="2085168"/>
            <a:ext cx="1358646" cy="314260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231971006"/>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9" name="Title 8"/>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dirty="0" smtClean="0"/>
              <a:t>Synecdoche</a:t>
            </a:r>
            <a:endParaRPr lang="en-US" dirty="0"/>
          </a:p>
        </p:txBody>
      </p:sp>
      <p:sp>
        <p:nvSpPr>
          <p:cNvPr id="5" name="Text Placeholder 4"/>
          <p:cNvSpPr>
            <a:spLocks noGrp="1"/>
          </p:cNvSpPr>
          <p:nvPr>
            <p:ph type="body" sz="quarter" idx="13"/>
          </p:nvPr>
        </p:nvSpPr>
        <p:spPr/>
        <p:txBody>
          <a:bodyPr/>
          <a:lstStyle/>
          <a:p>
            <a:r>
              <a:rPr lang="en-US" dirty="0"/>
              <a:t>A figure of speech in which the word for part of something is used to mean the </a:t>
            </a:r>
            <a:r>
              <a:rPr lang="en-US" dirty="0" smtClean="0"/>
              <a:t>whole.</a:t>
            </a: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267200" y="2209800"/>
            <a:ext cx="4000500" cy="2667000"/>
          </a:xfrm>
          <a:prstGeom prst="rect">
            <a:avLst/>
          </a:prstGeom>
        </p:spPr>
      </p:pic>
      <p:sp>
        <p:nvSpPr>
          <p:cNvPr id="7" name="TextBox 6"/>
          <p:cNvSpPr txBox="1"/>
          <p:nvPr/>
        </p:nvSpPr>
        <p:spPr>
          <a:xfrm>
            <a:off x="914400" y="3200400"/>
            <a:ext cx="3052887" cy="400110"/>
          </a:xfrm>
          <a:prstGeom prst="rect">
            <a:avLst/>
          </a:prstGeom>
          <a:noFill/>
        </p:spPr>
        <p:txBody>
          <a:bodyPr wrap="none" rtlCol="0">
            <a:spAutoFit/>
          </a:bodyPr>
          <a:lstStyle/>
          <a:p>
            <a:r>
              <a:rPr lang="en-US" sz="2000" dirty="0" smtClean="0"/>
              <a:t>He got a new </a:t>
            </a:r>
            <a:r>
              <a:rPr lang="en-US" sz="2000" u="sng" dirty="0" smtClean="0"/>
              <a:t>set of wheels</a:t>
            </a:r>
            <a:r>
              <a:rPr lang="en-US" sz="2000" dirty="0" smtClean="0"/>
              <a:t>.</a:t>
            </a:r>
            <a:endParaRPr lang="en-US" sz="2000" dirty="0"/>
          </a:p>
        </p:txBody>
      </p:sp>
      <p:sp>
        <p:nvSpPr>
          <p:cNvPr id="8" name="TextBox 7"/>
          <p:cNvSpPr txBox="1"/>
          <p:nvPr/>
        </p:nvSpPr>
        <p:spPr>
          <a:xfrm>
            <a:off x="1453874" y="4876800"/>
            <a:ext cx="1973938" cy="307777"/>
          </a:xfrm>
          <a:prstGeom prst="rect">
            <a:avLst/>
          </a:prstGeom>
          <a:noFill/>
        </p:spPr>
        <p:txBody>
          <a:bodyPr wrap="none" rtlCol="0">
            <a:spAutoFit/>
          </a:bodyPr>
          <a:lstStyle/>
          <a:p>
            <a:r>
              <a:rPr lang="en-US" sz="1400" dirty="0" smtClean="0"/>
              <a:t>Set of wheels means car.</a:t>
            </a:r>
            <a:endParaRPr lang="en-US" sz="1400" dirty="0"/>
          </a:p>
        </p:txBody>
      </p:sp>
    </p:spTree>
    <p:extLst>
      <p:ext uri="{BB962C8B-B14F-4D97-AF65-F5344CB8AC3E}">
        <p14:creationId xmlns:p14="http://schemas.microsoft.com/office/powerpoint/2010/main" xmlns="" val="326823185"/>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dirty="0" smtClean="0"/>
              <a:t>Synonym</a:t>
            </a:r>
            <a:endParaRPr lang="en-US" dirty="0"/>
          </a:p>
        </p:txBody>
      </p:sp>
      <p:sp>
        <p:nvSpPr>
          <p:cNvPr id="5" name="Text Placeholder 4"/>
          <p:cNvSpPr>
            <a:spLocks noGrp="1"/>
          </p:cNvSpPr>
          <p:nvPr>
            <p:ph type="body" sz="quarter" idx="13"/>
          </p:nvPr>
        </p:nvSpPr>
        <p:spPr/>
        <p:txBody>
          <a:bodyPr/>
          <a:lstStyle/>
          <a:p>
            <a:r>
              <a:rPr lang="en-US" dirty="0" smtClean="0"/>
              <a:t>A word that has the same or almost the same meaning as another word.</a:t>
            </a:r>
            <a:endParaRPr lang="en-US" dirty="0"/>
          </a:p>
        </p:txBody>
      </p:sp>
      <p:sp>
        <p:nvSpPr>
          <p:cNvPr id="6" name="Rectangle 5"/>
          <p:cNvSpPr/>
          <p:nvPr/>
        </p:nvSpPr>
        <p:spPr>
          <a:xfrm>
            <a:off x="1191432" y="2967335"/>
            <a:ext cx="6761146"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Danger                </a:t>
            </a:r>
            <a:r>
              <a:rPr lang="en-US" sz="5400" b="1" cap="none" spc="0" dirty="0" smtClean="0">
                <a:ln w="11430"/>
                <a:solidFill>
                  <a:srgbClr val="002060"/>
                </a:solidFill>
                <a:effectLst>
                  <a:outerShdw blurRad="50800" dist="39000" dir="5460000" algn="tl">
                    <a:srgbClr val="000000">
                      <a:alpha val="38000"/>
                    </a:srgbClr>
                  </a:outerShdw>
                </a:effectLst>
              </a:rPr>
              <a:t>Hazard</a:t>
            </a:r>
            <a:endParaRPr lang="en-US" sz="5400" b="1" cap="none" spc="0" dirty="0">
              <a:ln w="11430"/>
              <a:solidFill>
                <a:srgbClr val="002060"/>
              </a:soli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xmlns="" val="4110293903"/>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Syntax</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The way in which words are put together to form phrases, sentences, and </a:t>
            </a:r>
            <a:r>
              <a:rPr lang="en-US" dirty="0" smtClean="0"/>
              <a:t>clauses.</a:t>
            </a:r>
            <a:endParaRPr lang="en-US" dirty="0"/>
          </a:p>
        </p:txBody>
      </p:sp>
      <p:sp>
        <p:nvSpPr>
          <p:cNvPr id="6" name="TextBox 5"/>
          <p:cNvSpPr txBox="1"/>
          <p:nvPr/>
        </p:nvSpPr>
        <p:spPr>
          <a:xfrm>
            <a:off x="2703954" y="1841480"/>
            <a:ext cx="3696846" cy="3416320"/>
          </a:xfrm>
          <a:prstGeom prst="rect">
            <a:avLst/>
          </a:prstGeom>
          <a:noFill/>
        </p:spPr>
        <p:txBody>
          <a:bodyPr wrap="none" rtlCol="0">
            <a:spAutoFit/>
          </a:bodyPr>
          <a:lstStyle/>
          <a:p>
            <a:r>
              <a:rPr lang="en-US" sz="2400" dirty="0" smtClean="0"/>
              <a:t>We are going to your house.</a:t>
            </a:r>
          </a:p>
          <a:p>
            <a:endParaRPr lang="en-US" sz="2400" dirty="0"/>
          </a:p>
          <a:p>
            <a:endParaRPr lang="en-US" sz="2400" dirty="0" smtClean="0"/>
          </a:p>
          <a:p>
            <a:endParaRPr lang="en-US" sz="2400" dirty="0"/>
          </a:p>
          <a:p>
            <a:endParaRPr lang="en-US" sz="2400" dirty="0" smtClean="0"/>
          </a:p>
          <a:p>
            <a:endParaRPr lang="en-US" sz="2400" dirty="0" smtClean="0"/>
          </a:p>
          <a:p>
            <a:endParaRPr lang="en-US" sz="2400" dirty="0"/>
          </a:p>
          <a:p>
            <a:endParaRPr lang="en-US" sz="2400" dirty="0" smtClean="0"/>
          </a:p>
          <a:p>
            <a:r>
              <a:rPr lang="en-US" sz="2400" dirty="0" smtClean="0"/>
              <a:t>To your house we are going.</a:t>
            </a:r>
            <a:endParaRPr lang="en-US" sz="2400" dirty="0"/>
          </a:p>
        </p:txBody>
      </p:sp>
      <p:pic>
        <p:nvPicPr>
          <p:cNvPr id="1026" name="Picture 2" descr="C:\Users\Sandra\AppData\Local\Microsoft\Windows\Temporary Internet Files\Content.IE5\OC1THS3G\MP900399386[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621280" y="2249668"/>
            <a:ext cx="3901440" cy="259994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709918507"/>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6" name="Title 5"/>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rgbClr val="0070C0"/>
                </a:solidFill>
              </a:rPr>
              <a:t>Table</a:t>
            </a:r>
            <a:endParaRPr lang="en-US" u="sng" dirty="0">
              <a:solidFill>
                <a:srgbClr val="0070C0"/>
              </a:solidFill>
            </a:endParaRPr>
          </a:p>
        </p:txBody>
      </p:sp>
      <p:sp>
        <p:nvSpPr>
          <p:cNvPr id="5" name="Text Placeholder 4"/>
          <p:cNvSpPr>
            <a:spLocks noGrp="1"/>
          </p:cNvSpPr>
          <p:nvPr>
            <p:ph type="body" sz="quarter" idx="13"/>
          </p:nvPr>
        </p:nvSpPr>
        <p:spPr/>
        <p:txBody>
          <a:bodyPr/>
          <a:lstStyle/>
          <a:p>
            <a:r>
              <a:rPr lang="en-US" dirty="0"/>
              <a:t>A type of graphic aid that presents a group of facts in rows and columns.</a:t>
            </a:r>
          </a:p>
        </p:txBody>
      </p:sp>
      <p:pic>
        <p:nvPicPr>
          <p:cNvPr id="2051" name="Picture 3" descr="C:\Users\Sandra\AppData\Local\Microsoft\Windows\Temporary Internet Files\Content.IE5\BSYANMMM\MP900399480[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162300" y="1752599"/>
            <a:ext cx="2819400" cy="352511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569190280"/>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12" name="Title 11"/>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Technical terms</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Written or oral communication that has specialized content.</a:t>
            </a:r>
          </a:p>
        </p:txBody>
      </p:sp>
      <p:pic>
        <p:nvPicPr>
          <p:cNvPr id="6" name="Picture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576285" y="1890280"/>
            <a:ext cx="3991429" cy="2619375"/>
          </a:xfrm>
          <a:prstGeom prst="rect">
            <a:avLst/>
          </a:prstGeom>
        </p:spPr>
      </p:pic>
      <p:sp>
        <p:nvSpPr>
          <p:cNvPr id="7" name="TextBox 6"/>
          <p:cNvSpPr txBox="1"/>
          <p:nvPr/>
        </p:nvSpPr>
        <p:spPr>
          <a:xfrm>
            <a:off x="4090136" y="4775261"/>
            <a:ext cx="963725" cy="369332"/>
          </a:xfrm>
          <a:prstGeom prst="rect">
            <a:avLst/>
          </a:prstGeom>
          <a:noFill/>
        </p:spPr>
        <p:txBody>
          <a:bodyPr wrap="none" rtlCol="0">
            <a:spAutoFit/>
          </a:bodyPr>
          <a:lstStyle/>
          <a:p>
            <a:r>
              <a:rPr lang="en-US" dirty="0" smtClean="0"/>
              <a:t>Baseball</a:t>
            </a:r>
            <a:endParaRPr lang="en-US" dirty="0"/>
          </a:p>
        </p:txBody>
      </p:sp>
      <p:sp>
        <p:nvSpPr>
          <p:cNvPr id="8" name="TextBox 7"/>
          <p:cNvSpPr txBox="1"/>
          <p:nvPr/>
        </p:nvSpPr>
        <p:spPr>
          <a:xfrm>
            <a:off x="767347" y="2346112"/>
            <a:ext cx="1521570" cy="461665"/>
          </a:xfrm>
          <a:prstGeom prst="rect">
            <a:avLst/>
          </a:prstGeom>
          <a:noFill/>
        </p:spPr>
        <p:txBody>
          <a:bodyPr wrap="none" rtlCol="0">
            <a:spAutoFit/>
          </a:bodyPr>
          <a:lstStyle/>
          <a:p>
            <a:r>
              <a:rPr lang="en-US" sz="2400" b="1" dirty="0" smtClean="0">
                <a:solidFill>
                  <a:srgbClr val="002060"/>
                </a:solidFill>
              </a:rPr>
              <a:t>Home Run</a:t>
            </a:r>
            <a:endParaRPr lang="en-US" sz="2400" b="1" dirty="0">
              <a:solidFill>
                <a:srgbClr val="002060"/>
              </a:solidFill>
            </a:endParaRPr>
          </a:p>
        </p:txBody>
      </p:sp>
      <p:sp>
        <p:nvSpPr>
          <p:cNvPr id="9" name="TextBox 8"/>
          <p:cNvSpPr txBox="1"/>
          <p:nvPr/>
        </p:nvSpPr>
        <p:spPr>
          <a:xfrm>
            <a:off x="821368" y="3817157"/>
            <a:ext cx="1413528" cy="461665"/>
          </a:xfrm>
          <a:prstGeom prst="rect">
            <a:avLst/>
          </a:prstGeom>
          <a:noFill/>
        </p:spPr>
        <p:txBody>
          <a:bodyPr wrap="none" rtlCol="0">
            <a:spAutoFit/>
          </a:bodyPr>
          <a:lstStyle/>
          <a:p>
            <a:r>
              <a:rPr lang="en-US" sz="2400" b="1" dirty="0" smtClean="0">
                <a:solidFill>
                  <a:srgbClr val="C00000"/>
                </a:solidFill>
              </a:rPr>
              <a:t>Batter Up</a:t>
            </a:r>
            <a:endParaRPr lang="en-US" sz="2400" b="1" dirty="0">
              <a:solidFill>
                <a:srgbClr val="C00000"/>
              </a:solidFill>
            </a:endParaRPr>
          </a:p>
        </p:txBody>
      </p:sp>
      <p:sp>
        <p:nvSpPr>
          <p:cNvPr id="10" name="TextBox 9"/>
          <p:cNvSpPr txBox="1"/>
          <p:nvPr/>
        </p:nvSpPr>
        <p:spPr>
          <a:xfrm>
            <a:off x="6918580" y="2307001"/>
            <a:ext cx="1456168" cy="461665"/>
          </a:xfrm>
          <a:prstGeom prst="rect">
            <a:avLst/>
          </a:prstGeom>
          <a:noFill/>
        </p:spPr>
        <p:txBody>
          <a:bodyPr wrap="none" rtlCol="0">
            <a:spAutoFit/>
          </a:bodyPr>
          <a:lstStyle/>
          <a:p>
            <a:r>
              <a:rPr lang="en-US" sz="2400" b="1" dirty="0" smtClean="0">
                <a:solidFill>
                  <a:srgbClr val="7030A0"/>
                </a:solidFill>
              </a:rPr>
              <a:t>Line Drive</a:t>
            </a:r>
            <a:endParaRPr lang="en-US" sz="2400" b="1" dirty="0">
              <a:solidFill>
                <a:srgbClr val="7030A0"/>
              </a:solidFill>
            </a:endParaRPr>
          </a:p>
        </p:txBody>
      </p:sp>
      <p:sp>
        <p:nvSpPr>
          <p:cNvPr id="11" name="TextBox 10"/>
          <p:cNvSpPr txBox="1"/>
          <p:nvPr/>
        </p:nvSpPr>
        <p:spPr>
          <a:xfrm>
            <a:off x="7010400" y="3856269"/>
            <a:ext cx="1272528" cy="461665"/>
          </a:xfrm>
          <a:prstGeom prst="rect">
            <a:avLst/>
          </a:prstGeom>
          <a:noFill/>
        </p:spPr>
        <p:txBody>
          <a:bodyPr wrap="none" rtlCol="0">
            <a:spAutoFit/>
          </a:bodyPr>
          <a:lstStyle/>
          <a:p>
            <a:r>
              <a:rPr lang="en-US" sz="2400" b="1" dirty="0" smtClean="0">
                <a:solidFill>
                  <a:srgbClr val="00B050"/>
                </a:solidFill>
              </a:rPr>
              <a:t>Foul Ball</a:t>
            </a:r>
            <a:endParaRPr lang="en-US" sz="2400" b="1" dirty="0">
              <a:solidFill>
                <a:srgbClr val="00B050"/>
              </a:solidFill>
            </a:endParaRPr>
          </a:p>
        </p:txBody>
      </p:sp>
    </p:spTree>
    <p:extLst>
      <p:ext uri="{BB962C8B-B14F-4D97-AF65-F5344CB8AC3E}">
        <p14:creationId xmlns:p14="http://schemas.microsoft.com/office/powerpoint/2010/main" xmlns="" val="1754817574"/>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8" name="Title 7"/>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Technique</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A particular way of doing something.</a:t>
            </a: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276600" y="1753177"/>
            <a:ext cx="2590657" cy="2590657"/>
          </a:xfrm>
          <a:prstGeom prst="rect">
            <a:avLst/>
          </a:prstGeom>
        </p:spPr>
      </p:pic>
      <p:sp>
        <p:nvSpPr>
          <p:cNvPr id="7" name="TextBox 6"/>
          <p:cNvSpPr txBox="1"/>
          <p:nvPr/>
        </p:nvSpPr>
        <p:spPr>
          <a:xfrm>
            <a:off x="2923848" y="4692351"/>
            <a:ext cx="3296159" cy="369332"/>
          </a:xfrm>
          <a:prstGeom prst="rect">
            <a:avLst/>
          </a:prstGeom>
          <a:noFill/>
        </p:spPr>
        <p:txBody>
          <a:bodyPr wrap="none" rtlCol="0">
            <a:spAutoFit/>
          </a:bodyPr>
          <a:lstStyle/>
          <a:p>
            <a:r>
              <a:rPr lang="en-US" dirty="0" smtClean="0"/>
              <a:t>The artist’s technique is amazing.</a:t>
            </a:r>
            <a:endParaRPr lang="en-US" dirty="0"/>
          </a:p>
        </p:txBody>
      </p:sp>
    </p:spTree>
    <p:extLst>
      <p:ext uri="{BB962C8B-B14F-4D97-AF65-F5344CB8AC3E}">
        <p14:creationId xmlns:p14="http://schemas.microsoft.com/office/powerpoint/2010/main" xmlns="" val="25122525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9" name="Title 8"/>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Appeal</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Attraction, </a:t>
            </a:r>
            <a:r>
              <a:rPr lang="en-US" dirty="0" smtClean="0"/>
              <a:t>interest</a:t>
            </a:r>
            <a:r>
              <a:rPr lang="en-US" dirty="0"/>
              <a:t>, </a:t>
            </a:r>
            <a:r>
              <a:rPr lang="en-US" dirty="0" smtClean="0"/>
              <a:t>attention.</a:t>
            </a:r>
            <a:endParaRPr lang="en-US" dirty="0"/>
          </a:p>
        </p:txBody>
      </p:sp>
      <p:grpSp>
        <p:nvGrpSpPr>
          <p:cNvPr id="6" name="Group 5"/>
          <p:cNvGrpSpPr/>
          <p:nvPr/>
        </p:nvGrpSpPr>
        <p:grpSpPr>
          <a:xfrm>
            <a:off x="2628900" y="1892648"/>
            <a:ext cx="3886200" cy="3168760"/>
            <a:chOff x="2628900" y="1892648"/>
            <a:chExt cx="3886200" cy="3168760"/>
          </a:xfrm>
        </p:grpSpPr>
        <p:pic>
          <p:nvPicPr>
            <p:cNvPr id="7" name="Picture 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628900" y="1892648"/>
              <a:ext cx="3886200" cy="2583180"/>
            </a:xfrm>
            <a:prstGeom prst="rect">
              <a:avLst/>
            </a:prstGeom>
          </p:spPr>
        </p:pic>
        <p:sp>
          <p:nvSpPr>
            <p:cNvPr id="8" name="TextBox 7"/>
            <p:cNvSpPr txBox="1"/>
            <p:nvPr/>
          </p:nvSpPr>
          <p:spPr>
            <a:xfrm>
              <a:off x="2900869" y="4692076"/>
              <a:ext cx="3342262" cy="369332"/>
            </a:xfrm>
            <a:prstGeom prst="rect">
              <a:avLst/>
            </a:prstGeom>
            <a:noFill/>
          </p:spPr>
          <p:txBody>
            <a:bodyPr wrap="none" rtlCol="0">
              <a:spAutoFit/>
            </a:bodyPr>
            <a:lstStyle/>
            <a:p>
              <a:r>
                <a:rPr lang="en-US" dirty="0" smtClean="0"/>
                <a:t>This house has great curb </a:t>
              </a:r>
              <a:r>
                <a:rPr lang="en-US" b="1" i="1" u="sng" dirty="0" smtClean="0">
                  <a:solidFill>
                    <a:schemeClr val="accent1"/>
                  </a:solidFill>
                </a:rPr>
                <a:t>appeal</a:t>
              </a:r>
              <a:r>
                <a:rPr lang="en-US" dirty="0" smtClean="0"/>
                <a:t>.</a:t>
              </a:r>
              <a:endParaRPr lang="en-US" b="1" i="1" u="sng" dirty="0">
                <a:solidFill>
                  <a:schemeClr val="accent1"/>
                </a:solidFill>
              </a:endParaRPr>
            </a:p>
          </p:txBody>
        </p:sp>
      </p:grpSp>
    </p:spTree>
    <p:extLst>
      <p:ext uri="{BB962C8B-B14F-4D97-AF65-F5344CB8AC3E}">
        <p14:creationId xmlns:p14="http://schemas.microsoft.com/office/powerpoint/2010/main" xmlns="" val="144490347"/>
      </p:ext>
    </p:extLst>
  </p:cSld>
  <p:clrMapOvr>
    <a:masterClrMapping/>
  </p:clrMapOvr>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7" name="Title 6"/>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dirty="0" smtClean="0"/>
              <a:t>Text box</a:t>
            </a:r>
            <a:endParaRPr lang="en-US" dirty="0"/>
          </a:p>
        </p:txBody>
      </p:sp>
      <p:sp>
        <p:nvSpPr>
          <p:cNvPr id="5" name="Text Placeholder 4"/>
          <p:cNvSpPr>
            <a:spLocks noGrp="1"/>
          </p:cNvSpPr>
          <p:nvPr>
            <p:ph type="body" sz="quarter" idx="13"/>
          </p:nvPr>
        </p:nvSpPr>
        <p:spPr/>
        <p:txBody>
          <a:bodyPr/>
          <a:lstStyle/>
          <a:p>
            <a:r>
              <a:rPr lang="en-US" dirty="0"/>
              <a:t>A box for text that can be placed and formatted independently of other text.</a:t>
            </a:r>
          </a:p>
        </p:txBody>
      </p:sp>
      <p:sp>
        <p:nvSpPr>
          <p:cNvPr id="6" name="TextBox 5"/>
          <p:cNvSpPr txBox="1"/>
          <p:nvPr/>
        </p:nvSpPr>
        <p:spPr>
          <a:xfrm>
            <a:off x="2095500" y="2133600"/>
            <a:ext cx="4953000" cy="2862322"/>
          </a:xfrm>
          <a:prstGeom prst="rect">
            <a:avLst/>
          </a:prstGeom>
          <a:noFill/>
          <a:ln>
            <a:solidFill>
              <a:schemeClr val="tx1"/>
            </a:solidFill>
          </a:ln>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This </a:t>
            </a:r>
          </a:p>
          <a:p>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sz="3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Is</a:t>
            </a:r>
          </a:p>
          <a:p>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sz="3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a:t>
            </a:r>
          </a:p>
          <a:p>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sz="3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Text</a:t>
            </a:r>
          </a:p>
          <a:p>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sz="3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Box</a:t>
            </a:r>
            <a:endPar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xmlns="" val="1032868346"/>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rgbClr val="0070C0"/>
                </a:solidFill>
              </a:rPr>
              <a:t>Text features</a:t>
            </a:r>
            <a:endParaRPr lang="en-US" u="sng" dirty="0">
              <a:solidFill>
                <a:srgbClr val="0070C0"/>
              </a:solidFill>
            </a:endParaRPr>
          </a:p>
        </p:txBody>
      </p:sp>
      <p:sp>
        <p:nvSpPr>
          <p:cNvPr id="5" name="Text Placeholder 4"/>
          <p:cNvSpPr>
            <a:spLocks noGrp="1"/>
          </p:cNvSpPr>
          <p:nvPr>
            <p:ph type="body" sz="quarter" idx="13"/>
          </p:nvPr>
        </p:nvSpPr>
        <p:spPr/>
        <p:txBody>
          <a:bodyPr/>
          <a:lstStyle/>
          <a:p>
            <a:r>
              <a:rPr lang="en-US" dirty="0" smtClean="0"/>
              <a:t>Design elements that include structure of a text and help with the understanding of the text.</a:t>
            </a:r>
            <a:endParaRPr lang="en-US" dirty="0"/>
          </a:p>
        </p:txBody>
      </p:sp>
      <p:grpSp>
        <p:nvGrpSpPr>
          <p:cNvPr id="12" name="Group 11"/>
          <p:cNvGrpSpPr/>
          <p:nvPr/>
        </p:nvGrpSpPr>
        <p:grpSpPr>
          <a:xfrm>
            <a:off x="5489909" y="2438400"/>
            <a:ext cx="1821781" cy="2228165"/>
            <a:chOff x="5489909" y="2438400"/>
            <a:chExt cx="1821781" cy="2228165"/>
          </a:xfrm>
        </p:grpSpPr>
        <p:sp>
          <p:nvSpPr>
            <p:cNvPr id="7" name="TextBox 6"/>
            <p:cNvSpPr txBox="1"/>
            <p:nvPr/>
          </p:nvSpPr>
          <p:spPr>
            <a:xfrm>
              <a:off x="5489909" y="4020234"/>
              <a:ext cx="1821781" cy="646331"/>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600" b="1" dirty="0" smtClean="0">
                  <a:ln w="11430">
                    <a:solidFill>
                      <a:srgbClr val="0070C0"/>
                    </a:solidFill>
                  </a:ln>
                  <a:solidFill>
                    <a:srgbClr val="0070C0"/>
                  </a:solidFill>
                  <a:effectLst>
                    <a:outerShdw blurRad="50800" dist="39000" dir="5460000" algn="tl">
                      <a:srgbClr val="000000">
                        <a:alpha val="38000"/>
                      </a:srgbClr>
                    </a:outerShdw>
                  </a:effectLst>
                </a:rPr>
                <a:t>Glossary</a:t>
              </a:r>
              <a:endParaRPr lang="en-US" sz="3600" b="1" dirty="0">
                <a:ln w="11430">
                  <a:solidFill>
                    <a:srgbClr val="0070C0"/>
                  </a:solidFill>
                </a:ln>
                <a:solidFill>
                  <a:srgbClr val="0070C0"/>
                </a:solidFill>
                <a:effectLst>
                  <a:outerShdw blurRad="50800" dist="39000" dir="5460000" algn="tl">
                    <a:srgbClr val="000000">
                      <a:alpha val="38000"/>
                    </a:srgbClr>
                  </a:outerShdw>
                </a:effectLst>
              </a:endParaRPr>
            </a:p>
          </p:txBody>
        </p:sp>
        <p:sp>
          <p:nvSpPr>
            <p:cNvPr id="8" name="TextBox 7"/>
            <p:cNvSpPr txBox="1"/>
            <p:nvPr/>
          </p:nvSpPr>
          <p:spPr>
            <a:xfrm>
              <a:off x="5883671" y="2438400"/>
              <a:ext cx="1034257" cy="646331"/>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600" b="1" dirty="0" smtClean="0">
                  <a:ln w="11430">
                    <a:solidFill>
                      <a:srgbClr val="7030A0"/>
                    </a:solidFill>
                  </a:ln>
                  <a:solidFill>
                    <a:srgbClr val="7030A0"/>
                  </a:solidFill>
                  <a:effectLst>
                    <a:outerShdw blurRad="50800" dist="39000" dir="5460000" algn="tl">
                      <a:srgbClr val="000000">
                        <a:alpha val="38000"/>
                      </a:srgbClr>
                    </a:outerShdw>
                  </a:effectLst>
                </a:rPr>
                <a:t>Title</a:t>
              </a:r>
              <a:endParaRPr lang="en-US" sz="3600" b="1" dirty="0">
                <a:ln w="11430">
                  <a:solidFill>
                    <a:srgbClr val="7030A0"/>
                  </a:solidFill>
                </a:ln>
                <a:solidFill>
                  <a:srgbClr val="7030A0"/>
                </a:solidFill>
                <a:effectLst>
                  <a:outerShdw blurRad="50800" dist="39000" dir="5460000" algn="tl">
                    <a:srgbClr val="000000">
                      <a:alpha val="38000"/>
                    </a:srgbClr>
                  </a:outerShdw>
                </a:effectLst>
              </a:endParaRPr>
            </a:p>
          </p:txBody>
        </p:sp>
      </p:grpSp>
      <p:grpSp>
        <p:nvGrpSpPr>
          <p:cNvPr id="11" name="Group 10"/>
          <p:cNvGrpSpPr/>
          <p:nvPr/>
        </p:nvGrpSpPr>
        <p:grpSpPr>
          <a:xfrm>
            <a:off x="1034010" y="2438399"/>
            <a:ext cx="3516219" cy="2227775"/>
            <a:chOff x="1182705" y="2438399"/>
            <a:chExt cx="3516219" cy="2227775"/>
          </a:xfrm>
        </p:grpSpPr>
        <p:sp>
          <p:nvSpPr>
            <p:cNvPr id="6" name="TextBox 5"/>
            <p:cNvSpPr txBox="1"/>
            <p:nvPr/>
          </p:nvSpPr>
          <p:spPr>
            <a:xfrm>
              <a:off x="1182705" y="2438399"/>
              <a:ext cx="3516219" cy="646331"/>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Table of Contents</a:t>
              </a:r>
              <a:endPar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0" name="TextBox 9"/>
            <p:cNvSpPr txBox="1"/>
            <p:nvPr/>
          </p:nvSpPr>
          <p:spPr>
            <a:xfrm>
              <a:off x="2057399" y="4019843"/>
              <a:ext cx="1766830" cy="646331"/>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600" b="1" dirty="0" smtClean="0">
                  <a:ln w="11430">
                    <a:solidFill>
                      <a:srgbClr val="00B050"/>
                    </a:solidFill>
                  </a:ln>
                  <a:solidFill>
                    <a:srgbClr val="00B050"/>
                  </a:solidFill>
                  <a:effectLst>
                    <a:outerShdw blurRad="50800" dist="39000" dir="5460000" algn="tl">
                      <a:srgbClr val="000000">
                        <a:alpha val="38000"/>
                      </a:srgbClr>
                    </a:outerShdw>
                  </a:effectLst>
                </a:rPr>
                <a:t>Heading</a:t>
              </a:r>
              <a:endParaRPr lang="en-US" sz="3600" b="1" dirty="0">
                <a:ln w="11430">
                  <a:solidFill>
                    <a:srgbClr val="00B050"/>
                  </a:solidFill>
                </a:ln>
                <a:solidFill>
                  <a:srgbClr val="00B050"/>
                </a:solidFill>
                <a:effectLst>
                  <a:outerShdw blurRad="50800" dist="39000" dir="5460000" algn="tl">
                    <a:srgbClr val="000000">
                      <a:alpha val="38000"/>
                    </a:srgbClr>
                  </a:outerShdw>
                </a:effectLst>
              </a:endParaRPr>
            </a:p>
          </p:txBody>
        </p:sp>
      </p:grpSp>
    </p:spTree>
    <p:extLst>
      <p:ext uri="{BB962C8B-B14F-4D97-AF65-F5344CB8AC3E}">
        <p14:creationId xmlns:p14="http://schemas.microsoft.com/office/powerpoint/2010/main" xmlns="" val="657780837"/>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Theme</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The main subject for a work of literature, art, or music.</a:t>
            </a:r>
            <a:endParaRPr lang="en-US" dirty="0"/>
          </a:p>
        </p:txBody>
      </p:sp>
      <p:pic>
        <p:nvPicPr>
          <p:cNvPr id="6148" name="Picture 4" descr="C:\Users\Sandra\AppData\Local\Microsoft\Windows\Temporary Internet Files\Content.IE5\CQE9FX9I\MC900446522[1].wm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819400" y="3552444"/>
            <a:ext cx="1509674" cy="1739189"/>
          </a:xfrm>
          <a:prstGeom prst="rect">
            <a:avLst/>
          </a:prstGeom>
          <a:noFill/>
          <a:extLst>
            <a:ext uri="{909E8E84-426E-40DD-AFC4-6F175D3DCCD1}">
              <a14:hiddenFill xmlns:a14="http://schemas.microsoft.com/office/drawing/2010/main" xmlns="">
                <a:solidFill>
                  <a:srgbClr val="FFFFFF"/>
                </a:solidFill>
              </a14:hiddenFill>
            </a:ext>
          </a:extLst>
        </p:spPr>
      </p:pic>
      <p:pic>
        <p:nvPicPr>
          <p:cNvPr id="6150" name="Picture 6" descr="C:\Users\Sandra\AppData\Local\Microsoft\Windows\Temporary Internet Files\Content.IE5\CQE9FX9I\MC900446498[1].wm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082235" y="2682849"/>
            <a:ext cx="1547165" cy="1739189"/>
          </a:xfrm>
          <a:prstGeom prst="rect">
            <a:avLst/>
          </a:prstGeom>
          <a:noFill/>
          <a:extLst>
            <a:ext uri="{909E8E84-426E-40DD-AFC4-6F175D3DCCD1}">
              <a14:hiddenFill xmlns:a14="http://schemas.microsoft.com/office/drawing/2010/main" xmlns="">
                <a:solidFill>
                  <a:srgbClr val="FFFFFF"/>
                </a:solidFill>
              </a14:hiddenFill>
            </a:ext>
          </a:extLst>
        </p:spPr>
      </p:pic>
      <p:pic>
        <p:nvPicPr>
          <p:cNvPr id="6151" name="Picture 7" descr="C:\Users\Sandra\AppData\Local\Microsoft\Windows\Temporary Internet Files\Content.IE5\ANFLIA3Y\MC900446526[1].wmf"/>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62000" y="2643378"/>
            <a:ext cx="1781251" cy="1723644"/>
          </a:xfrm>
          <a:prstGeom prst="rect">
            <a:avLst/>
          </a:prstGeom>
          <a:noFill/>
          <a:extLst>
            <a:ext uri="{909E8E84-426E-40DD-AFC4-6F175D3DCCD1}">
              <a14:hiddenFill xmlns:a14="http://schemas.microsoft.com/office/drawing/2010/main" xmlns="">
                <a:solidFill>
                  <a:srgbClr val="FFFFFF"/>
                </a:solidFill>
              </a14:hiddenFill>
            </a:ext>
          </a:extLst>
        </p:spPr>
      </p:pic>
      <p:pic>
        <p:nvPicPr>
          <p:cNvPr id="6152" name="Picture 8" descr="C:\Users\Sandra\AppData\Local\Microsoft\Windows\Temporary Internet Files\Content.IE5\P1E1WNHU\MC900446550[1].wmf"/>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934199" y="3567989"/>
            <a:ext cx="1639519" cy="1762963"/>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3312300" y="1764268"/>
            <a:ext cx="2543517" cy="584775"/>
          </a:xfrm>
          <a:prstGeom prst="rect">
            <a:avLst/>
          </a:prstGeom>
          <a:noFill/>
        </p:spPr>
        <p:txBody>
          <a:bodyPr wrap="none" rtlCol="0">
            <a:spAutoFit/>
          </a:bodyPr>
          <a:lstStyle/>
          <a:p>
            <a:r>
              <a:rPr lang="en-US" sz="3200" b="1" u="sng" dirty="0" smtClean="0"/>
              <a:t>Winter Sports</a:t>
            </a:r>
            <a:endParaRPr lang="en-US" sz="3200" b="1" u="sng" dirty="0"/>
          </a:p>
        </p:txBody>
      </p:sp>
      <p:sp>
        <p:nvSpPr>
          <p:cNvPr id="7" name="TextBox 6"/>
          <p:cNvSpPr txBox="1"/>
          <p:nvPr/>
        </p:nvSpPr>
        <p:spPr>
          <a:xfrm>
            <a:off x="1339237" y="4367022"/>
            <a:ext cx="626775" cy="369332"/>
          </a:xfrm>
          <a:prstGeom prst="rect">
            <a:avLst/>
          </a:prstGeom>
          <a:noFill/>
        </p:spPr>
        <p:txBody>
          <a:bodyPr wrap="none" rtlCol="0">
            <a:spAutoFit/>
          </a:bodyPr>
          <a:lstStyle/>
          <a:p>
            <a:r>
              <a:rPr lang="en-US" dirty="0" smtClean="0"/>
              <a:t>Luge</a:t>
            </a:r>
            <a:endParaRPr lang="en-US" dirty="0"/>
          </a:p>
        </p:txBody>
      </p:sp>
      <p:sp>
        <p:nvSpPr>
          <p:cNvPr id="8" name="TextBox 7"/>
          <p:cNvSpPr txBox="1"/>
          <p:nvPr/>
        </p:nvSpPr>
        <p:spPr>
          <a:xfrm>
            <a:off x="3142516" y="3183111"/>
            <a:ext cx="863441" cy="369332"/>
          </a:xfrm>
          <a:prstGeom prst="rect">
            <a:avLst/>
          </a:prstGeom>
          <a:noFill/>
        </p:spPr>
        <p:txBody>
          <a:bodyPr wrap="none" rtlCol="0">
            <a:spAutoFit/>
          </a:bodyPr>
          <a:lstStyle/>
          <a:p>
            <a:r>
              <a:rPr lang="en-US" dirty="0" smtClean="0"/>
              <a:t>Hockey</a:t>
            </a:r>
            <a:endParaRPr lang="en-US" dirty="0"/>
          </a:p>
        </p:txBody>
      </p:sp>
      <p:sp>
        <p:nvSpPr>
          <p:cNvPr id="10" name="TextBox 9"/>
          <p:cNvSpPr txBox="1"/>
          <p:nvPr/>
        </p:nvSpPr>
        <p:spPr>
          <a:xfrm>
            <a:off x="5094236" y="4470277"/>
            <a:ext cx="1535164" cy="369332"/>
          </a:xfrm>
          <a:prstGeom prst="rect">
            <a:avLst/>
          </a:prstGeom>
          <a:noFill/>
        </p:spPr>
        <p:txBody>
          <a:bodyPr wrap="none" rtlCol="0">
            <a:spAutoFit/>
          </a:bodyPr>
          <a:lstStyle/>
          <a:p>
            <a:r>
              <a:rPr lang="en-US" dirty="0" smtClean="0"/>
              <a:t>Snowboarding</a:t>
            </a:r>
            <a:endParaRPr lang="en-US" dirty="0"/>
          </a:p>
        </p:txBody>
      </p:sp>
      <p:sp>
        <p:nvSpPr>
          <p:cNvPr id="11" name="TextBox 10"/>
          <p:cNvSpPr txBox="1"/>
          <p:nvPr/>
        </p:nvSpPr>
        <p:spPr>
          <a:xfrm>
            <a:off x="7280401" y="2921658"/>
            <a:ext cx="947113" cy="646331"/>
          </a:xfrm>
          <a:prstGeom prst="rect">
            <a:avLst/>
          </a:prstGeom>
          <a:noFill/>
        </p:spPr>
        <p:txBody>
          <a:bodyPr wrap="square" rtlCol="0">
            <a:spAutoFit/>
          </a:bodyPr>
          <a:lstStyle/>
          <a:p>
            <a:pPr algn="ctr"/>
            <a:r>
              <a:rPr lang="en-US" dirty="0" smtClean="0"/>
              <a:t>Figure Skating</a:t>
            </a:r>
            <a:endParaRPr lang="en-US" dirty="0"/>
          </a:p>
        </p:txBody>
      </p:sp>
    </p:spTree>
    <p:extLst>
      <p:ext uri="{BB962C8B-B14F-4D97-AF65-F5344CB8AC3E}">
        <p14:creationId xmlns:p14="http://schemas.microsoft.com/office/powerpoint/2010/main" xmlns="" val="719265834"/>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Thesis statement</a:t>
            </a:r>
            <a:endParaRPr lang="en-US" u="sng" dirty="0">
              <a:solidFill>
                <a:schemeClr val="accent1"/>
              </a:solidFill>
            </a:endParaRPr>
          </a:p>
        </p:txBody>
      </p:sp>
      <p:sp>
        <p:nvSpPr>
          <p:cNvPr id="9" name="Text Placeholder 8"/>
          <p:cNvSpPr>
            <a:spLocks noGrp="1"/>
          </p:cNvSpPr>
          <p:nvPr>
            <p:ph type="body" sz="quarter" idx="13"/>
          </p:nvPr>
        </p:nvSpPr>
        <p:spPr/>
        <p:txBody>
          <a:bodyPr/>
          <a:lstStyle/>
          <a:p>
            <a:r>
              <a:rPr lang="en-US" dirty="0"/>
              <a:t>The sentence or two in your text that contains the focus of your essay and tells your reader what the essay is going to be about.</a:t>
            </a:r>
          </a:p>
        </p:txBody>
      </p:sp>
      <p:sp>
        <p:nvSpPr>
          <p:cNvPr id="6" name="TextBox 5"/>
          <p:cNvSpPr txBox="1"/>
          <p:nvPr/>
        </p:nvSpPr>
        <p:spPr>
          <a:xfrm>
            <a:off x="3152284" y="1828800"/>
            <a:ext cx="2839432" cy="738664"/>
          </a:xfrm>
          <a:prstGeom prst="rect">
            <a:avLst/>
          </a:prstGeom>
          <a:noFill/>
        </p:spPr>
        <p:txBody>
          <a:bodyPr wrap="none" rtlCol="0">
            <a:spAutoFit/>
          </a:bodyPr>
          <a:lstStyle/>
          <a:p>
            <a:pPr algn="ctr"/>
            <a:r>
              <a:rPr lang="en-US" dirty="0" smtClean="0"/>
              <a:t>Thesis Topic:</a:t>
            </a:r>
          </a:p>
          <a:p>
            <a:pPr algn="ctr"/>
            <a:r>
              <a:rPr lang="en-US" sz="2400" dirty="0" smtClean="0"/>
              <a:t>Year-round Schooling</a:t>
            </a:r>
            <a:endParaRPr lang="en-US" sz="2400" dirty="0"/>
          </a:p>
        </p:txBody>
      </p:sp>
      <p:sp>
        <p:nvSpPr>
          <p:cNvPr id="7" name="TextBox 6"/>
          <p:cNvSpPr txBox="1"/>
          <p:nvPr/>
        </p:nvSpPr>
        <p:spPr>
          <a:xfrm>
            <a:off x="651536" y="4648200"/>
            <a:ext cx="7840929" cy="769441"/>
          </a:xfrm>
          <a:prstGeom prst="rect">
            <a:avLst/>
          </a:prstGeom>
          <a:noFill/>
        </p:spPr>
        <p:txBody>
          <a:bodyPr wrap="none" rtlCol="0">
            <a:spAutoFit/>
          </a:bodyPr>
          <a:lstStyle/>
          <a:p>
            <a:pPr algn="ctr"/>
            <a:r>
              <a:rPr lang="en-US" sz="2000" b="1" dirty="0" smtClean="0"/>
              <a:t>Thesis Statement:</a:t>
            </a:r>
            <a:endParaRPr lang="en-US" sz="2000" dirty="0" smtClean="0"/>
          </a:p>
          <a:p>
            <a:pPr algn="ctr"/>
            <a:r>
              <a:rPr lang="en-US" sz="2400" dirty="0" smtClean="0"/>
              <a:t>Year-round schooling offers the most benefit to a community.</a:t>
            </a:r>
            <a:endParaRPr lang="en-US" sz="2400" dirty="0"/>
          </a:p>
        </p:txBody>
      </p:sp>
      <p:pic>
        <p:nvPicPr>
          <p:cNvPr id="3074" name="Picture 2" descr="C:\Users\Sandra\AppData\Local\Microsoft\Windows\Temporary Internet Files\Content.IE5\FC92QMUY\MP900442241[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928692" y="2514600"/>
            <a:ext cx="3286616" cy="219107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204045122"/>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6" name="Title 5"/>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Thoroughly</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Completely; throughout.</a:t>
            </a:r>
          </a:p>
        </p:txBody>
      </p:sp>
      <p:pic>
        <p:nvPicPr>
          <p:cNvPr id="8" name="Picture 7"/>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447800" y="2087381"/>
            <a:ext cx="2313160" cy="2911838"/>
          </a:xfrm>
          <a:prstGeom prst="rect">
            <a:avLst/>
          </a:prstGeom>
        </p:spPr>
      </p:pic>
      <p:sp>
        <p:nvSpPr>
          <p:cNvPr id="9" name="TextBox 8"/>
          <p:cNvSpPr txBox="1"/>
          <p:nvPr/>
        </p:nvSpPr>
        <p:spPr>
          <a:xfrm>
            <a:off x="4267200" y="3276600"/>
            <a:ext cx="3767378" cy="369332"/>
          </a:xfrm>
          <a:prstGeom prst="rect">
            <a:avLst/>
          </a:prstGeom>
          <a:noFill/>
        </p:spPr>
        <p:txBody>
          <a:bodyPr wrap="none" rtlCol="0">
            <a:spAutoFit/>
          </a:bodyPr>
          <a:lstStyle/>
          <a:p>
            <a:r>
              <a:rPr lang="en-US" dirty="0" smtClean="0"/>
              <a:t>The refrigerator is </a:t>
            </a:r>
            <a:r>
              <a:rPr lang="en-US" b="1" i="1" u="sng" dirty="0" smtClean="0"/>
              <a:t>thoroughly</a:t>
            </a:r>
            <a:r>
              <a:rPr lang="en-US" dirty="0" smtClean="0"/>
              <a:t> stocked.</a:t>
            </a:r>
            <a:endParaRPr lang="en-US" dirty="0"/>
          </a:p>
        </p:txBody>
      </p:sp>
    </p:spTree>
    <p:extLst>
      <p:ext uri="{BB962C8B-B14F-4D97-AF65-F5344CB8AC3E}">
        <p14:creationId xmlns:p14="http://schemas.microsoft.com/office/powerpoint/2010/main" xmlns="" val="1117305676"/>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Tone</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An expression of a writer’s attitude toward a subject.</a:t>
            </a:r>
            <a:endParaRPr lang="en-US" dirty="0"/>
          </a:p>
        </p:txBody>
      </p:sp>
      <p:sp>
        <p:nvSpPr>
          <p:cNvPr id="6" name="Rectangle 5"/>
          <p:cNvSpPr/>
          <p:nvPr/>
        </p:nvSpPr>
        <p:spPr>
          <a:xfrm>
            <a:off x="744734" y="2057400"/>
            <a:ext cx="7654531" cy="2123658"/>
          </a:xfrm>
          <a:prstGeom prst="rect">
            <a:avLst/>
          </a:prstGeom>
          <a:noFill/>
        </p:spPr>
        <p:txBody>
          <a:bodyPr wrap="none" lIns="91440" tIns="45720" rIns="91440" bIns="45720">
            <a:spAutoFit/>
          </a:bodyPr>
          <a:lstStyle/>
          <a:p>
            <a:pPr algn="ctr"/>
            <a:r>
              <a:rPr lang="en-US" sz="4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The </a:t>
            </a:r>
            <a:r>
              <a:rPr lang="en-US" sz="4400" b="1" cap="none" spc="0" dirty="0" smtClean="0">
                <a:ln w="17780" cmpd="sng">
                  <a:solidFill>
                    <a:srgbClr val="FFFFFF"/>
                  </a:solidFill>
                  <a:prstDash val="solid"/>
                  <a:miter lim="800000"/>
                </a:ln>
                <a:solidFill>
                  <a:srgbClr val="0070C0"/>
                </a:solidFill>
                <a:effectLst>
                  <a:outerShdw blurRad="50800" algn="tl" rotWithShape="0">
                    <a:srgbClr val="000000"/>
                  </a:outerShdw>
                </a:effectLst>
              </a:rPr>
              <a:t>bite</a:t>
            </a:r>
            <a:r>
              <a:rPr lang="en-US" sz="4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of the </a:t>
            </a:r>
            <a:r>
              <a:rPr lang="en-US" sz="4400" b="1" cap="none" spc="0" dirty="0" smtClean="0">
                <a:ln w="17780" cmpd="sng">
                  <a:solidFill>
                    <a:srgbClr val="FFFFFF"/>
                  </a:solidFill>
                  <a:prstDash val="solid"/>
                  <a:miter lim="800000"/>
                </a:ln>
                <a:solidFill>
                  <a:srgbClr val="0070C0"/>
                </a:solidFill>
                <a:effectLst>
                  <a:outerShdw blurRad="50800" algn="tl" rotWithShape="0">
                    <a:srgbClr val="000000"/>
                  </a:outerShdw>
                </a:effectLst>
              </a:rPr>
              <a:t>frigid</a:t>
            </a:r>
            <a:r>
              <a:rPr lang="en-US" sz="4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air was </a:t>
            </a:r>
          </a:p>
          <a:p>
            <a:pPr algn="ctr"/>
            <a:r>
              <a:rPr lang="en-US" sz="4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nearly </a:t>
            </a:r>
            <a:r>
              <a:rPr lang="en-US" sz="4400" b="1" dirty="0" smtClean="0">
                <a:ln w="17780" cmpd="sng">
                  <a:solidFill>
                    <a:srgbClr val="FFFFFF"/>
                  </a:solidFill>
                  <a:prstDash val="solid"/>
                  <a:miter lim="800000"/>
                </a:ln>
                <a:solidFill>
                  <a:srgbClr val="0070C0"/>
                </a:solidFill>
                <a:effectLst>
                  <a:outerShdw blurRad="50800" algn="tl" rotWithShape="0">
                    <a:srgbClr val="000000"/>
                  </a:outerShdw>
                </a:effectLst>
              </a:rPr>
              <a:t>unbearable</a:t>
            </a:r>
            <a:r>
              <a:rPr lang="en-US" sz="4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as I made my</a:t>
            </a:r>
          </a:p>
          <a:p>
            <a:pPr algn="ctr"/>
            <a:r>
              <a:rPr lang="en-US" sz="4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way through the </a:t>
            </a:r>
            <a:r>
              <a:rPr lang="en-US" sz="4400" b="1" dirty="0" smtClean="0">
                <a:ln w="17780" cmpd="sng">
                  <a:solidFill>
                    <a:srgbClr val="FFFFFF"/>
                  </a:solidFill>
                  <a:prstDash val="solid"/>
                  <a:miter lim="800000"/>
                </a:ln>
                <a:solidFill>
                  <a:srgbClr val="0070C0"/>
                </a:solidFill>
                <a:effectLst>
                  <a:outerShdw blurRad="50800" algn="tl" rotWithShape="0">
                    <a:srgbClr val="000000"/>
                  </a:outerShdw>
                </a:effectLst>
              </a:rPr>
              <a:t>frozen</a:t>
            </a:r>
            <a:r>
              <a:rPr lang="en-US" sz="4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forest.</a:t>
            </a:r>
            <a:endParaRPr lang="en-US" sz="4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7" name="TextBox 6"/>
          <p:cNvSpPr txBox="1"/>
          <p:nvPr/>
        </p:nvSpPr>
        <p:spPr>
          <a:xfrm>
            <a:off x="2714247" y="4536496"/>
            <a:ext cx="3715504" cy="369332"/>
          </a:xfrm>
          <a:prstGeom prst="rect">
            <a:avLst/>
          </a:prstGeom>
          <a:noFill/>
        </p:spPr>
        <p:txBody>
          <a:bodyPr wrap="none" rtlCol="0">
            <a:spAutoFit/>
          </a:bodyPr>
          <a:lstStyle/>
          <a:p>
            <a:r>
              <a:rPr lang="en-US" dirty="0" smtClean="0"/>
              <a:t>This selection sets a cold, lonely </a:t>
            </a:r>
            <a:r>
              <a:rPr lang="en-US" b="1" dirty="0" smtClean="0"/>
              <a:t>tone</a:t>
            </a:r>
            <a:r>
              <a:rPr lang="en-US" dirty="0" smtClean="0"/>
              <a:t>.</a:t>
            </a:r>
            <a:endParaRPr lang="en-US" dirty="0"/>
          </a:p>
        </p:txBody>
      </p:sp>
    </p:spTree>
    <p:extLst>
      <p:ext uri="{BB962C8B-B14F-4D97-AF65-F5344CB8AC3E}">
        <p14:creationId xmlns:p14="http://schemas.microsoft.com/office/powerpoint/2010/main" xmlns="" val="566096861"/>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Topic</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The subject about which the author is writing.</a:t>
            </a:r>
            <a:endParaRPr lang="en-US" dirty="0"/>
          </a:p>
        </p:txBody>
      </p:sp>
      <p:pic>
        <p:nvPicPr>
          <p:cNvPr id="7170" name="Picture 2" descr="C:\Users\Sandra\AppData\Local\Microsoft\Windows\Temporary Internet Files\Content.IE5\T22EU4MB\MM900254494[1].gif"/>
          <p:cNvPicPr>
            <a:picLocks noChangeAspect="1" noChangeArrowheads="1" noCrop="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095500" y="2103930"/>
            <a:ext cx="4952999" cy="284907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871120380"/>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7" name="Title 6"/>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dirty="0" smtClean="0"/>
              <a:t>Tragedy</a:t>
            </a:r>
            <a:endParaRPr lang="en-US" dirty="0"/>
          </a:p>
        </p:txBody>
      </p:sp>
      <p:sp>
        <p:nvSpPr>
          <p:cNvPr id="5" name="Text Placeholder 4"/>
          <p:cNvSpPr>
            <a:spLocks noGrp="1"/>
          </p:cNvSpPr>
          <p:nvPr>
            <p:ph type="body" sz="quarter" idx="13"/>
          </p:nvPr>
        </p:nvSpPr>
        <p:spPr/>
        <p:txBody>
          <a:bodyPr/>
          <a:lstStyle/>
          <a:p>
            <a:r>
              <a:rPr lang="en-US" dirty="0"/>
              <a:t>A serious drama with a sorrowful or disastrous </a:t>
            </a:r>
            <a:r>
              <a:rPr lang="en-US" dirty="0" smtClean="0"/>
              <a:t>conclusion.</a:t>
            </a: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215640" y="1693718"/>
            <a:ext cx="2712720" cy="3657600"/>
          </a:xfrm>
          <a:prstGeom prst="rect">
            <a:avLst/>
          </a:prstGeom>
        </p:spPr>
      </p:pic>
    </p:spTree>
    <p:extLst>
      <p:ext uri="{BB962C8B-B14F-4D97-AF65-F5344CB8AC3E}">
        <p14:creationId xmlns:p14="http://schemas.microsoft.com/office/powerpoint/2010/main" xmlns="" val="2115388727"/>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8" name="Title 7"/>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Tragic</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Very sad; causing pity.</a:t>
            </a: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219200" y="2163762"/>
            <a:ext cx="2819400" cy="2779650"/>
          </a:xfrm>
          <a:prstGeom prst="rect">
            <a:avLst/>
          </a:prstGeom>
        </p:spPr>
      </p:pic>
      <p:sp>
        <p:nvSpPr>
          <p:cNvPr id="7" name="TextBox 6"/>
          <p:cNvSpPr txBox="1"/>
          <p:nvPr/>
        </p:nvSpPr>
        <p:spPr>
          <a:xfrm>
            <a:off x="4814117" y="3358634"/>
            <a:ext cx="2411366" cy="369332"/>
          </a:xfrm>
          <a:prstGeom prst="rect">
            <a:avLst/>
          </a:prstGeom>
          <a:noFill/>
        </p:spPr>
        <p:txBody>
          <a:bodyPr wrap="none" rtlCol="0">
            <a:spAutoFit/>
          </a:bodyPr>
          <a:lstStyle/>
          <a:p>
            <a:r>
              <a:rPr lang="en-US" dirty="0" smtClean="0"/>
              <a:t>It was a </a:t>
            </a:r>
            <a:r>
              <a:rPr lang="en-US" b="1" i="1" u="sng" dirty="0" smtClean="0"/>
              <a:t>tragic</a:t>
            </a:r>
            <a:r>
              <a:rPr lang="en-US" dirty="0" smtClean="0"/>
              <a:t> accident.</a:t>
            </a:r>
            <a:endParaRPr lang="en-US" dirty="0"/>
          </a:p>
        </p:txBody>
      </p:sp>
    </p:spTree>
    <p:extLst>
      <p:ext uri="{BB962C8B-B14F-4D97-AF65-F5344CB8AC3E}">
        <p14:creationId xmlns:p14="http://schemas.microsoft.com/office/powerpoint/2010/main" xmlns="" val="2128563396"/>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Transition</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A changing from one state, stage, place, or subject to </a:t>
            </a:r>
            <a:r>
              <a:rPr lang="en-US" dirty="0" smtClean="0"/>
              <a:t>another.</a:t>
            </a:r>
            <a:endParaRPr lang="en-US" dirty="0"/>
          </a:p>
        </p:txBody>
      </p:sp>
      <p:pic>
        <p:nvPicPr>
          <p:cNvPr id="4099" name="Picture 3" descr="C:\Users\Sandra\AppData\Local\Microsoft\Windows\Temporary Internet Files\Content.IE5\B8N3ETCL\MP900438800[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66800" y="2305193"/>
            <a:ext cx="3215030" cy="2548914"/>
          </a:xfrm>
          <a:prstGeom prst="rect">
            <a:avLst/>
          </a:prstGeom>
          <a:noFill/>
          <a:extLst>
            <a:ext uri="{909E8E84-426E-40DD-AFC4-6F175D3DCCD1}">
              <a14:hiddenFill xmlns:a14="http://schemas.microsoft.com/office/drawing/2010/main" xmlns="">
                <a:solidFill>
                  <a:srgbClr val="FFFFFF"/>
                </a:solidFill>
              </a14:hiddenFill>
            </a:ext>
          </a:extLst>
        </p:spPr>
      </p:pic>
      <p:pic>
        <p:nvPicPr>
          <p:cNvPr id="4100" name="Picture 4" descr="C:\Users\Sandra\AppData\Local\Microsoft\Windows\Temporary Internet Files\Content.IE5\FC92QMUY\MP900400105[1].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715000" y="2147523"/>
            <a:ext cx="2318816" cy="286425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5823978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rgbClr val="0070C0"/>
                </a:solidFill>
              </a:rPr>
              <a:t>Appositive</a:t>
            </a:r>
            <a:endParaRPr lang="en-US" u="sng" dirty="0">
              <a:solidFill>
                <a:srgbClr val="0070C0"/>
              </a:solidFill>
            </a:endParaRPr>
          </a:p>
        </p:txBody>
      </p:sp>
      <p:sp>
        <p:nvSpPr>
          <p:cNvPr id="5" name="Text Placeholder 4"/>
          <p:cNvSpPr>
            <a:spLocks noGrp="1"/>
          </p:cNvSpPr>
          <p:nvPr>
            <p:ph type="body" sz="quarter" idx="13"/>
          </p:nvPr>
        </p:nvSpPr>
        <p:spPr/>
        <p:txBody>
          <a:bodyPr/>
          <a:lstStyle/>
          <a:p>
            <a:r>
              <a:rPr lang="en-US" dirty="0"/>
              <a:t>A noun, noun phrase, or series of nouns placed next to another word or phrase to identify or rename it.</a:t>
            </a:r>
          </a:p>
        </p:txBody>
      </p:sp>
      <p:sp>
        <p:nvSpPr>
          <p:cNvPr id="6" name="TextBox 5"/>
          <p:cNvSpPr txBox="1"/>
          <p:nvPr/>
        </p:nvSpPr>
        <p:spPr>
          <a:xfrm>
            <a:off x="647700" y="3810000"/>
            <a:ext cx="7848600" cy="1477328"/>
          </a:xfrm>
          <a:prstGeom prst="rect">
            <a:avLst/>
          </a:prstGeom>
          <a:noFill/>
        </p:spPr>
        <p:txBody>
          <a:bodyPr wrap="square" rtlCol="0">
            <a:spAutoFit/>
          </a:bodyPr>
          <a:lstStyle/>
          <a:p>
            <a:r>
              <a:rPr lang="en-US" dirty="0"/>
              <a:t>"The Otis Elevator Company, </a:t>
            </a:r>
            <a:r>
              <a:rPr lang="en-US" i="1" dirty="0"/>
              <a:t>the world’s oldest and biggest elevator manufacturer</a:t>
            </a:r>
            <a:r>
              <a:rPr lang="en-US" dirty="0"/>
              <a:t>, claims that its products carry the equivalent of the world’s population every five days</a:t>
            </a:r>
            <a:r>
              <a:rPr lang="en-US" dirty="0" smtClean="0"/>
              <a:t>.“</a:t>
            </a:r>
          </a:p>
          <a:p>
            <a:r>
              <a:rPr lang="en-US" dirty="0"/>
              <a:t/>
            </a:r>
            <a:br>
              <a:rPr lang="en-US" dirty="0"/>
            </a:br>
            <a:r>
              <a:rPr lang="en-US" sz="1600" dirty="0"/>
              <a:t>(Nick </a:t>
            </a:r>
            <a:r>
              <a:rPr lang="en-US" sz="1600" dirty="0" err="1"/>
              <a:t>Paumgarten</a:t>
            </a:r>
            <a:r>
              <a:rPr lang="en-US" sz="1600" dirty="0"/>
              <a:t>, "Up and Then Down." </a:t>
            </a:r>
            <a:r>
              <a:rPr lang="en-US" sz="1600" i="1" dirty="0"/>
              <a:t>The New Yorker</a:t>
            </a:r>
            <a:r>
              <a:rPr lang="en-US" sz="1600" dirty="0"/>
              <a:t>, Apr. 21, 2008)</a:t>
            </a:r>
          </a:p>
        </p:txBody>
      </p:sp>
      <p:sp>
        <p:nvSpPr>
          <p:cNvPr id="7" name="Right Brace 6"/>
          <p:cNvSpPr/>
          <p:nvPr/>
        </p:nvSpPr>
        <p:spPr>
          <a:xfrm rot="16200000">
            <a:off x="5562600" y="1371601"/>
            <a:ext cx="457200" cy="44196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extBox 7"/>
          <p:cNvSpPr txBox="1"/>
          <p:nvPr/>
        </p:nvSpPr>
        <p:spPr>
          <a:xfrm>
            <a:off x="5321423" y="3048000"/>
            <a:ext cx="939553" cy="307777"/>
          </a:xfrm>
          <a:prstGeom prst="rect">
            <a:avLst/>
          </a:prstGeom>
          <a:noFill/>
        </p:spPr>
        <p:txBody>
          <a:bodyPr wrap="none" rtlCol="0">
            <a:spAutoFit/>
          </a:bodyPr>
          <a:lstStyle/>
          <a:p>
            <a:r>
              <a:rPr lang="en-US" sz="1400" dirty="0" smtClean="0"/>
              <a:t>appositive</a:t>
            </a:r>
            <a:endParaRPr lang="en-US" sz="1400" dirty="0"/>
          </a:p>
        </p:txBody>
      </p:sp>
      <p:pic>
        <p:nvPicPr>
          <p:cNvPr id="5123" name="Picture 3" descr="C:\Users\Sandra\AppData\Local\Microsoft\Windows\Temporary Internet Files\Content.IE5\AY0UJZ9C\MC900332526[1].wm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47700" y="1758229"/>
            <a:ext cx="2019300" cy="205177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496299584"/>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8" name="Title 7"/>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Uncertainty</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That which is unknown, indefinite, changeable, or the like.</a:t>
            </a:r>
          </a:p>
        </p:txBody>
      </p:sp>
      <p:pic>
        <p:nvPicPr>
          <p:cNvPr id="7" name="Picture 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827449" y="1737399"/>
            <a:ext cx="1489102" cy="3611802"/>
          </a:xfrm>
          <a:prstGeom prst="rect">
            <a:avLst/>
          </a:prstGeom>
        </p:spPr>
      </p:pic>
    </p:spTree>
    <p:extLst>
      <p:ext uri="{BB962C8B-B14F-4D97-AF65-F5344CB8AC3E}">
        <p14:creationId xmlns:p14="http://schemas.microsoft.com/office/powerpoint/2010/main" xmlns="" val="1530457956"/>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7" name="Title 6"/>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dirty="0" smtClean="0"/>
              <a:t>Underlining</a:t>
            </a:r>
            <a:endParaRPr lang="en-US" dirty="0"/>
          </a:p>
        </p:txBody>
      </p:sp>
      <p:sp>
        <p:nvSpPr>
          <p:cNvPr id="5" name="Text Placeholder 4"/>
          <p:cNvSpPr>
            <a:spLocks noGrp="1"/>
          </p:cNvSpPr>
          <p:nvPr>
            <p:ph type="body" sz="quarter" idx="13"/>
          </p:nvPr>
        </p:nvSpPr>
        <p:spPr/>
        <p:txBody>
          <a:bodyPr/>
          <a:lstStyle/>
          <a:p>
            <a:r>
              <a:rPr lang="en-US" dirty="0"/>
              <a:t>To draw a line under.</a:t>
            </a:r>
          </a:p>
        </p:txBody>
      </p:sp>
      <p:sp>
        <p:nvSpPr>
          <p:cNvPr id="6" name="TextBox 5"/>
          <p:cNvSpPr txBox="1"/>
          <p:nvPr/>
        </p:nvSpPr>
        <p:spPr>
          <a:xfrm>
            <a:off x="2332759" y="3127801"/>
            <a:ext cx="4478482" cy="830997"/>
          </a:xfrm>
          <a:prstGeom prst="rect">
            <a:avLst/>
          </a:prstGeom>
          <a:noFill/>
        </p:spPr>
        <p:txBody>
          <a:bodyPr wrap="square" rtlCol="0">
            <a:spAutoFit/>
          </a:bodyPr>
          <a:lstStyle/>
          <a:p>
            <a:pPr algn="ctr"/>
            <a:r>
              <a:rPr lang="en-US" sz="2400" b="1" i="1" u="sng" dirty="0" smtClean="0">
                <a:solidFill>
                  <a:schemeClr val="accent1"/>
                </a:solidFill>
              </a:rPr>
              <a:t>Underlining</a:t>
            </a:r>
            <a:r>
              <a:rPr lang="en-US" sz="2400" dirty="0" smtClean="0">
                <a:solidFill>
                  <a:schemeClr val="accent1"/>
                </a:solidFill>
              </a:rPr>
              <a:t> </a:t>
            </a:r>
            <a:r>
              <a:rPr lang="en-US" sz="2400" dirty="0" smtClean="0"/>
              <a:t>key words helps them to stand apart from the other text.</a:t>
            </a:r>
            <a:endParaRPr lang="en-US" sz="2400" b="1" i="1" u="sng" dirty="0"/>
          </a:p>
        </p:txBody>
      </p:sp>
    </p:spTree>
    <p:extLst>
      <p:ext uri="{BB962C8B-B14F-4D97-AF65-F5344CB8AC3E}">
        <p14:creationId xmlns:p14="http://schemas.microsoft.com/office/powerpoint/2010/main" xmlns="" val="3046433794"/>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Valid/Validity</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Based on truth, fact, or logic.</a:t>
            </a:r>
            <a:endParaRPr lang="en-US" dirty="0"/>
          </a:p>
        </p:txBody>
      </p:sp>
      <p:pic>
        <p:nvPicPr>
          <p:cNvPr id="5122" name="Picture 2" descr="C:\Users\Sandra\AppData\Local\Microsoft\Windows\Temporary Internet Files\Content.IE5\HZ1CA4XD\MC900448746[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981200" y="1828800"/>
            <a:ext cx="5143500" cy="3429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108390536"/>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7" name="Title 6"/>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Version</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A </a:t>
            </a:r>
            <a:r>
              <a:rPr lang="en-US" dirty="0"/>
              <a:t>description or report in a particular style or from one point of view.</a:t>
            </a:r>
          </a:p>
        </p:txBody>
      </p:sp>
      <p:pic>
        <p:nvPicPr>
          <p:cNvPr id="1028" name="Picture 4" descr="C:\Users\Sandra\AppData\Local\Microsoft\Windows\Temporary Internet Files\Content.IE5\GBG3O5CQ\MC900056717[1].wm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40305" y="1905000"/>
            <a:ext cx="5651095" cy="2039258"/>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2026086" y="4495800"/>
            <a:ext cx="5021759" cy="369332"/>
          </a:xfrm>
          <a:prstGeom prst="rect">
            <a:avLst/>
          </a:prstGeom>
          <a:noFill/>
        </p:spPr>
        <p:txBody>
          <a:bodyPr wrap="none" rtlCol="0">
            <a:spAutoFit/>
          </a:bodyPr>
          <a:lstStyle/>
          <a:p>
            <a:r>
              <a:rPr lang="en-US" dirty="0" smtClean="0"/>
              <a:t>Both drivers had a different </a:t>
            </a:r>
            <a:r>
              <a:rPr lang="en-US" b="1" dirty="0" smtClean="0"/>
              <a:t>version </a:t>
            </a:r>
            <a:r>
              <a:rPr lang="en-US" dirty="0" smtClean="0"/>
              <a:t>of the accident.</a:t>
            </a:r>
            <a:endParaRPr lang="en-US" dirty="0"/>
          </a:p>
        </p:txBody>
      </p:sp>
    </p:spTree>
    <p:extLst>
      <p:ext uri="{BB962C8B-B14F-4D97-AF65-F5344CB8AC3E}">
        <p14:creationId xmlns:p14="http://schemas.microsoft.com/office/powerpoint/2010/main" xmlns="" val="3624871717"/>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8" name="Title 7"/>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Vivid</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Producing powerful feelings or strong, clear images in the </a:t>
            </a:r>
            <a:r>
              <a:rPr lang="en-US" dirty="0" smtClean="0"/>
              <a:t>mind.</a:t>
            </a:r>
            <a:endParaRPr lang="en-US" dirty="0"/>
          </a:p>
        </p:txBody>
      </p:sp>
      <p:sp>
        <p:nvSpPr>
          <p:cNvPr id="7" name="Rectangle 6"/>
          <p:cNvSpPr/>
          <p:nvPr/>
        </p:nvSpPr>
        <p:spPr>
          <a:xfrm>
            <a:off x="744734" y="2448342"/>
            <a:ext cx="7654531" cy="2123658"/>
          </a:xfrm>
          <a:prstGeom prst="rect">
            <a:avLst/>
          </a:prstGeom>
          <a:noFill/>
        </p:spPr>
        <p:txBody>
          <a:bodyPr wrap="none" lIns="91440" tIns="45720" rIns="91440" bIns="45720">
            <a:spAutoFit/>
          </a:bodyPr>
          <a:lstStyle/>
          <a:p>
            <a:pPr algn="ctr"/>
            <a:r>
              <a:rPr lang="en-US" sz="4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The </a:t>
            </a:r>
            <a:r>
              <a:rPr lang="en-US" sz="4400" b="1" cap="none" spc="0" dirty="0" smtClean="0">
                <a:ln w="17780" cmpd="sng">
                  <a:solidFill>
                    <a:srgbClr val="FFFFFF"/>
                  </a:solidFill>
                  <a:prstDash val="solid"/>
                  <a:miter lim="800000"/>
                </a:ln>
                <a:solidFill>
                  <a:srgbClr val="0070C0"/>
                </a:solidFill>
                <a:effectLst>
                  <a:outerShdw blurRad="50800" algn="tl" rotWithShape="0">
                    <a:srgbClr val="000000"/>
                  </a:outerShdw>
                </a:effectLst>
              </a:rPr>
              <a:t>bite</a:t>
            </a:r>
            <a:r>
              <a:rPr lang="en-US" sz="4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of the </a:t>
            </a:r>
            <a:r>
              <a:rPr lang="en-US" sz="4400" b="1" cap="none" spc="0" dirty="0" smtClean="0">
                <a:ln w="17780" cmpd="sng">
                  <a:solidFill>
                    <a:srgbClr val="FFFFFF"/>
                  </a:solidFill>
                  <a:prstDash val="solid"/>
                  <a:miter lim="800000"/>
                </a:ln>
                <a:solidFill>
                  <a:srgbClr val="0070C0"/>
                </a:solidFill>
                <a:effectLst>
                  <a:outerShdw blurRad="50800" algn="tl" rotWithShape="0">
                    <a:srgbClr val="000000"/>
                  </a:outerShdw>
                </a:effectLst>
              </a:rPr>
              <a:t>frigid</a:t>
            </a:r>
            <a:r>
              <a:rPr lang="en-US" sz="4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air was </a:t>
            </a:r>
          </a:p>
          <a:p>
            <a:pPr algn="ctr"/>
            <a:r>
              <a:rPr lang="en-US" sz="4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nearly </a:t>
            </a:r>
            <a:r>
              <a:rPr lang="en-US" sz="4400" b="1" dirty="0" smtClean="0">
                <a:ln w="17780" cmpd="sng">
                  <a:solidFill>
                    <a:srgbClr val="FFFFFF"/>
                  </a:solidFill>
                  <a:prstDash val="solid"/>
                  <a:miter lim="800000"/>
                </a:ln>
                <a:solidFill>
                  <a:srgbClr val="0070C0"/>
                </a:solidFill>
                <a:effectLst>
                  <a:outerShdw blurRad="50800" algn="tl" rotWithShape="0">
                    <a:srgbClr val="000000"/>
                  </a:outerShdw>
                </a:effectLst>
              </a:rPr>
              <a:t>unbearable</a:t>
            </a:r>
            <a:r>
              <a:rPr lang="en-US" sz="4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as I made my</a:t>
            </a:r>
          </a:p>
          <a:p>
            <a:pPr algn="ctr"/>
            <a:r>
              <a:rPr lang="en-US" sz="4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way through the </a:t>
            </a:r>
            <a:r>
              <a:rPr lang="en-US" sz="4400" b="1" dirty="0" smtClean="0">
                <a:ln w="17780" cmpd="sng">
                  <a:solidFill>
                    <a:srgbClr val="FFFFFF"/>
                  </a:solidFill>
                  <a:prstDash val="solid"/>
                  <a:miter lim="800000"/>
                </a:ln>
                <a:solidFill>
                  <a:srgbClr val="0070C0"/>
                </a:solidFill>
                <a:effectLst>
                  <a:outerShdw blurRad="50800" algn="tl" rotWithShape="0">
                    <a:srgbClr val="000000"/>
                  </a:outerShdw>
                </a:effectLst>
              </a:rPr>
              <a:t>frozen</a:t>
            </a:r>
            <a:r>
              <a:rPr lang="en-US" sz="4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forest.</a:t>
            </a:r>
            <a:endParaRPr lang="en-US" sz="4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extLst>
      <p:ext uri="{BB962C8B-B14F-4D97-AF65-F5344CB8AC3E}">
        <p14:creationId xmlns:p14="http://schemas.microsoft.com/office/powerpoint/2010/main" xmlns="" val="2298963267"/>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6" name="Title 5"/>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dirty="0" smtClean="0"/>
              <a:t>Workplace documents</a:t>
            </a:r>
            <a:endParaRPr lang="en-US" dirty="0"/>
          </a:p>
        </p:txBody>
      </p:sp>
      <p:sp>
        <p:nvSpPr>
          <p:cNvPr id="5" name="Text Placeholder 4"/>
          <p:cNvSpPr>
            <a:spLocks noGrp="1"/>
          </p:cNvSpPr>
          <p:nvPr>
            <p:ph type="body" sz="quarter" idx="13"/>
          </p:nvPr>
        </p:nvSpPr>
        <p:spPr/>
        <p:txBody>
          <a:bodyPr/>
          <a:lstStyle/>
          <a:p>
            <a:r>
              <a:rPr lang="en-US" dirty="0"/>
              <a:t>Materials that are produced or used within a work setting.</a:t>
            </a:r>
          </a:p>
        </p:txBody>
      </p:sp>
      <p:pic>
        <p:nvPicPr>
          <p:cNvPr id="7170" name="Picture 2" descr="C:\Users\Sandra\AppData\Local\Microsoft\Windows\Temporary Internet Files\Content.IE5\FC92QMUY\MC900060152[1].wm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012948" y="1828800"/>
            <a:ext cx="3118104" cy="345389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21874896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6" name="Title 5"/>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Argument</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Verbal exchange between people with opposite views</a:t>
            </a:r>
          </a:p>
        </p:txBody>
      </p:sp>
      <p:pic>
        <p:nvPicPr>
          <p:cNvPr id="7171" name="Picture 3" descr="C:\Users\Sandra\AppData\Local\Microsoft\Windows\Temporary Internet Files\Content.IE5\1CYTP6H1\MP900227797[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52600" y="1827784"/>
            <a:ext cx="5257800" cy="345262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061440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Articulate</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Able to speak or express oneself in a clear way.</a:t>
            </a:r>
          </a:p>
        </p:txBody>
      </p:sp>
      <p:grpSp>
        <p:nvGrpSpPr>
          <p:cNvPr id="7" name="Group 6"/>
          <p:cNvGrpSpPr/>
          <p:nvPr/>
        </p:nvGrpSpPr>
        <p:grpSpPr>
          <a:xfrm>
            <a:off x="1066800" y="2354278"/>
            <a:ext cx="7259113" cy="2378044"/>
            <a:chOff x="1066800" y="2354278"/>
            <a:chExt cx="7259113" cy="2378044"/>
          </a:xfrm>
        </p:grpSpPr>
        <p:pic>
          <p:nvPicPr>
            <p:cNvPr id="8" name="Picture 7"/>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066800" y="2354278"/>
              <a:ext cx="3188329" cy="2378044"/>
            </a:xfrm>
            <a:prstGeom prst="rect">
              <a:avLst/>
            </a:prstGeom>
          </p:spPr>
        </p:pic>
        <p:sp>
          <p:nvSpPr>
            <p:cNvPr id="9" name="TextBox 8"/>
            <p:cNvSpPr txBox="1"/>
            <p:nvPr/>
          </p:nvSpPr>
          <p:spPr>
            <a:xfrm>
              <a:off x="4572000" y="3358634"/>
              <a:ext cx="3753913" cy="369332"/>
            </a:xfrm>
            <a:prstGeom prst="rect">
              <a:avLst/>
            </a:prstGeom>
            <a:noFill/>
          </p:spPr>
          <p:txBody>
            <a:bodyPr wrap="none" rtlCol="0">
              <a:spAutoFit/>
            </a:bodyPr>
            <a:lstStyle/>
            <a:p>
              <a:r>
                <a:rPr lang="en-US" dirty="0" smtClean="0"/>
                <a:t>The guest speaker was very </a:t>
              </a:r>
              <a:r>
                <a:rPr lang="en-US" b="1" i="1" u="sng" dirty="0" smtClean="0">
                  <a:solidFill>
                    <a:schemeClr val="accent1"/>
                  </a:solidFill>
                </a:rPr>
                <a:t>articulate</a:t>
              </a:r>
              <a:r>
                <a:rPr lang="en-US" dirty="0" smtClean="0"/>
                <a:t>.</a:t>
              </a:r>
              <a:endParaRPr lang="en-US" dirty="0"/>
            </a:p>
          </p:txBody>
        </p:sp>
      </p:grpSp>
    </p:spTree>
    <p:extLst>
      <p:ext uri="{BB962C8B-B14F-4D97-AF65-F5344CB8AC3E}">
        <p14:creationId xmlns:p14="http://schemas.microsoft.com/office/powerpoint/2010/main" xmlns="" val="4054589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18</a:t>
            </a:r>
            <a:r>
              <a:rPr lang="en-US" u="sng" baseline="30000" dirty="0" smtClean="0">
                <a:solidFill>
                  <a:schemeClr val="accent1"/>
                </a:solidFill>
              </a:rPr>
              <a:t>th</a:t>
            </a:r>
            <a:r>
              <a:rPr lang="en-US" u="sng" dirty="0" smtClean="0">
                <a:solidFill>
                  <a:schemeClr val="accent1"/>
                </a:solidFill>
              </a:rPr>
              <a:t> century</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 The time period from January 1, 1701 to December 31, </a:t>
            </a:r>
            <a:r>
              <a:rPr lang="en-US" dirty="0" smtClean="0"/>
              <a:t>1800.</a:t>
            </a:r>
            <a:endParaRPr lang="en-US" dirty="0"/>
          </a:p>
        </p:txBody>
      </p:sp>
      <p:grpSp>
        <p:nvGrpSpPr>
          <p:cNvPr id="10" name="Group 9"/>
          <p:cNvGrpSpPr/>
          <p:nvPr/>
        </p:nvGrpSpPr>
        <p:grpSpPr>
          <a:xfrm>
            <a:off x="3611769" y="2311513"/>
            <a:ext cx="1920462" cy="2412887"/>
            <a:chOff x="527263" y="1906509"/>
            <a:chExt cx="1920462" cy="2412887"/>
          </a:xfrm>
        </p:grpSpPr>
        <p:pic>
          <p:nvPicPr>
            <p:cNvPr id="1026" name="Picture 2" descr="C:\Users\Sandra\AppData\Local\Microsoft\Windows\Temporary Internet Files\Content.IE5\B8N3ETCL\MC900149426[1].wm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62000" y="1906509"/>
              <a:ext cx="1450988" cy="2208291"/>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Box 7"/>
            <p:cNvSpPr txBox="1"/>
            <p:nvPr/>
          </p:nvSpPr>
          <p:spPr>
            <a:xfrm>
              <a:off x="527263" y="3980842"/>
              <a:ext cx="1920462" cy="338554"/>
            </a:xfrm>
            <a:prstGeom prst="rect">
              <a:avLst/>
            </a:prstGeom>
            <a:noFill/>
          </p:spPr>
          <p:txBody>
            <a:bodyPr wrap="none" rtlCol="0">
              <a:spAutoFit/>
            </a:bodyPr>
            <a:lstStyle/>
            <a:p>
              <a:r>
                <a:rPr lang="en-US" sz="1600" dirty="0" smtClean="0"/>
                <a:t>American Revolution</a:t>
              </a:r>
              <a:endParaRPr lang="en-US" sz="1600" dirty="0"/>
            </a:p>
          </p:txBody>
        </p:sp>
      </p:grpSp>
      <p:grpSp>
        <p:nvGrpSpPr>
          <p:cNvPr id="11" name="Group 10"/>
          <p:cNvGrpSpPr/>
          <p:nvPr/>
        </p:nvGrpSpPr>
        <p:grpSpPr>
          <a:xfrm>
            <a:off x="6400800" y="2438400"/>
            <a:ext cx="2105055" cy="2286000"/>
            <a:chOff x="6477000" y="1617077"/>
            <a:chExt cx="2105055" cy="2286000"/>
          </a:xfrm>
        </p:grpSpPr>
        <p:pic>
          <p:nvPicPr>
            <p:cNvPr id="1028" name="Picture 4" descr="C:\Users\Sandra\AppData\Local\Microsoft\Windows\Temporary Internet Files\Content.IE5\OC1THS3G\MC900382595[1].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477000" y="1798022"/>
              <a:ext cx="2105055" cy="2105055"/>
            </a:xfrm>
            <a:prstGeom prst="rect">
              <a:avLst/>
            </a:prstGeom>
            <a:noFill/>
            <a:extLst>
              <a:ext uri="{909E8E84-426E-40DD-AFC4-6F175D3DCCD1}">
                <a14:hiddenFill xmlns:a14="http://schemas.microsoft.com/office/drawing/2010/main" xmlns="">
                  <a:solidFill>
                    <a:srgbClr val="FFFFFF"/>
                  </a:solidFill>
                </a14:hiddenFill>
              </a:ext>
            </a:extLst>
          </p:spPr>
        </p:pic>
        <p:sp>
          <p:nvSpPr>
            <p:cNvPr id="9" name="TextBox 8"/>
            <p:cNvSpPr txBox="1"/>
            <p:nvPr/>
          </p:nvSpPr>
          <p:spPr>
            <a:xfrm>
              <a:off x="6917821" y="1617077"/>
              <a:ext cx="1223412" cy="338554"/>
            </a:xfrm>
            <a:prstGeom prst="rect">
              <a:avLst/>
            </a:prstGeom>
            <a:noFill/>
          </p:spPr>
          <p:txBody>
            <a:bodyPr wrap="none" rtlCol="0">
              <a:spAutoFit/>
            </a:bodyPr>
            <a:lstStyle/>
            <a:p>
              <a:r>
                <a:rPr lang="en-US" sz="1600" dirty="0" smtClean="0"/>
                <a:t>Piano - 1709</a:t>
              </a:r>
              <a:endParaRPr lang="en-US" sz="1600" dirty="0"/>
            </a:p>
          </p:txBody>
        </p:sp>
      </p:grpSp>
      <p:grpSp>
        <p:nvGrpSpPr>
          <p:cNvPr id="13" name="Group 12"/>
          <p:cNvGrpSpPr/>
          <p:nvPr/>
        </p:nvGrpSpPr>
        <p:grpSpPr>
          <a:xfrm>
            <a:off x="838200" y="2286000"/>
            <a:ext cx="2141420" cy="2507413"/>
            <a:chOff x="3513025" y="2797088"/>
            <a:chExt cx="2141420" cy="2507413"/>
          </a:xfrm>
        </p:grpSpPr>
        <p:pic>
          <p:nvPicPr>
            <p:cNvPr id="1031" name="Picture 7" descr="C:\Users\Sandra\AppData\Local\Microsoft\Windows\Temporary Internet Files\Content.IE5\BSYANMMM\MC900340286[1].wmf"/>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641955" y="3106143"/>
              <a:ext cx="1852270" cy="2198358"/>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TextBox 11"/>
            <p:cNvSpPr txBox="1"/>
            <p:nvPr/>
          </p:nvSpPr>
          <p:spPr>
            <a:xfrm>
              <a:off x="3513025" y="2797088"/>
              <a:ext cx="2141420" cy="338554"/>
            </a:xfrm>
            <a:prstGeom prst="rect">
              <a:avLst/>
            </a:prstGeom>
            <a:noFill/>
          </p:spPr>
          <p:txBody>
            <a:bodyPr wrap="none" rtlCol="0">
              <a:spAutoFit/>
            </a:bodyPr>
            <a:lstStyle/>
            <a:p>
              <a:r>
                <a:rPr lang="en-US" sz="1600" dirty="0" smtClean="0"/>
                <a:t>Fire Extinguisher - 1722</a:t>
              </a:r>
              <a:endParaRPr lang="en-US" sz="1600" dirty="0"/>
            </a:p>
          </p:txBody>
        </p:sp>
      </p:grpSp>
    </p:spTree>
    <p:extLst>
      <p:ext uri="{BB962C8B-B14F-4D97-AF65-F5344CB8AC3E}">
        <p14:creationId xmlns:p14="http://schemas.microsoft.com/office/powerpoint/2010/main" xmlns="" val="124487011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Artistic medium</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The substance or material the artistic work is made from, and may also refer to the technique used.</a:t>
            </a:r>
          </a:p>
        </p:txBody>
      </p:sp>
      <p:grpSp>
        <p:nvGrpSpPr>
          <p:cNvPr id="10" name="Group 9"/>
          <p:cNvGrpSpPr/>
          <p:nvPr/>
        </p:nvGrpSpPr>
        <p:grpSpPr>
          <a:xfrm>
            <a:off x="649064" y="2216429"/>
            <a:ext cx="7702410" cy="2854106"/>
            <a:chOff x="649064" y="2216429"/>
            <a:chExt cx="7702410" cy="2854106"/>
          </a:xfrm>
        </p:grpSpPr>
        <p:sp>
          <p:nvSpPr>
            <p:cNvPr id="11" name="TextBox 10"/>
            <p:cNvSpPr txBox="1"/>
            <p:nvPr/>
          </p:nvSpPr>
          <p:spPr>
            <a:xfrm>
              <a:off x="1423155" y="2540873"/>
              <a:ext cx="585417" cy="400110"/>
            </a:xfrm>
            <a:prstGeom prst="rect">
              <a:avLst/>
            </a:prstGeom>
            <a:noFill/>
          </p:spPr>
          <p:txBody>
            <a:bodyPr wrap="none" rtlCol="0">
              <a:spAutoFit/>
            </a:bodyPr>
            <a:lstStyle/>
            <a:p>
              <a:r>
                <a:rPr lang="en-US" sz="2000" b="1" dirty="0" smtClean="0"/>
                <a:t>Oils</a:t>
              </a:r>
              <a:endParaRPr lang="en-US" b="1" dirty="0"/>
            </a:p>
          </p:txBody>
        </p:sp>
        <p:sp>
          <p:nvSpPr>
            <p:cNvPr id="12" name="TextBox 11"/>
            <p:cNvSpPr txBox="1"/>
            <p:nvPr/>
          </p:nvSpPr>
          <p:spPr>
            <a:xfrm>
              <a:off x="6717424" y="2662793"/>
              <a:ext cx="1469826" cy="400110"/>
            </a:xfrm>
            <a:prstGeom prst="rect">
              <a:avLst/>
            </a:prstGeom>
            <a:noFill/>
          </p:spPr>
          <p:txBody>
            <a:bodyPr wrap="none" rtlCol="0">
              <a:spAutoFit/>
            </a:bodyPr>
            <a:lstStyle/>
            <a:p>
              <a:pPr algn="ctr"/>
              <a:r>
                <a:rPr lang="en-US" sz="2000" b="1" dirty="0" smtClean="0"/>
                <a:t>Watercolors</a:t>
              </a:r>
              <a:endParaRPr lang="en-US" sz="2400" b="1" dirty="0"/>
            </a:p>
          </p:txBody>
        </p:sp>
        <p:sp>
          <p:nvSpPr>
            <p:cNvPr id="13" name="TextBox 12"/>
            <p:cNvSpPr txBox="1"/>
            <p:nvPr/>
          </p:nvSpPr>
          <p:spPr>
            <a:xfrm>
              <a:off x="3818477" y="4670425"/>
              <a:ext cx="1705339" cy="400110"/>
            </a:xfrm>
            <a:prstGeom prst="rect">
              <a:avLst/>
            </a:prstGeom>
            <a:noFill/>
          </p:spPr>
          <p:txBody>
            <a:bodyPr wrap="none" rtlCol="0">
              <a:spAutoFit/>
            </a:bodyPr>
            <a:lstStyle/>
            <a:p>
              <a:r>
                <a:rPr lang="en-US" sz="2000" b="1" dirty="0" smtClean="0"/>
                <a:t>Colored Pencil</a:t>
              </a:r>
              <a:endParaRPr lang="en-US" b="1" dirty="0"/>
            </a:p>
          </p:txBody>
        </p:sp>
        <p:pic>
          <p:nvPicPr>
            <p:cNvPr id="14" name="Picture 1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553200" y="3062903"/>
              <a:ext cx="1798274" cy="1282769"/>
            </a:xfrm>
            <a:prstGeom prst="rect">
              <a:avLst/>
            </a:prstGeom>
          </p:spPr>
        </p:pic>
        <p:pic>
          <p:nvPicPr>
            <p:cNvPr id="15" name="Picture 1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305146" y="2216429"/>
              <a:ext cx="2725572" cy="2453996"/>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49064" y="2828955"/>
              <a:ext cx="2133600" cy="1600200"/>
            </a:xfrm>
            <a:prstGeom prst="rect">
              <a:avLst/>
            </a:prstGeom>
          </p:spPr>
        </p:pic>
      </p:grpSp>
    </p:spTree>
    <p:extLst>
      <p:ext uri="{BB962C8B-B14F-4D97-AF65-F5344CB8AC3E}">
        <p14:creationId xmlns:p14="http://schemas.microsoft.com/office/powerpoint/2010/main" xmlns="" val="220412231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8" name="Title 7"/>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dirty="0" smtClean="0"/>
              <a:t>Assertion</a:t>
            </a:r>
            <a:endParaRPr lang="en-US" dirty="0"/>
          </a:p>
        </p:txBody>
      </p:sp>
      <p:sp>
        <p:nvSpPr>
          <p:cNvPr id="5" name="Text Placeholder 4"/>
          <p:cNvSpPr>
            <a:spLocks noGrp="1"/>
          </p:cNvSpPr>
          <p:nvPr>
            <p:ph type="body" sz="quarter" idx="13"/>
          </p:nvPr>
        </p:nvSpPr>
        <p:spPr/>
        <p:txBody>
          <a:bodyPr/>
          <a:lstStyle/>
          <a:p>
            <a:r>
              <a:rPr lang="en-US" dirty="0"/>
              <a:t>A declaration or statement, often without support or proof.</a:t>
            </a:r>
          </a:p>
        </p:txBody>
      </p:sp>
      <p:pic>
        <p:nvPicPr>
          <p:cNvPr id="3" name="Picture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420751" y="1784350"/>
            <a:ext cx="4302498" cy="2863850"/>
          </a:xfrm>
          <a:prstGeom prst="rect">
            <a:avLst/>
          </a:prstGeom>
        </p:spPr>
      </p:pic>
      <p:sp>
        <p:nvSpPr>
          <p:cNvPr id="7" name="TextBox 6"/>
          <p:cNvSpPr txBox="1"/>
          <p:nvPr/>
        </p:nvSpPr>
        <p:spPr>
          <a:xfrm>
            <a:off x="3067517" y="4862552"/>
            <a:ext cx="3008965" cy="369332"/>
          </a:xfrm>
          <a:prstGeom prst="rect">
            <a:avLst/>
          </a:prstGeom>
          <a:noFill/>
        </p:spPr>
        <p:txBody>
          <a:bodyPr wrap="none" rtlCol="0">
            <a:spAutoFit/>
          </a:bodyPr>
          <a:lstStyle/>
          <a:p>
            <a:r>
              <a:rPr lang="en-US" dirty="0" smtClean="0"/>
              <a:t>Halloween is the best holiday!</a:t>
            </a:r>
            <a:endParaRPr lang="en-US" dirty="0"/>
          </a:p>
        </p:txBody>
      </p:sp>
    </p:spTree>
    <p:extLst>
      <p:ext uri="{BB962C8B-B14F-4D97-AF65-F5344CB8AC3E}">
        <p14:creationId xmlns:p14="http://schemas.microsoft.com/office/powerpoint/2010/main" xmlns="" val="19559964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dirty="0" smtClean="0"/>
              <a:t>Assess</a:t>
            </a:r>
            <a:endParaRPr lang="en-US" dirty="0"/>
          </a:p>
        </p:txBody>
      </p:sp>
      <p:sp>
        <p:nvSpPr>
          <p:cNvPr id="5" name="Text Placeholder 4"/>
          <p:cNvSpPr>
            <a:spLocks noGrp="1"/>
          </p:cNvSpPr>
          <p:nvPr>
            <p:ph type="body" sz="quarter" idx="13"/>
          </p:nvPr>
        </p:nvSpPr>
        <p:spPr/>
        <p:txBody>
          <a:bodyPr/>
          <a:lstStyle/>
          <a:p>
            <a:r>
              <a:rPr lang="en-US" dirty="0"/>
              <a:t>To set or try to find the importance or value of; evaluate; estimate.</a:t>
            </a:r>
          </a:p>
        </p:txBody>
      </p:sp>
      <p:grpSp>
        <p:nvGrpSpPr>
          <p:cNvPr id="7" name="Group 6"/>
          <p:cNvGrpSpPr/>
          <p:nvPr/>
        </p:nvGrpSpPr>
        <p:grpSpPr>
          <a:xfrm>
            <a:off x="2242002" y="1905000"/>
            <a:ext cx="4659994" cy="3109561"/>
            <a:chOff x="2242002" y="1905000"/>
            <a:chExt cx="4659994" cy="3109561"/>
          </a:xfrm>
        </p:grpSpPr>
        <p:pic>
          <p:nvPicPr>
            <p:cNvPr id="8" name="Picture 7"/>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440457" y="1905000"/>
              <a:ext cx="4263085" cy="2344590"/>
            </a:xfrm>
            <a:prstGeom prst="rect">
              <a:avLst/>
            </a:prstGeom>
          </p:spPr>
        </p:pic>
        <p:sp>
          <p:nvSpPr>
            <p:cNvPr id="9" name="TextBox 8"/>
            <p:cNvSpPr txBox="1"/>
            <p:nvPr/>
          </p:nvSpPr>
          <p:spPr>
            <a:xfrm>
              <a:off x="2242002" y="4645229"/>
              <a:ext cx="4659994" cy="369332"/>
            </a:xfrm>
            <a:prstGeom prst="rect">
              <a:avLst/>
            </a:prstGeom>
            <a:noFill/>
          </p:spPr>
          <p:txBody>
            <a:bodyPr wrap="none" rtlCol="0">
              <a:spAutoFit/>
            </a:bodyPr>
            <a:lstStyle/>
            <a:p>
              <a:r>
                <a:rPr lang="en-US" dirty="0" smtClean="0"/>
                <a:t>The paramedics are trying to </a:t>
              </a:r>
              <a:r>
                <a:rPr lang="en-US" b="1" i="1" u="sng" dirty="0" smtClean="0">
                  <a:solidFill>
                    <a:schemeClr val="accent1"/>
                  </a:solidFill>
                </a:rPr>
                <a:t>assess</a:t>
              </a:r>
              <a:r>
                <a:rPr lang="en-US" dirty="0" smtClean="0">
                  <a:solidFill>
                    <a:schemeClr val="accent1"/>
                  </a:solidFill>
                </a:rPr>
                <a:t> </a:t>
              </a:r>
              <a:r>
                <a:rPr lang="en-US" dirty="0" smtClean="0"/>
                <a:t>the patient.</a:t>
              </a:r>
              <a:endParaRPr lang="en-US" dirty="0"/>
            </a:p>
          </p:txBody>
        </p:sp>
      </p:grpSp>
    </p:spTree>
    <p:extLst>
      <p:ext uri="{BB962C8B-B14F-4D97-AF65-F5344CB8AC3E}">
        <p14:creationId xmlns:p14="http://schemas.microsoft.com/office/powerpoint/2010/main" xmlns="" val="27682829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Audience</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A group that listens or watches.</a:t>
            </a:r>
            <a:endParaRPr lang="en-US" dirty="0"/>
          </a:p>
        </p:txBody>
      </p:sp>
      <p:pic>
        <p:nvPicPr>
          <p:cNvPr id="5126" name="Picture 6" descr="C:\Users\Sandra\AppData\Local\Microsoft\Windows\Temporary Internet Files\Content.IE5\E0N8LD4O\MC900089592[1].wm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905000" y="1766157"/>
            <a:ext cx="5715000" cy="356323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7583693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6" name="Title 5"/>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Author’s purpose</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The reason the author created a writing.</a:t>
            </a:r>
            <a:endParaRPr lang="en-US" dirty="0"/>
          </a:p>
        </p:txBody>
      </p:sp>
      <p:sp>
        <p:nvSpPr>
          <p:cNvPr id="7" name="Flowchart: Terminator 6"/>
          <p:cNvSpPr/>
          <p:nvPr/>
        </p:nvSpPr>
        <p:spPr>
          <a:xfrm>
            <a:off x="3505200" y="3201924"/>
            <a:ext cx="2133600" cy="454152"/>
          </a:xfrm>
          <a:prstGeom prst="flowChartTerminator">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ysClr val="windowText" lastClr="000000"/>
                </a:solidFill>
              </a:rPr>
              <a:t>Purpose</a:t>
            </a:r>
            <a:endParaRPr lang="en-US" b="1" dirty="0">
              <a:solidFill>
                <a:sysClr val="windowText" lastClr="000000"/>
              </a:solidFill>
            </a:endParaRPr>
          </a:p>
        </p:txBody>
      </p:sp>
      <p:sp>
        <p:nvSpPr>
          <p:cNvPr id="9" name="Flowchart: Terminator 8"/>
          <p:cNvSpPr/>
          <p:nvPr/>
        </p:nvSpPr>
        <p:spPr>
          <a:xfrm>
            <a:off x="7010400" y="3162300"/>
            <a:ext cx="1219200" cy="454152"/>
          </a:xfrm>
          <a:prstGeom prst="flowChartTerminator">
            <a:avLst/>
          </a:prstGeom>
          <a:solidFill>
            <a:schemeClr val="accent6">
              <a:lumMod val="50000"/>
              <a:alpha val="2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ysClr val="windowText" lastClr="000000"/>
                </a:solidFill>
              </a:rPr>
              <a:t>Report</a:t>
            </a:r>
            <a:endParaRPr lang="en-US" dirty="0">
              <a:solidFill>
                <a:sysClr val="windowText" lastClr="000000"/>
              </a:solidFill>
            </a:endParaRPr>
          </a:p>
        </p:txBody>
      </p:sp>
      <p:sp>
        <p:nvSpPr>
          <p:cNvPr id="10" name="Flowchart: Terminator 9"/>
          <p:cNvSpPr/>
          <p:nvPr/>
        </p:nvSpPr>
        <p:spPr>
          <a:xfrm>
            <a:off x="6794500" y="3861308"/>
            <a:ext cx="1181100" cy="454152"/>
          </a:xfrm>
          <a:prstGeom prst="flowChartTerminator">
            <a:avLst/>
          </a:prstGeom>
          <a:solidFill>
            <a:schemeClr val="accent2">
              <a:lumMod val="50000"/>
              <a:alpha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ysClr val="windowText" lastClr="000000"/>
                </a:solidFill>
              </a:rPr>
              <a:t>Inform</a:t>
            </a:r>
            <a:endParaRPr lang="en-US" dirty="0">
              <a:solidFill>
                <a:sysClr val="windowText" lastClr="000000"/>
              </a:solidFill>
            </a:endParaRPr>
          </a:p>
        </p:txBody>
      </p:sp>
      <p:sp>
        <p:nvSpPr>
          <p:cNvPr id="11" name="Flowchart: Terminator 10"/>
          <p:cNvSpPr/>
          <p:nvPr/>
        </p:nvSpPr>
        <p:spPr>
          <a:xfrm>
            <a:off x="1149096" y="2593086"/>
            <a:ext cx="1219200" cy="454152"/>
          </a:xfrm>
          <a:prstGeom prst="flowChartTerminator">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ysClr val="windowText" lastClr="000000"/>
                </a:solidFill>
              </a:rPr>
              <a:t>Entertain</a:t>
            </a:r>
            <a:endParaRPr lang="en-US" dirty="0">
              <a:solidFill>
                <a:sysClr val="windowText" lastClr="000000"/>
              </a:solidFill>
            </a:endParaRPr>
          </a:p>
        </p:txBody>
      </p:sp>
      <p:sp>
        <p:nvSpPr>
          <p:cNvPr id="12" name="Flowchart: Terminator 11"/>
          <p:cNvSpPr/>
          <p:nvPr/>
        </p:nvSpPr>
        <p:spPr>
          <a:xfrm>
            <a:off x="1344676" y="3498596"/>
            <a:ext cx="1219200" cy="454152"/>
          </a:xfrm>
          <a:prstGeom prst="flowChartTerminator">
            <a:avLst/>
          </a:prstGeom>
          <a:solidFill>
            <a:schemeClr val="accent4">
              <a:lumMod val="50000"/>
              <a:alpha val="2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ysClr val="windowText" lastClr="000000"/>
                </a:solidFill>
              </a:rPr>
              <a:t>Persuade</a:t>
            </a:r>
            <a:endParaRPr lang="en-US" dirty="0">
              <a:solidFill>
                <a:sysClr val="windowText" lastClr="000000"/>
              </a:solidFill>
            </a:endParaRPr>
          </a:p>
        </p:txBody>
      </p:sp>
      <p:sp>
        <p:nvSpPr>
          <p:cNvPr id="13" name="Flowchart: Terminator 12"/>
          <p:cNvSpPr/>
          <p:nvPr/>
        </p:nvSpPr>
        <p:spPr>
          <a:xfrm>
            <a:off x="2373376" y="1938528"/>
            <a:ext cx="1219200" cy="454152"/>
          </a:xfrm>
          <a:prstGeom prst="flowChartTerminator">
            <a:avLst/>
          </a:prstGeom>
          <a:solidFill>
            <a:schemeClr val="accent6">
              <a:lumMod val="50000"/>
              <a:alpha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ysClr val="windowText" lastClr="000000"/>
                </a:solidFill>
              </a:rPr>
              <a:t>Narrate</a:t>
            </a:r>
            <a:endParaRPr lang="en-US" dirty="0">
              <a:solidFill>
                <a:sysClr val="windowText" lastClr="000000"/>
              </a:solidFill>
            </a:endParaRPr>
          </a:p>
        </p:txBody>
      </p:sp>
      <p:sp>
        <p:nvSpPr>
          <p:cNvPr id="14" name="Flowchart: Terminator 13"/>
          <p:cNvSpPr/>
          <p:nvPr/>
        </p:nvSpPr>
        <p:spPr>
          <a:xfrm>
            <a:off x="5143500" y="4438904"/>
            <a:ext cx="1981200" cy="454152"/>
          </a:xfrm>
          <a:prstGeom prst="flowChartTerminator">
            <a:avLst/>
          </a:prstGeom>
          <a:solidFill>
            <a:schemeClr val="accent5">
              <a:lumMod val="50000"/>
              <a:alpha val="2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ysClr val="windowText" lastClr="000000"/>
                </a:solidFill>
              </a:rPr>
              <a:t>Compare/Contrast</a:t>
            </a:r>
            <a:endParaRPr lang="en-US" sz="1600" dirty="0">
              <a:solidFill>
                <a:sysClr val="windowText" lastClr="000000"/>
              </a:solidFill>
            </a:endParaRPr>
          </a:p>
        </p:txBody>
      </p:sp>
      <p:sp>
        <p:nvSpPr>
          <p:cNvPr id="15" name="Flowchart: Terminator 14"/>
          <p:cNvSpPr/>
          <p:nvPr/>
        </p:nvSpPr>
        <p:spPr>
          <a:xfrm>
            <a:off x="5181600" y="1938528"/>
            <a:ext cx="1219200" cy="454152"/>
          </a:xfrm>
          <a:prstGeom prst="flowChartTerminator">
            <a:avLst/>
          </a:prstGeom>
          <a:solidFill>
            <a:schemeClr val="accent3">
              <a:lumMod val="50000"/>
              <a:alpha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ysClr val="windowText" lastClr="000000"/>
                </a:solidFill>
              </a:rPr>
              <a:t>Argue</a:t>
            </a:r>
            <a:endParaRPr lang="en-US" dirty="0">
              <a:solidFill>
                <a:sysClr val="windowText" lastClr="000000"/>
              </a:solidFill>
            </a:endParaRPr>
          </a:p>
        </p:txBody>
      </p:sp>
      <p:sp>
        <p:nvSpPr>
          <p:cNvPr id="16" name="Flowchart: Terminator 15"/>
          <p:cNvSpPr/>
          <p:nvPr/>
        </p:nvSpPr>
        <p:spPr>
          <a:xfrm>
            <a:off x="3167380" y="4025900"/>
            <a:ext cx="1219200" cy="454152"/>
          </a:xfrm>
          <a:prstGeom prst="flowChartTerminator">
            <a:avLst/>
          </a:prstGeom>
          <a:solidFill>
            <a:schemeClr val="accent4">
              <a:lumMod val="50000"/>
              <a:alpha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ysClr val="windowText" lastClr="000000"/>
                </a:solidFill>
              </a:rPr>
              <a:t>Motivate</a:t>
            </a:r>
            <a:endParaRPr lang="en-US" dirty="0">
              <a:solidFill>
                <a:sysClr val="windowText" lastClr="000000"/>
              </a:solidFill>
            </a:endParaRPr>
          </a:p>
        </p:txBody>
      </p:sp>
      <p:sp>
        <p:nvSpPr>
          <p:cNvPr id="17" name="Flowchart: Terminator 16"/>
          <p:cNvSpPr/>
          <p:nvPr/>
        </p:nvSpPr>
        <p:spPr>
          <a:xfrm>
            <a:off x="6400800" y="2438400"/>
            <a:ext cx="1219200" cy="454152"/>
          </a:xfrm>
          <a:prstGeom prst="flowChartTerminator">
            <a:avLst/>
          </a:prstGeom>
          <a:solidFill>
            <a:schemeClr val="accent5">
              <a:lumMod val="50000"/>
              <a:alpha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ysClr val="windowText" lastClr="000000"/>
                </a:solidFill>
              </a:rPr>
              <a:t>Scare</a:t>
            </a:r>
            <a:endParaRPr lang="en-US" dirty="0">
              <a:solidFill>
                <a:sysClr val="windowText" lastClr="000000"/>
              </a:solidFill>
            </a:endParaRPr>
          </a:p>
        </p:txBody>
      </p:sp>
      <p:sp>
        <p:nvSpPr>
          <p:cNvPr id="18" name="Flowchart: Terminator 17"/>
          <p:cNvSpPr/>
          <p:nvPr/>
        </p:nvSpPr>
        <p:spPr>
          <a:xfrm>
            <a:off x="1149096" y="4422648"/>
            <a:ext cx="1219200" cy="454152"/>
          </a:xfrm>
          <a:prstGeom prst="flowChartTerminator">
            <a:avLst/>
          </a:prstGeom>
          <a:solidFill>
            <a:schemeClr val="accent3">
              <a:lumMod val="50000"/>
              <a:alpha val="2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ysClr val="windowText" lastClr="000000"/>
                </a:solidFill>
              </a:rPr>
              <a:t>Analyze</a:t>
            </a:r>
            <a:endParaRPr lang="en-US" dirty="0">
              <a:solidFill>
                <a:sysClr val="windowText" lastClr="000000"/>
              </a:solidFill>
            </a:endParaRPr>
          </a:p>
        </p:txBody>
      </p:sp>
      <p:sp>
        <p:nvSpPr>
          <p:cNvPr id="19" name="Flowchart: Terminator 18"/>
          <p:cNvSpPr/>
          <p:nvPr/>
        </p:nvSpPr>
        <p:spPr>
          <a:xfrm>
            <a:off x="3776980" y="4727956"/>
            <a:ext cx="1219200" cy="454152"/>
          </a:xfrm>
          <a:prstGeom prst="flowChartTerminator">
            <a:avLst/>
          </a:prstGeom>
          <a:solidFill>
            <a:schemeClr val="accent2">
              <a:lumMod val="50000"/>
              <a:alpha val="2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ysClr val="windowText" lastClr="000000"/>
                </a:solidFill>
              </a:rPr>
              <a:t>Enlighten</a:t>
            </a:r>
            <a:endParaRPr lang="en-US" dirty="0">
              <a:solidFill>
                <a:sysClr val="windowText" lastClr="000000"/>
              </a:solidFill>
            </a:endParaRPr>
          </a:p>
        </p:txBody>
      </p:sp>
      <p:sp>
        <p:nvSpPr>
          <p:cNvPr id="20" name="Flowchart: Terminator 19"/>
          <p:cNvSpPr/>
          <p:nvPr/>
        </p:nvSpPr>
        <p:spPr>
          <a:xfrm>
            <a:off x="3776980" y="2397760"/>
            <a:ext cx="1219200" cy="454152"/>
          </a:xfrm>
          <a:prstGeom prst="flowChartTerminator">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ysClr val="windowText" lastClr="000000"/>
                </a:solidFill>
              </a:rPr>
              <a:t>Amuse</a:t>
            </a:r>
          </a:p>
        </p:txBody>
      </p:sp>
      <p:cxnSp>
        <p:nvCxnSpPr>
          <p:cNvPr id="22" name="Straight Connector 21"/>
          <p:cNvCxnSpPr>
            <a:stCxn id="18" idx="3"/>
            <a:endCxn id="7" idx="1"/>
          </p:cNvCxnSpPr>
          <p:nvPr/>
        </p:nvCxnSpPr>
        <p:spPr>
          <a:xfrm flipV="1">
            <a:off x="2368296" y="3429000"/>
            <a:ext cx="1136904" cy="1220724"/>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a:stCxn id="12" idx="3"/>
            <a:endCxn id="7" idx="1"/>
          </p:cNvCxnSpPr>
          <p:nvPr/>
        </p:nvCxnSpPr>
        <p:spPr>
          <a:xfrm flipV="1">
            <a:off x="2563876" y="3429000"/>
            <a:ext cx="941324" cy="296672"/>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a:stCxn id="9" idx="1"/>
            <a:endCxn id="7" idx="3"/>
          </p:cNvCxnSpPr>
          <p:nvPr/>
        </p:nvCxnSpPr>
        <p:spPr>
          <a:xfrm flipH="1">
            <a:off x="5638800" y="3389376"/>
            <a:ext cx="1371600" cy="39624"/>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a:stCxn id="15" idx="2"/>
            <a:endCxn id="7" idx="3"/>
          </p:cNvCxnSpPr>
          <p:nvPr/>
        </p:nvCxnSpPr>
        <p:spPr>
          <a:xfrm flipH="1">
            <a:off x="5638800" y="2392680"/>
            <a:ext cx="152400" cy="103632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a:stCxn id="17" idx="1"/>
            <a:endCxn id="7" idx="3"/>
          </p:cNvCxnSpPr>
          <p:nvPr/>
        </p:nvCxnSpPr>
        <p:spPr>
          <a:xfrm flipH="1">
            <a:off x="5638800" y="2665476"/>
            <a:ext cx="762000" cy="763524"/>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a:stCxn id="20" idx="2"/>
            <a:endCxn id="7" idx="0"/>
          </p:cNvCxnSpPr>
          <p:nvPr/>
        </p:nvCxnSpPr>
        <p:spPr>
          <a:xfrm>
            <a:off x="4386580" y="2851912"/>
            <a:ext cx="185420" cy="350012"/>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a:stCxn id="13" idx="2"/>
            <a:endCxn id="7" idx="1"/>
          </p:cNvCxnSpPr>
          <p:nvPr/>
        </p:nvCxnSpPr>
        <p:spPr>
          <a:xfrm>
            <a:off x="2982976" y="2392680"/>
            <a:ext cx="522224" cy="1036320"/>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p:cNvCxnSpPr>
            <a:stCxn id="11" idx="3"/>
            <a:endCxn id="7" idx="1"/>
          </p:cNvCxnSpPr>
          <p:nvPr/>
        </p:nvCxnSpPr>
        <p:spPr>
          <a:xfrm>
            <a:off x="2368296" y="2820162"/>
            <a:ext cx="1136904" cy="608838"/>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p:cNvCxnSpPr>
            <a:stCxn id="16" idx="0"/>
            <a:endCxn id="7" idx="2"/>
          </p:cNvCxnSpPr>
          <p:nvPr/>
        </p:nvCxnSpPr>
        <p:spPr>
          <a:xfrm flipV="1">
            <a:off x="3776980" y="3656076"/>
            <a:ext cx="795020" cy="369824"/>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a:stCxn id="19" idx="0"/>
            <a:endCxn id="7" idx="2"/>
          </p:cNvCxnSpPr>
          <p:nvPr/>
        </p:nvCxnSpPr>
        <p:spPr>
          <a:xfrm flipV="1">
            <a:off x="4386580" y="3656076"/>
            <a:ext cx="185420" cy="1071880"/>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p:cNvCxnSpPr>
            <a:stCxn id="14" idx="0"/>
            <a:endCxn id="7" idx="2"/>
          </p:cNvCxnSpPr>
          <p:nvPr/>
        </p:nvCxnSpPr>
        <p:spPr>
          <a:xfrm flipH="1" flipV="1">
            <a:off x="4572000" y="3656076"/>
            <a:ext cx="1562100" cy="782828"/>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p:cNvCxnSpPr>
            <a:stCxn id="10" idx="1"/>
            <a:endCxn id="7" idx="3"/>
          </p:cNvCxnSpPr>
          <p:nvPr/>
        </p:nvCxnSpPr>
        <p:spPr>
          <a:xfrm flipH="1" flipV="1">
            <a:off x="5638800" y="3429000"/>
            <a:ext cx="1155700" cy="65938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8840382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7" name="Title 6"/>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dirty="0" smtClean="0"/>
              <a:t>Base word</a:t>
            </a:r>
            <a:endParaRPr lang="en-US" dirty="0"/>
          </a:p>
        </p:txBody>
      </p:sp>
      <p:sp>
        <p:nvSpPr>
          <p:cNvPr id="5" name="Text Placeholder 4"/>
          <p:cNvSpPr>
            <a:spLocks noGrp="1"/>
          </p:cNvSpPr>
          <p:nvPr>
            <p:ph type="body" sz="quarter" idx="13"/>
          </p:nvPr>
        </p:nvSpPr>
        <p:spPr/>
        <p:txBody>
          <a:bodyPr/>
          <a:lstStyle/>
          <a:p>
            <a:r>
              <a:rPr lang="en-US" dirty="0" smtClean="0"/>
              <a:t>A complete word that can stand alone without a prefix or suffix.</a:t>
            </a:r>
            <a:endParaRPr lang="en-US" dirty="0"/>
          </a:p>
        </p:txBody>
      </p:sp>
      <p:sp>
        <p:nvSpPr>
          <p:cNvPr id="6" name="TextBox 5"/>
          <p:cNvSpPr txBox="1"/>
          <p:nvPr/>
        </p:nvSpPr>
        <p:spPr>
          <a:xfrm>
            <a:off x="1609041" y="2895600"/>
            <a:ext cx="5925918" cy="1107996"/>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6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UN</a:t>
            </a:r>
            <a:r>
              <a:rPr lang="en-US" sz="6600" b="1" u="sng" spc="50" dirty="0" smtClean="0">
                <a:ln w="11430"/>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scaled="0"/>
                </a:gradFill>
                <a:effectLst>
                  <a:outerShdw blurRad="76200" dist="50800" dir="5400000" algn="tl" rotWithShape="0">
                    <a:srgbClr val="000000">
                      <a:alpha val="65000"/>
                    </a:srgbClr>
                  </a:outerShdw>
                </a:effectLst>
              </a:rPr>
              <a:t>BELIEVE</a:t>
            </a:r>
            <a:r>
              <a:rPr lang="en-US" sz="6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ABLE</a:t>
            </a:r>
            <a:endParaRPr lang="en-US" sz="6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xmlns="" val="6843019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7" name="Title 6"/>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Bibliography</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A list of writings used as sources, with year and place of publication.</a:t>
            </a:r>
            <a:endParaRPr lang="en-US" dirty="0"/>
          </a:p>
        </p:txBody>
      </p:sp>
      <p:pic>
        <p:nvPicPr>
          <p:cNvPr id="6" name="Picture 5" descr="bibliography.jpg"/>
          <p:cNvPicPr>
            <a:picLocks noChangeAspect="1"/>
          </p:cNvPicPr>
          <p:nvPr/>
        </p:nvPicPr>
        <p:blipFill>
          <a:blip r:embed="rId2" cstate="print"/>
          <a:stretch>
            <a:fillRect/>
          </a:stretch>
        </p:blipFill>
        <p:spPr>
          <a:xfrm>
            <a:off x="3295650" y="1892300"/>
            <a:ext cx="2552700" cy="3289300"/>
          </a:xfrm>
          <a:prstGeom prst="rect">
            <a:avLst/>
          </a:prstGeom>
        </p:spPr>
      </p:pic>
    </p:spTree>
    <p:extLst>
      <p:ext uri="{BB962C8B-B14F-4D97-AF65-F5344CB8AC3E}">
        <p14:creationId xmlns:p14="http://schemas.microsoft.com/office/powerpoint/2010/main" xmlns="" val="26273466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Cause and effect</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A text structure that explains why things happen; the events that happen first are the causes and the events that happen as a result are the effects.</a:t>
            </a:r>
            <a:endParaRPr lang="en-US" dirty="0"/>
          </a:p>
        </p:txBody>
      </p:sp>
      <p:sp>
        <p:nvSpPr>
          <p:cNvPr id="6" name="TextBox 5"/>
          <p:cNvSpPr txBox="1"/>
          <p:nvPr/>
        </p:nvSpPr>
        <p:spPr>
          <a:xfrm>
            <a:off x="543583" y="3075057"/>
            <a:ext cx="8067017" cy="646331"/>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600" b="1" dirty="0" smtClean="0">
                <a:ln w="11430"/>
                <a:solidFill>
                  <a:srgbClr val="C00000"/>
                </a:solidFill>
                <a:effectLst>
                  <a:outerShdw blurRad="50800" dist="39000" dir="5460000" algn="tl">
                    <a:srgbClr val="000000">
                      <a:alpha val="38000"/>
                    </a:srgbClr>
                  </a:outerShdw>
                </a:effectLst>
              </a:rPr>
              <a:t>It rained last night, so the grass is all wet.</a:t>
            </a:r>
            <a:endParaRPr lang="en-US" sz="3600" b="1" dirty="0">
              <a:ln w="11430"/>
              <a:solidFill>
                <a:srgbClr val="C00000"/>
              </a:solidFill>
              <a:effectLst>
                <a:outerShdw blurRad="50800" dist="39000" dir="5460000" algn="tl">
                  <a:srgbClr val="000000">
                    <a:alpha val="38000"/>
                  </a:srgbClr>
                </a:outerShdw>
              </a:effectLst>
            </a:endParaRPr>
          </a:p>
        </p:txBody>
      </p:sp>
      <p:sp>
        <p:nvSpPr>
          <p:cNvPr id="7" name="TextBox 6"/>
          <p:cNvSpPr txBox="1"/>
          <p:nvPr/>
        </p:nvSpPr>
        <p:spPr>
          <a:xfrm>
            <a:off x="1992163" y="3946546"/>
            <a:ext cx="718145" cy="369332"/>
          </a:xfrm>
          <a:prstGeom prst="rect">
            <a:avLst/>
          </a:prstGeom>
          <a:noFill/>
        </p:spPr>
        <p:txBody>
          <a:bodyPr wrap="none" rtlCol="0">
            <a:spAutoFit/>
          </a:bodyPr>
          <a:lstStyle/>
          <a:p>
            <a:r>
              <a:rPr lang="en-US" dirty="0" smtClean="0"/>
              <a:t>cause</a:t>
            </a:r>
            <a:endParaRPr lang="en-US" dirty="0"/>
          </a:p>
        </p:txBody>
      </p:sp>
      <p:sp>
        <p:nvSpPr>
          <p:cNvPr id="8" name="TextBox 7"/>
          <p:cNvSpPr txBox="1"/>
          <p:nvPr/>
        </p:nvSpPr>
        <p:spPr>
          <a:xfrm>
            <a:off x="6268788" y="3941802"/>
            <a:ext cx="721223" cy="369332"/>
          </a:xfrm>
          <a:prstGeom prst="rect">
            <a:avLst/>
          </a:prstGeom>
          <a:noFill/>
        </p:spPr>
        <p:txBody>
          <a:bodyPr wrap="none" rtlCol="0">
            <a:spAutoFit/>
          </a:bodyPr>
          <a:lstStyle/>
          <a:p>
            <a:r>
              <a:rPr lang="en-US" dirty="0" smtClean="0"/>
              <a:t>effect</a:t>
            </a:r>
            <a:endParaRPr lang="en-US" dirty="0"/>
          </a:p>
        </p:txBody>
      </p:sp>
      <p:sp>
        <p:nvSpPr>
          <p:cNvPr id="9" name="Right Brace 8"/>
          <p:cNvSpPr/>
          <p:nvPr/>
        </p:nvSpPr>
        <p:spPr>
          <a:xfrm rot="5400000">
            <a:off x="6438900" y="1996332"/>
            <a:ext cx="381000" cy="35052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Right Brace 9"/>
          <p:cNvSpPr/>
          <p:nvPr/>
        </p:nvSpPr>
        <p:spPr>
          <a:xfrm rot="5400000">
            <a:off x="2160736" y="2090609"/>
            <a:ext cx="381000" cy="333087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xmlns="" val="36388885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Central idea</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The main thought of focus of a piece of writing.</a:t>
            </a:r>
            <a:endParaRPr lang="en-US" dirty="0"/>
          </a:p>
        </p:txBody>
      </p:sp>
      <p:grpSp>
        <p:nvGrpSpPr>
          <p:cNvPr id="6" name="Group 5"/>
          <p:cNvGrpSpPr/>
          <p:nvPr/>
        </p:nvGrpSpPr>
        <p:grpSpPr>
          <a:xfrm>
            <a:off x="536030" y="1758082"/>
            <a:ext cx="7884424" cy="3535315"/>
            <a:chOff x="496599" y="1783249"/>
            <a:chExt cx="7884424" cy="3535315"/>
          </a:xfrm>
        </p:grpSpPr>
        <p:cxnSp>
          <p:nvCxnSpPr>
            <p:cNvPr id="7" name="Straight Connector 6"/>
            <p:cNvCxnSpPr/>
            <p:nvPr/>
          </p:nvCxnSpPr>
          <p:spPr>
            <a:xfrm flipH="1" flipV="1">
              <a:off x="3117273" y="2462646"/>
              <a:ext cx="762000" cy="533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5081155" y="2372591"/>
              <a:ext cx="644236" cy="533400"/>
            </a:xfrm>
            <a:prstGeom prst="line">
              <a:avLst/>
            </a:prstGeom>
          </p:spPr>
          <p:style>
            <a:lnRef idx="1">
              <a:schemeClr val="accent1"/>
            </a:lnRef>
            <a:fillRef idx="0">
              <a:schemeClr val="accent1"/>
            </a:fillRef>
            <a:effectRef idx="0">
              <a:schemeClr val="accent1"/>
            </a:effectRef>
            <a:fontRef idx="minor">
              <a:schemeClr val="tx1"/>
            </a:fontRef>
          </p:style>
        </p:cxnSp>
        <p:sp>
          <p:nvSpPr>
            <p:cNvPr id="9" name="Oval 8"/>
            <p:cNvSpPr/>
            <p:nvPr/>
          </p:nvSpPr>
          <p:spPr>
            <a:xfrm>
              <a:off x="5808520" y="4178924"/>
              <a:ext cx="2023404" cy="10761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10" name="Oval 9"/>
            <p:cNvSpPr/>
            <p:nvPr/>
          </p:nvSpPr>
          <p:spPr>
            <a:xfrm>
              <a:off x="5531427" y="1783249"/>
              <a:ext cx="2270539" cy="108117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11" name="Oval 10"/>
            <p:cNvSpPr/>
            <p:nvPr/>
          </p:nvSpPr>
          <p:spPr>
            <a:xfrm>
              <a:off x="1272886" y="4242408"/>
              <a:ext cx="2057387" cy="10761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12" name="Oval 11"/>
            <p:cNvSpPr/>
            <p:nvPr/>
          </p:nvSpPr>
          <p:spPr>
            <a:xfrm>
              <a:off x="1371600" y="1824454"/>
              <a:ext cx="1969345" cy="9949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13" name="Oval 12"/>
            <p:cNvSpPr/>
            <p:nvPr/>
          </p:nvSpPr>
          <p:spPr>
            <a:xfrm>
              <a:off x="3330273" y="2592837"/>
              <a:ext cx="2375571" cy="1865807"/>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14" name="TextBox 13"/>
            <p:cNvSpPr txBox="1"/>
            <p:nvPr/>
          </p:nvSpPr>
          <p:spPr>
            <a:xfrm>
              <a:off x="3430671" y="2947936"/>
              <a:ext cx="2174774" cy="533808"/>
            </a:xfrm>
            <a:prstGeom prst="rect">
              <a:avLst/>
            </a:prstGeom>
            <a:noFill/>
          </p:spPr>
          <p:txBody>
            <a:bodyPr wrap="square" rtlCol="0">
              <a:spAutoFit/>
            </a:bodyPr>
            <a:lstStyle/>
            <a:p>
              <a:pPr algn="ctr"/>
              <a:r>
                <a:rPr lang="en-US" sz="2800" b="1" u="sng" dirty="0" smtClean="0"/>
                <a:t>Central Idea</a:t>
              </a:r>
              <a:endParaRPr lang="en-US" sz="2800" b="1" u="sng" dirty="0"/>
            </a:p>
          </p:txBody>
        </p:sp>
        <p:cxnSp>
          <p:nvCxnSpPr>
            <p:cNvPr id="15" name="Straight Connector 14"/>
            <p:cNvCxnSpPr>
              <a:stCxn id="13" idx="5"/>
            </p:cNvCxnSpPr>
            <p:nvPr/>
          </p:nvCxnSpPr>
          <p:spPr>
            <a:xfrm>
              <a:off x="5357950" y="4185403"/>
              <a:ext cx="757088" cy="273241"/>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3296077" y="4322023"/>
              <a:ext cx="583196" cy="291885"/>
            </a:xfrm>
            <a:prstGeom prst="line">
              <a:avLst/>
            </a:prstGeom>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141028" y="1860932"/>
              <a:ext cx="1115190" cy="345405"/>
            </a:xfrm>
            <a:prstGeom prst="rect">
              <a:avLst/>
            </a:prstGeom>
            <a:noFill/>
          </p:spPr>
          <p:txBody>
            <a:bodyPr wrap="square" rtlCol="0">
              <a:spAutoFit/>
            </a:bodyPr>
            <a:lstStyle/>
            <a:p>
              <a:pPr algn="ctr"/>
              <a:r>
                <a:rPr lang="en-US" sz="1600" u="sng" dirty="0" smtClean="0"/>
                <a:t>Detail</a:t>
              </a:r>
              <a:endParaRPr lang="en-US" sz="1600" u="sng" dirty="0"/>
            </a:p>
          </p:txBody>
        </p:sp>
        <p:sp>
          <p:nvSpPr>
            <p:cNvPr id="18" name="TextBox 17"/>
            <p:cNvSpPr txBox="1"/>
            <p:nvPr/>
          </p:nvSpPr>
          <p:spPr>
            <a:xfrm>
              <a:off x="1798677" y="1860932"/>
              <a:ext cx="1115190" cy="345405"/>
            </a:xfrm>
            <a:prstGeom prst="rect">
              <a:avLst/>
            </a:prstGeom>
            <a:noFill/>
          </p:spPr>
          <p:txBody>
            <a:bodyPr wrap="square" rtlCol="0">
              <a:spAutoFit/>
            </a:bodyPr>
            <a:lstStyle/>
            <a:p>
              <a:pPr algn="ctr"/>
              <a:r>
                <a:rPr lang="en-US" sz="1600" u="sng" dirty="0" smtClean="0"/>
                <a:t>Detail</a:t>
              </a:r>
              <a:endParaRPr lang="en-US" sz="1600" u="sng" dirty="0"/>
            </a:p>
          </p:txBody>
        </p:sp>
        <p:sp>
          <p:nvSpPr>
            <p:cNvPr id="19" name="TextBox 18"/>
            <p:cNvSpPr txBox="1"/>
            <p:nvPr/>
          </p:nvSpPr>
          <p:spPr>
            <a:xfrm>
              <a:off x="1743984" y="4256901"/>
              <a:ext cx="1115190" cy="345405"/>
            </a:xfrm>
            <a:prstGeom prst="rect">
              <a:avLst/>
            </a:prstGeom>
            <a:noFill/>
          </p:spPr>
          <p:txBody>
            <a:bodyPr wrap="square" rtlCol="0">
              <a:spAutoFit/>
            </a:bodyPr>
            <a:lstStyle/>
            <a:p>
              <a:pPr algn="ctr"/>
              <a:r>
                <a:rPr lang="en-US" sz="1600" u="sng" dirty="0" smtClean="0"/>
                <a:t>Detail</a:t>
              </a:r>
              <a:endParaRPr lang="en-US" sz="1600" u="sng" dirty="0"/>
            </a:p>
          </p:txBody>
        </p:sp>
        <p:sp>
          <p:nvSpPr>
            <p:cNvPr id="20" name="TextBox 19"/>
            <p:cNvSpPr txBox="1"/>
            <p:nvPr/>
          </p:nvSpPr>
          <p:spPr>
            <a:xfrm>
              <a:off x="6216569" y="4237702"/>
              <a:ext cx="1115190" cy="345405"/>
            </a:xfrm>
            <a:prstGeom prst="rect">
              <a:avLst/>
            </a:prstGeom>
            <a:noFill/>
          </p:spPr>
          <p:txBody>
            <a:bodyPr wrap="square" rtlCol="0">
              <a:spAutoFit/>
            </a:bodyPr>
            <a:lstStyle/>
            <a:p>
              <a:pPr algn="ctr"/>
              <a:r>
                <a:rPr lang="en-US" sz="1600" u="sng" dirty="0" smtClean="0"/>
                <a:t>Detail</a:t>
              </a:r>
              <a:endParaRPr lang="en-US" sz="1600" u="sng" dirty="0"/>
            </a:p>
          </p:txBody>
        </p:sp>
        <p:sp>
          <p:nvSpPr>
            <p:cNvPr id="21" name="TextBox 20"/>
            <p:cNvSpPr txBox="1"/>
            <p:nvPr/>
          </p:nvSpPr>
          <p:spPr>
            <a:xfrm>
              <a:off x="3446512" y="3485256"/>
              <a:ext cx="2143092" cy="461665"/>
            </a:xfrm>
            <a:prstGeom prst="rect">
              <a:avLst/>
            </a:prstGeom>
            <a:noFill/>
          </p:spPr>
          <p:txBody>
            <a:bodyPr wrap="square" rtlCol="0">
              <a:spAutoFit/>
            </a:bodyPr>
            <a:lstStyle/>
            <a:p>
              <a:pPr algn="ctr"/>
              <a:r>
                <a:rPr lang="en-US" sz="2400" dirty="0" smtClean="0"/>
                <a:t>Why I like cats.</a:t>
              </a:r>
              <a:endParaRPr lang="en-US" sz="2400" dirty="0"/>
            </a:p>
          </p:txBody>
        </p:sp>
        <p:sp>
          <p:nvSpPr>
            <p:cNvPr id="22" name="TextBox 21"/>
            <p:cNvSpPr txBox="1"/>
            <p:nvPr/>
          </p:nvSpPr>
          <p:spPr>
            <a:xfrm>
              <a:off x="5725392" y="2165595"/>
              <a:ext cx="2097544" cy="376806"/>
            </a:xfrm>
            <a:prstGeom prst="rect">
              <a:avLst/>
            </a:prstGeom>
            <a:noFill/>
          </p:spPr>
          <p:txBody>
            <a:bodyPr wrap="square" rtlCol="0">
              <a:spAutoFit/>
            </a:bodyPr>
            <a:lstStyle/>
            <a:p>
              <a:pPr algn="ctr"/>
              <a:r>
                <a:rPr lang="en-US" dirty="0" smtClean="0"/>
                <a:t>Cats like to cuddle.</a:t>
              </a:r>
              <a:endParaRPr lang="en-US" dirty="0"/>
            </a:p>
          </p:txBody>
        </p:sp>
        <p:sp>
          <p:nvSpPr>
            <p:cNvPr id="23" name="TextBox 22"/>
            <p:cNvSpPr txBox="1"/>
            <p:nvPr/>
          </p:nvSpPr>
          <p:spPr>
            <a:xfrm>
              <a:off x="1428748" y="2165595"/>
              <a:ext cx="1855047" cy="376806"/>
            </a:xfrm>
            <a:prstGeom prst="rect">
              <a:avLst/>
            </a:prstGeom>
            <a:noFill/>
          </p:spPr>
          <p:txBody>
            <a:bodyPr wrap="square" rtlCol="0">
              <a:spAutoFit/>
            </a:bodyPr>
            <a:lstStyle/>
            <a:p>
              <a:pPr algn="ctr"/>
              <a:r>
                <a:rPr lang="en-US" dirty="0" smtClean="0"/>
                <a:t>Cats are playful. </a:t>
              </a:r>
              <a:endParaRPr lang="en-US" dirty="0"/>
            </a:p>
          </p:txBody>
        </p:sp>
        <p:sp>
          <p:nvSpPr>
            <p:cNvPr id="24" name="TextBox 23"/>
            <p:cNvSpPr txBox="1"/>
            <p:nvPr/>
          </p:nvSpPr>
          <p:spPr>
            <a:xfrm>
              <a:off x="1346254" y="4586746"/>
              <a:ext cx="1910650" cy="376806"/>
            </a:xfrm>
            <a:prstGeom prst="rect">
              <a:avLst/>
            </a:prstGeom>
            <a:noFill/>
          </p:spPr>
          <p:txBody>
            <a:bodyPr wrap="square" rtlCol="0">
              <a:spAutoFit/>
            </a:bodyPr>
            <a:lstStyle/>
            <a:p>
              <a:pPr algn="ctr"/>
              <a:r>
                <a:rPr lang="en-US" dirty="0" smtClean="0"/>
                <a:t>My cat is friendly.</a:t>
              </a:r>
              <a:endParaRPr lang="en-US" dirty="0"/>
            </a:p>
          </p:txBody>
        </p:sp>
        <p:sp>
          <p:nvSpPr>
            <p:cNvPr id="25" name="TextBox 24"/>
            <p:cNvSpPr txBox="1"/>
            <p:nvPr/>
          </p:nvSpPr>
          <p:spPr>
            <a:xfrm>
              <a:off x="6096322" y="4532336"/>
              <a:ext cx="1447800" cy="369332"/>
            </a:xfrm>
            <a:prstGeom prst="rect">
              <a:avLst/>
            </a:prstGeom>
            <a:noFill/>
          </p:spPr>
          <p:txBody>
            <a:bodyPr wrap="square" rtlCol="0">
              <a:spAutoFit/>
            </a:bodyPr>
            <a:lstStyle/>
            <a:p>
              <a:r>
                <a:rPr lang="en-US" dirty="0" smtClean="0"/>
                <a:t>Cats are cute.</a:t>
              </a:r>
              <a:endParaRPr lang="en-US" dirty="0"/>
            </a:p>
          </p:txBody>
        </p:sp>
        <p:cxnSp>
          <p:nvCxnSpPr>
            <p:cNvPr id="26" name="Straight Arrow Connector 25"/>
            <p:cNvCxnSpPr/>
            <p:nvPr/>
          </p:nvCxnSpPr>
          <p:spPr>
            <a:xfrm flipV="1">
              <a:off x="1272886" y="2864428"/>
              <a:ext cx="577559" cy="48837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1206210" y="3665729"/>
              <a:ext cx="445076" cy="62160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flipV="1">
              <a:off x="7331759" y="2877685"/>
              <a:ext cx="381000" cy="61731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7272485" y="3867696"/>
              <a:ext cx="533400" cy="30114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496599" y="3365955"/>
              <a:ext cx="1560801" cy="314005"/>
            </a:xfrm>
            <a:prstGeom prst="rect">
              <a:avLst/>
            </a:prstGeom>
            <a:noFill/>
          </p:spPr>
          <p:txBody>
            <a:bodyPr wrap="square" rtlCol="0">
              <a:spAutoFit/>
            </a:bodyPr>
            <a:lstStyle/>
            <a:p>
              <a:pPr algn="ctr"/>
              <a:r>
                <a:rPr lang="en-US" sz="1400" dirty="0" smtClean="0"/>
                <a:t>key details</a:t>
              </a:r>
              <a:endParaRPr lang="en-US" sz="1400" dirty="0"/>
            </a:p>
          </p:txBody>
        </p:sp>
        <p:sp>
          <p:nvSpPr>
            <p:cNvPr id="31" name="TextBox 30"/>
            <p:cNvSpPr txBox="1"/>
            <p:nvPr/>
          </p:nvSpPr>
          <p:spPr>
            <a:xfrm>
              <a:off x="6820222" y="3553691"/>
              <a:ext cx="1560801" cy="314005"/>
            </a:xfrm>
            <a:prstGeom prst="rect">
              <a:avLst/>
            </a:prstGeom>
            <a:noFill/>
          </p:spPr>
          <p:txBody>
            <a:bodyPr wrap="square" rtlCol="0">
              <a:spAutoFit/>
            </a:bodyPr>
            <a:lstStyle/>
            <a:p>
              <a:pPr algn="ctr"/>
              <a:r>
                <a:rPr lang="en-US" sz="1400" dirty="0" smtClean="0"/>
                <a:t>key details</a:t>
              </a:r>
              <a:endParaRPr lang="en-US" sz="1400" dirty="0"/>
            </a:p>
          </p:txBody>
        </p:sp>
      </p:grpSp>
    </p:spTree>
    <p:extLst>
      <p:ext uri="{BB962C8B-B14F-4D97-AF65-F5344CB8AC3E}">
        <p14:creationId xmlns:p14="http://schemas.microsoft.com/office/powerpoint/2010/main" xmlns="" val="13497173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6" name="Title 5"/>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rgbClr val="0070C0"/>
                </a:solidFill>
              </a:rPr>
              <a:t>Chapter</a:t>
            </a:r>
            <a:endParaRPr lang="en-US" u="sng" dirty="0">
              <a:solidFill>
                <a:srgbClr val="0070C0"/>
              </a:solidFill>
            </a:endParaRPr>
          </a:p>
        </p:txBody>
      </p:sp>
      <p:sp>
        <p:nvSpPr>
          <p:cNvPr id="5" name="Text Placeholder 4"/>
          <p:cNvSpPr>
            <a:spLocks noGrp="1"/>
          </p:cNvSpPr>
          <p:nvPr>
            <p:ph type="body" sz="quarter" idx="13"/>
          </p:nvPr>
        </p:nvSpPr>
        <p:spPr/>
        <p:txBody>
          <a:bodyPr/>
          <a:lstStyle/>
          <a:p>
            <a:r>
              <a:rPr lang="en-US" dirty="0" smtClean="0"/>
              <a:t>A section of a book.</a:t>
            </a:r>
            <a:endParaRPr lang="en-US" dirty="0"/>
          </a:p>
        </p:txBody>
      </p:sp>
      <p:grpSp>
        <p:nvGrpSpPr>
          <p:cNvPr id="28" name="Group 27"/>
          <p:cNvGrpSpPr/>
          <p:nvPr/>
        </p:nvGrpSpPr>
        <p:grpSpPr>
          <a:xfrm>
            <a:off x="838200" y="1828800"/>
            <a:ext cx="7467600" cy="3505200"/>
            <a:chOff x="838200" y="1828800"/>
            <a:chExt cx="7467600" cy="3505200"/>
          </a:xfrm>
        </p:grpSpPr>
        <p:pic>
          <p:nvPicPr>
            <p:cNvPr id="29" name="Picture 2" descr="C:\Users\Sandra\AppData\Local\Microsoft\Windows\Temporary Internet Files\Content.IE5\YW0GWXT1\MC900116076[1].wm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8200" y="2776938"/>
              <a:ext cx="2101748" cy="2135965"/>
            </a:xfrm>
            <a:prstGeom prst="rect">
              <a:avLst/>
            </a:prstGeom>
            <a:noFill/>
            <a:extLst>
              <a:ext uri="{909E8E84-426E-40DD-AFC4-6F175D3DCCD1}">
                <a14:hiddenFill xmlns:a14="http://schemas.microsoft.com/office/drawing/2010/main" xmlns="">
                  <a:solidFill>
                    <a:srgbClr val="FFFFFF"/>
                  </a:solidFill>
                </a14:hiddenFill>
              </a:ext>
            </a:extLst>
          </p:spPr>
        </p:pic>
        <p:grpSp>
          <p:nvGrpSpPr>
            <p:cNvPr id="30" name="Group 29"/>
            <p:cNvGrpSpPr/>
            <p:nvPr/>
          </p:nvGrpSpPr>
          <p:grpSpPr>
            <a:xfrm>
              <a:off x="3672343" y="1828800"/>
              <a:ext cx="4633457" cy="3505200"/>
              <a:chOff x="3672343" y="1828800"/>
              <a:chExt cx="4633457" cy="3505200"/>
            </a:xfrm>
          </p:grpSpPr>
          <p:sp>
            <p:nvSpPr>
              <p:cNvPr id="31" name="TextBox 30"/>
              <p:cNvSpPr txBox="1"/>
              <p:nvPr/>
            </p:nvSpPr>
            <p:spPr>
              <a:xfrm>
                <a:off x="5094006" y="1828800"/>
                <a:ext cx="1883849" cy="800219"/>
              </a:xfrm>
              <a:prstGeom prst="rect">
                <a:avLst/>
              </a:prstGeom>
              <a:noFill/>
            </p:spPr>
            <p:txBody>
              <a:bodyPr wrap="none" rtlCol="0">
                <a:spAutoFit/>
              </a:bodyPr>
              <a:lstStyle/>
              <a:p>
                <a:pPr algn="ctr"/>
                <a:r>
                  <a:rPr lang="en-US" sz="2800" dirty="0" smtClean="0"/>
                  <a:t>The Hobbit </a:t>
                </a:r>
              </a:p>
              <a:p>
                <a:pPr algn="ctr"/>
                <a:r>
                  <a:rPr lang="en-US" i="1" dirty="0" smtClean="0"/>
                  <a:t>~by J.R.R. Tolkien</a:t>
                </a:r>
                <a:endParaRPr lang="en-US" sz="2800" i="1" dirty="0"/>
              </a:p>
            </p:txBody>
          </p:sp>
          <p:sp>
            <p:nvSpPr>
              <p:cNvPr id="32" name="TextBox 31"/>
              <p:cNvSpPr txBox="1"/>
              <p:nvPr/>
            </p:nvSpPr>
            <p:spPr>
              <a:xfrm>
                <a:off x="5113465" y="2743200"/>
                <a:ext cx="1844929" cy="369332"/>
              </a:xfrm>
              <a:prstGeom prst="rect">
                <a:avLst/>
              </a:prstGeom>
              <a:noFill/>
            </p:spPr>
            <p:txBody>
              <a:bodyPr wrap="none" rtlCol="0">
                <a:spAutoFit/>
              </a:bodyPr>
              <a:lstStyle/>
              <a:p>
                <a:pPr algn="ctr"/>
                <a:r>
                  <a:rPr lang="en-US" b="1" u="sng" dirty="0" smtClean="0"/>
                  <a:t>Table of Contents</a:t>
                </a:r>
                <a:endParaRPr lang="en-US" b="1" dirty="0" smtClean="0"/>
              </a:p>
            </p:txBody>
          </p:sp>
          <p:grpSp>
            <p:nvGrpSpPr>
              <p:cNvPr id="33" name="Group 32"/>
              <p:cNvGrpSpPr/>
              <p:nvPr/>
            </p:nvGrpSpPr>
            <p:grpSpPr>
              <a:xfrm>
                <a:off x="3672343" y="3124200"/>
                <a:ext cx="4633457" cy="2209800"/>
                <a:chOff x="3672343" y="3124200"/>
                <a:chExt cx="4633457" cy="2209800"/>
              </a:xfrm>
            </p:grpSpPr>
            <p:grpSp>
              <p:nvGrpSpPr>
                <p:cNvPr id="34" name="Group 33"/>
                <p:cNvGrpSpPr/>
                <p:nvPr/>
              </p:nvGrpSpPr>
              <p:grpSpPr>
                <a:xfrm>
                  <a:off x="7666458" y="3210342"/>
                  <a:ext cx="639342" cy="2123658"/>
                  <a:chOff x="7814481" y="3210342"/>
                  <a:chExt cx="639342" cy="2123658"/>
                </a:xfrm>
              </p:grpSpPr>
              <p:sp>
                <p:nvSpPr>
                  <p:cNvPr id="40" name="TextBox 39"/>
                  <p:cNvSpPr txBox="1"/>
                  <p:nvPr/>
                </p:nvSpPr>
                <p:spPr>
                  <a:xfrm>
                    <a:off x="7924800" y="3579674"/>
                    <a:ext cx="418704" cy="1754326"/>
                  </a:xfrm>
                  <a:prstGeom prst="rect">
                    <a:avLst/>
                  </a:prstGeom>
                  <a:noFill/>
                </p:spPr>
                <p:txBody>
                  <a:bodyPr wrap="none" rtlCol="0">
                    <a:spAutoFit/>
                  </a:bodyPr>
                  <a:lstStyle/>
                  <a:p>
                    <a:r>
                      <a:rPr lang="en-US" dirty="0" smtClean="0"/>
                      <a:t>15</a:t>
                    </a:r>
                  </a:p>
                  <a:p>
                    <a:r>
                      <a:rPr lang="en-US" dirty="0" smtClean="0"/>
                      <a:t>40</a:t>
                    </a:r>
                  </a:p>
                  <a:p>
                    <a:r>
                      <a:rPr lang="en-US" dirty="0" smtClean="0"/>
                      <a:t>55</a:t>
                    </a:r>
                  </a:p>
                  <a:p>
                    <a:r>
                      <a:rPr lang="en-US" dirty="0" smtClean="0"/>
                      <a:t>64</a:t>
                    </a:r>
                  </a:p>
                  <a:p>
                    <a:r>
                      <a:rPr lang="en-US" dirty="0" smtClean="0"/>
                      <a:t>76</a:t>
                    </a:r>
                  </a:p>
                  <a:p>
                    <a:r>
                      <a:rPr lang="en-US" dirty="0" smtClean="0"/>
                      <a:t>96</a:t>
                    </a:r>
                    <a:endParaRPr lang="en-US" dirty="0"/>
                  </a:p>
                </p:txBody>
              </p:sp>
              <p:sp>
                <p:nvSpPr>
                  <p:cNvPr id="41" name="TextBox 40"/>
                  <p:cNvSpPr txBox="1"/>
                  <p:nvPr/>
                </p:nvSpPr>
                <p:spPr>
                  <a:xfrm>
                    <a:off x="7814481" y="3210342"/>
                    <a:ext cx="639342" cy="369332"/>
                  </a:xfrm>
                  <a:prstGeom prst="rect">
                    <a:avLst/>
                  </a:prstGeom>
                  <a:noFill/>
                </p:spPr>
                <p:txBody>
                  <a:bodyPr wrap="none" rtlCol="0">
                    <a:spAutoFit/>
                  </a:bodyPr>
                  <a:lstStyle/>
                  <a:p>
                    <a:r>
                      <a:rPr lang="en-US" b="1" dirty="0" smtClean="0"/>
                      <a:t>Page</a:t>
                    </a:r>
                    <a:endParaRPr lang="en-US" b="1" dirty="0"/>
                  </a:p>
                </p:txBody>
              </p:sp>
            </p:grpSp>
            <p:grpSp>
              <p:nvGrpSpPr>
                <p:cNvPr id="35" name="Group 34"/>
                <p:cNvGrpSpPr/>
                <p:nvPr/>
              </p:nvGrpSpPr>
              <p:grpSpPr>
                <a:xfrm>
                  <a:off x="3672343" y="3124200"/>
                  <a:ext cx="3490458" cy="2208074"/>
                  <a:chOff x="3672343" y="3124200"/>
                  <a:chExt cx="3490458" cy="2208074"/>
                </a:xfrm>
              </p:grpSpPr>
              <p:grpSp>
                <p:nvGrpSpPr>
                  <p:cNvPr id="36" name="Group 35"/>
                  <p:cNvGrpSpPr/>
                  <p:nvPr/>
                </p:nvGrpSpPr>
                <p:grpSpPr>
                  <a:xfrm>
                    <a:off x="3672343" y="3577947"/>
                    <a:ext cx="3490458" cy="1754327"/>
                    <a:chOff x="5046924" y="3274873"/>
                    <a:chExt cx="3720287" cy="1754327"/>
                  </a:xfrm>
                </p:grpSpPr>
                <p:sp>
                  <p:nvSpPr>
                    <p:cNvPr id="38" name="TextBox 37"/>
                    <p:cNvSpPr txBox="1"/>
                    <p:nvPr/>
                  </p:nvSpPr>
                  <p:spPr>
                    <a:xfrm>
                      <a:off x="5046924" y="3274874"/>
                      <a:ext cx="301686" cy="1754326"/>
                    </a:xfrm>
                    <a:prstGeom prst="rect">
                      <a:avLst/>
                    </a:prstGeom>
                    <a:noFill/>
                  </p:spPr>
                  <p:txBody>
                    <a:bodyPr wrap="none" rtlCol="0">
                      <a:spAutoFit/>
                    </a:bodyPr>
                    <a:lstStyle/>
                    <a:p>
                      <a:pPr algn="ctr"/>
                      <a:r>
                        <a:rPr lang="en-US" dirty="0" smtClean="0"/>
                        <a:t>1</a:t>
                      </a:r>
                    </a:p>
                    <a:p>
                      <a:pPr algn="ctr"/>
                      <a:r>
                        <a:rPr lang="en-US" dirty="0" smtClean="0"/>
                        <a:t>2</a:t>
                      </a:r>
                    </a:p>
                    <a:p>
                      <a:pPr algn="ctr"/>
                      <a:r>
                        <a:rPr lang="en-US" dirty="0" smtClean="0"/>
                        <a:t>3</a:t>
                      </a:r>
                    </a:p>
                    <a:p>
                      <a:pPr algn="ctr"/>
                      <a:r>
                        <a:rPr lang="en-US" dirty="0" smtClean="0"/>
                        <a:t>4</a:t>
                      </a:r>
                    </a:p>
                    <a:p>
                      <a:pPr algn="ctr"/>
                      <a:r>
                        <a:rPr lang="en-US" dirty="0" smtClean="0"/>
                        <a:t>5</a:t>
                      </a:r>
                    </a:p>
                    <a:p>
                      <a:pPr algn="ctr"/>
                      <a:r>
                        <a:rPr lang="en-US" dirty="0" smtClean="0"/>
                        <a:t>6</a:t>
                      </a:r>
                    </a:p>
                  </p:txBody>
                </p:sp>
                <p:sp>
                  <p:nvSpPr>
                    <p:cNvPr id="39" name="TextBox 38"/>
                    <p:cNvSpPr txBox="1"/>
                    <p:nvPr/>
                  </p:nvSpPr>
                  <p:spPr>
                    <a:xfrm>
                      <a:off x="5381284" y="3274873"/>
                      <a:ext cx="3385927" cy="1754326"/>
                    </a:xfrm>
                    <a:prstGeom prst="rect">
                      <a:avLst/>
                    </a:prstGeom>
                    <a:noFill/>
                  </p:spPr>
                  <p:txBody>
                    <a:bodyPr wrap="none" rtlCol="0">
                      <a:spAutoFit/>
                    </a:bodyPr>
                    <a:lstStyle/>
                    <a:p>
                      <a:r>
                        <a:rPr lang="en-US" dirty="0" smtClean="0"/>
                        <a:t>An Unexpected Party</a:t>
                      </a:r>
                    </a:p>
                    <a:p>
                      <a:r>
                        <a:rPr lang="en-US" dirty="0" smtClean="0"/>
                        <a:t>Roast Mutton</a:t>
                      </a:r>
                    </a:p>
                    <a:p>
                      <a:r>
                        <a:rPr lang="en-US" dirty="0" smtClean="0"/>
                        <a:t>A Short Rest</a:t>
                      </a:r>
                    </a:p>
                    <a:p>
                      <a:r>
                        <a:rPr lang="en-US" dirty="0" smtClean="0"/>
                        <a:t>Over Hill and Under Hill</a:t>
                      </a:r>
                    </a:p>
                    <a:p>
                      <a:r>
                        <a:rPr lang="en-US" dirty="0" smtClean="0"/>
                        <a:t>Riddles in the Dark</a:t>
                      </a:r>
                    </a:p>
                    <a:p>
                      <a:r>
                        <a:rPr lang="en-US" dirty="0" smtClean="0"/>
                        <a:t>Out of the Frying-Pan into the Fire</a:t>
                      </a:r>
                      <a:endParaRPr lang="en-US" dirty="0"/>
                    </a:p>
                  </p:txBody>
                </p:sp>
              </p:grpSp>
              <p:sp>
                <p:nvSpPr>
                  <p:cNvPr id="37" name="TextBox 36"/>
                  <p:cNvSpPr txBox="1"/>
                  <p:nvPr/>
                </p:nvSpPr>
                <p:spPr>
                  <a:xfrm>
                    <a:off x="3755428" y="3124200"/>
                    <a:ext cx="1197572" cy="461665"/>
                  </a:xfrm>
                  <a:prstGeom prst="rect">
                    <a:avLst/>
                  </a:prstGeom>
                  <a:noFill/>
                </p:spPr>
                <p:txBody>
                  <a:bodyPr wrap="none" rtlCol="0">
                    <a:spAutoFit/>
                  </a:bodyPr>
                  <a:lstStyle/>
                  <a:p>
                    <a:r>
                      <a:rPr lang="en-US" sz="2400" b="1" u="sng" dirty="0" smtClean="0">
                        <a:solidFill>
                          <a:schemeClr val="accent1"/>
                        </a:solidFill>
                      </a:rPr>
                      <a:t>Chapter</a:t>
                    </a:r>
                    <a:endParaRPr lang="en-US" b="1" u="sng" dirty="0">
                      <a:solidFill>
                        <a:schemeClr val="accent1"/>
                      </a:solidFill>
                    </a:endParaRPr>
                  </a:p>
                </p:txBody>
              </p:sp>
            </p:grpSp>
          </p:grpSp>
        </p:grpSp>
      </p:grpSp>
    </p:spTree>
    <p:extLst>
      <p:ext uri="{BB962C8B-B14F-4D97-AF65-F5344CB8AC3E}">
        <p14:creationId xmlns:p14="http://schemas.microsoft.com/office/powerpoint/2010/main" xmlns="" val="20212591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19</a:t>
            </a:r>
            <a:r>
              <a:rPr lang="en-US" u="sng" baseline="30000" dirty="0" smtClean="0">
                <a:solidFill>
                  <a:schemeClr val="accent1"/>
                </a:solidFill>
              </a:rPr>
              <a:t>th</a:t>
            </a:r>
            <a:r>
              <a:rPr lang="en-US" u="sng" dirty="0" smtClean="0">
                <a:solidFill>
                  <a:schemeClr val="accent1"/>
                </a:solidFill>
              </a:rPr>
              <a:t> century</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The time period from January 1, </a:t>
            </a:r>
            <a:r>
              <a:rPr lang="en-US" dirty="0" smtClean="0"/>
              <a:t>1801 </a:t>
            </a:r>
            <a:r>
              <a:rPr lang="en-US" dirty="0"/>
              <a:t>to December 31, </a:t>
            </a:r>
            <a:r>
              <a:rPr lang="en-US" dirty="0" smtClean="0"/>
              <a:t>1900. </a:t>
            </a:r>
            <a:endParaRPr lang="en-US" dirty="0"/>
          </a:p>
        </p:txBody>
      </p:sp>
      <p:grpSp>
        <p:nvGrpSpPr>
          <p:cNvPr id="8" name="Group 7"/>
          <p:cNvGrpSpPr/>
          <p:nvPr/>
        </p:nvGrpSpPr>
        <p:grpSpPr>
          <a:xfrm>
            <a:off x="574040" y="1815350"/>
            <a:ext cx="2016760" cy="1994650"/>
            <a:chOff x="3017822" y="2342584"/>
            <a:chExt cx="3108356" cy="2569494"/>
          </a:xfrm>
        </p:grpSpPr>
        <p:pic>
          <p:nvPicPr>
            <p:cNvPr id="2050" name="Picture 2" descr="C:\Users\Sandra\AppData\Local\Microsoft\Windows\Temporary Internet Files\Content.IE5\OC1THS3G\MC900149430[1].wm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017822" y="2342584"/>
              <a:ext cx="3108356" cy="2172832"/>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extBox 6"/>
            <p:cNvSpPr txBox="1"/>
            <p:nvPr/>
          </p:nvSpPr>
          <p:spPr>
            <a:xfrm>
              <a:off x="3017822" y="4475955"/>
              <a:ext cx="2849578" cy="436123"/>
            </a:xfrm>
            <a:prstGeom prst="rect">
              <a:avLst/>
            </a:prstGeom>
            <a:noFill/>
          </p:spPr>
          <p:txBody>
            <a:bodyPr wrap="square" rtlCol="0">
              <a:spAutoFit/>
            </a:bodyPr>
            <a:lstStyle/>
            <a:p>
              <a:r>
                <a:rPr lang="en-US" sz="1600" dirty="0" smtClean="0"/>
                <a:t>American Civil War</a:t>
              </a:r>
              <a:endParaRPr lang="en-US" sz="1600" dirty="0"/>
            </a:p>
          </p:txBody>
        </p:sp>
      </p:grpSp>
      <p:grpSp>
        <p:nvGrpSpPr>
          <p:cNvPr id="11" name="Group 10"/>
          <p:cNvGrpSpPr/>
          <p:nvPr/>
        </p:nvGrpSpPr>
        <p:grpSpPr>
          <a:xfrm>
            <a:off x="2376746" y="3270583"/>
            <a:ext cx="1890454" cy="1987217"/>
            <a:chOff x="957030" y="2342584"/>
            <a:chExt cx="1890454" cy="1987217"/>
          </a:xfrm>
        </p:grpSpPr>
        <p:pic>
          <p:nvPicPr>
            <p:cNvPr id="2052" name="Picture 4" descr="C:\Users\Sandra\AppData\Local\Microsoft\Windows\Temporary Internet Files\Content.IE5\B8N3ETCL\MC900037197[1].wm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219200" y="2342584"/>
              <a:ext cx="1366114" cy="1648663"/>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TextBox 9"/>
            <p:cNvSpPr txBox="1"/>
            <p:nvPr/>
          </p:nvSpPr>
          <p:spPr>
            <a:xfrm>
              <a:off x="957030" y="3991247"/>
              <a:ext cx="1890454" cy="338554"/>
            </a:xfrm>
            <a:prstGeom prst="rect">
              <a:avLst/>
            </a:prstGeom>
            <a:noFill/>
          </p:spPr>
          <p:txBody>
            <a:bodyPr wrap="none" rtlCol="0">
              <a:spAutoFit/>
            </a:bodyPr>
            <a:lstStyle/>
            <a:p>
              <a:r>
                <a:rPr lang="en-US" sz="1600" dirty="0" smtClean="0"/>
                <a:t>Printing Press - 1810</a:t>
              </a:r>
              <a:endParaRPr lang="en-US" sz="1600" dirty="0"/>
            </a:p>
          </p:txBody>
        </p:sp>
      </p:grpSp>
      <p:grpSp>
        <p:nvGrpSpPr>
          <p:cNvPr id="13" name="Group 12"/>
          <p:cNvGrpSpPr/>
          <p:nvPr/>
        </p:nvGrpSpPr>
        <p:grpSpPr>
          <a:xfrm>
            <a:off x="4267200" y="1871246"/>
            <a:ext cx="2738651" cy="2014954"/>
            <a:chOff x="6126178" y="1752600"/>
            <a:chExt cx="2738651" cy="2014954"/>
          </a:xfrm>
        </p:grpSpPr>
        <p:pic>
          <p:nvPicPr>
            <p:cNvPr id="2053" name="Picture 5" descr="C:\Users\Sandra\AppData\Local\Microsoft\Windows\Temporary Internet Files\Content.IE5\FC92QMUY\MP900289913[1].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126178" y="1752600"/>
              <a:ext cx="2738651" cy="1834896"/>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TextBox 11"/>
            <p:cNvSpPr txBox="1"/>
            <p:nvPr/>
          </p:nvSpPr>
          <p:spPr>
            <a:xfrm>
              <a:off x="6575860" y="3429000"/>
              <a:ext cx="1656544" cy="338554"/>
            </a:xfrm>
            <a:prstGeom prst="rect">
              <a:avLst/>
            </a:prstGeom>
            <a:noFill/>
          </p:spPr>
          <p:txBody>
            <a:bodyPr wrap="none" rtlCol="0">
              <a:spAutoFit/>
            </a:bodyPr>
            <a:lstStyle/>
            <a:p>
              <a:r>
                <a:rPr lang="en-US" sz="1600" dirty="0" smtClean="0"/>
                <a:t>Typewriter - 1829</a:t>
              </a:r>
              <a:endParaRPr lang="en-US" sz="1600" dirty="0"/>
            </a:p>
          </p:txBody>
        </p:sp>
      </p:grpSp>
      <p:grpSp>
        <p:nvGrpSpPr>
          <p:cNvPr id="15" name="Group 14"/>
          <p:cNvGrpSpPr/>
          <p:nvPr/>
        </p:nvGrpSpPr>
        <p:grpSpPr>
          <a:xfrm>
            <a:off x="6769216" y="3071330"/>
            <a:ext cx="1582304" cy="2175584"/>
            <a:chOff x="6769216" y="3071330"/>
            <a:chExt cx="1582304" cy="2175584"/>
          </a:xfrm>
        </p:grpSpPr>
        <p:pic>
          <p:nvPicPr>
            <p:cNvPr id="2056" name="Picture 8" descr="C:\Users\Sandra\AppData\Local\Microsoft\Windows\Temporary Internet Files\Content.IE5\B8N3ETCL\MC900340382[1].wmf"/>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934200" y="3071330"/>
              <a:ext cx="1417320" cy="1837030"/>
            </a:xfrm>
            <a:prstGeom prst="rect">
              <a:avLst/>
            </a:prstGeom>
            <a:noFill/>
            <a:extLst>
              <a:ext uri="{909E8E84-426E-40DD-AFC4-6F175D3DCCD1}">
                <a14:hiddenFill xmlns:a14="http://schemas.microsoft.com/office/drawing/2010/main" xmlns="">
                  <a:solidFill>
                    <a:srgbClr val="FFFFFF"/>
                  </a:solidFill>
                </a14:hiddenFill>
              </a:ext>
            </a:extLst>
          </p:spPr>
        </p:pic>
        <p:sp>
          <p:nvSpPr>
            <p:cNvPr id="14" name="TextBox 13"/>
            <p:cNvSpPr txBox="1"/>
            <p:nvPr/>
          </p:nvSpPr>
          <p:spPr>
            <a:xfrm>
              <a:off x="6769216" y="4908360"/>
              <a:ext cx="1575047" cy="338554"/>
            </a:xfrm>
            <a:prstGeom prst="rect">
              <a:avLst/>
            </a:prstGeom>
            <a:noFill/>
          </p:spPr>
          <p:txBody>
            <a:bodyPr wrap="none" rtlCol="0">
              <a:spAutoFit/>
            </a:bodyPr>
            <a:lstStyle/>
            <a:p>
              <a:r>
                <a:rPr lang="en-US" sz="1600" dirty="0" smtClean="0"/>
                <a:t>Safety Pin - 1849</a:t>
              </a:r>
              <a:endParaRPr lang="en-US" sz="1600" dirty="0"/>
            </a:p>
          </p:txBody>
        </p:sp>
      </p:grpSp>
    </p:spTree>
    <p:extLst>
      <p:ext uri="{BB962C8B-B14F-4D97-AF65-F5344CB8AC3E}">
        <p14:creationId xmlns:p14="http://schemas.microsoft.com/office/powerpoint/2010/main" xmlns="" val="31014523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6" name="Title 5"/>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Character</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A person or animal who takes part in the action of a literary work.</a:t>
            </a:r>
            <a:endParaRPr lang="en-US" dirty="0"/>
          </a:p>
        </p:txBody>
      </p:sp>
      <p:pic>
        <p:nvPicPr>
          <p:cNvPr id="1026" name="Picture 2" descr="C:\Users\Sandra\AppData\Local\Microsoft\Windows\Temporary Internet Files\Content.IE5\P1E1WNHU\MC900116066[1].wm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238500" y="1905000"/>
            <a:ext cx="2667000" cy="327584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4929197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rgbClr val="0070C0"/>
                </a:solidFill>
              </a:rPr>
              <a:t>Character development</a:t>
            </a:r>
            <a:endParaRPr lang="en-US" u="sng" dirty="0">
              <a:solidFill>
                <a:srgbClr val="0070C0"/>
              </a:solidFill>
            </a:endParaRPr>
          </a:p>
        </p:txBody>
      </p:sp>
      <p:sp>
        <p:nvSpPr>
          <p:cNvPr id="5" name="Text Placeholder 4"/>
          <p:cNvSpPr>
            <a:spLocks noGrp="1"/>
          </p:cNvSpPr>
          <p:nvPr>
            <p:ph type="body" sz="quarter" idx="13"/>
          </p:nvPr>
        </p:nvSpPr>
        <p:spPr/>
        <p:txBody>
          <a:bodyPr/>
          <a:lstStyle/>
          <a:p>
            <a:r>
              <a:rPr lang="en-US" dirty="0"/>
              <a:t>The method(s) a writer uses to create and develop characters.</a:t>
            </a:r>
          </a:p>
        </p:txBody>
      </p:sp>
      <p:grpSp>
        <p:nvGrpSpPr>
          <p:cNvPr id="7" name="Group 6"/>
          <p:cNvGrpSpPr/>
          <p:nvPr/>
        </p:nvGrpSpPr>
        <p:grpSpPr>
          <a:xfrm>
            <a:off x="1295400" y="2819400"/>
            <a:ext cx="6821635" cy="1539759"/>
            <a:chOff x="1295400" y="2819400"/>
            <a:chExt cx="6821635" cy="1539759"/>
          </a:xfrm>
        </p:grpSpPr>
        <p:sp>
          <p:nvSpPr>
            <p:cNvPr id="8" name="TextBox 7"/>
            <p:cNvSpPr txBox="1"/>
            <p:nvPr/>
          </p:nvSpPr>
          <p:spPr>
            <a:xfrm rot="20427434">
              <a:off x="1295400" y="3081634"/>
              <a:ext cx="2151551" cy="461665"/>
            </a:xfrm>
            <a:prstGeom prst="rect">
              <a:avLst/>
            </a:prstGeom>
            <a:noFill/>
          </p:spPr>
          <p:txBody>
            <a:bodyPr wrap="none" rtlCol="0">
              <a:spAutoFit/>
            </a:bodyPr>
            <a:lstStyle/>
            <a:p>
              <a:r>
                <a:rPr lang="en-US" sz="2400" b="1" dirty="0" smtClean="0">
                  <a:ln w="9525">
                    <a:solidFill>
                      <a:srgbClr val="FF0000"/>
                    </a:solidFill>
                    <a:prstDash val="solid"/>
                  </a:ln>
                  <a:effectLst>
                    <a:outerShdw blurRad="12700" dist="38100" dir="2700000" algn="tl" rotWithShape="0">
                      <a:schemeClr val="bg1">
                        <a:lumMod val="50000"/>
                      </a:schemeClr>
                    </a:outerShdw>
                  </a:effectLst>
                </a:rPr>
                <a:t>Physical Details</a:t>
              </a:r>
              <a:endParaRPr lang="en-US" sz="2400" b="1" dirty="0">
                <a:ln w="9525">
                  <a:solidFill>
                    <a:srgbClr val="FF0000"/>
                  </a:solidFill>
                  <a:prstDash val="solid"/>
                </a:ln>
                <a:effectLst>
                  <a:outerShdw blurRad="12700" dist="38100" dir="2700000" algn="tl" rotWithShape="0">
                    <a:schemeClr val="bg1">
                      <a:lumMod val="50000"/>
                    </a:schemeClr>
                  </a:outerShdw>
                </a:effectLst>
              </a:endParaRPr>
            </a:p>
          </p:txBody>
        </p:sp>
        <p:sp>
          <p:nvSpPr>
            <p:cNvPr id="9" name="TextBox 8"/>
            <p:cNvSpPr txBox="1"/>
            <p:nvPr/>
          </p:nvSpPr>
          <p:spPr>
            <a:xfrm rot="1282865">
              <a:off x="4648200" y="2819400"/>
              <a:ext cx="3468835" cy="461665"/>
            </a:xfrm>
            <a:prstGeom prst="rect">
              <a:avLst/>
            </a:prstGeom>
            <a:noFill/>
          </p:spPr>
          <p:txBody>
            <a:bodyPr wrap="none" rtlCol="0">
              <a:spAutoFit/>
            </a:bodyPr>
            <a:lstStyle/>
            <a:p>
              <a:r>
                <a:rPr lang="en-US" sz="2400" b="1" dirty="0" smtClean="0">
                  <a:ln w="9525">
                    <a:solidFill>
                      <a:srgbClr val="7030A0"/>
                    </a:solidFill>
                    <a:prstDash val="solid"/>
                  </a:ln>
                  <a:effectLst>
                    <a:outerShdw blurRad="12700" dist="38100" dir="2700000" algn="tl" rotWithShape="0">
                      <a:schemeClr val="bg1">
                        <a:lumMod val="50000"/>
                      </a:schemeClr>
                    </a:outerShdw>
                  </a:effectLst>
                </a:rPr>
                <a:t>Surrounding Environment</a:t>
              </a:r>
              <a:endParaRPr lang="en-US" sz="2400" b="1" dirty="0">
                <a:ln w="9525">
                  <a:solidFill>
                    <a:srgbClr val="7030A0"/>
                  </a:solidFill>
                  <a:prstDash val="solid"/>
                </a:ln>
                <a:effectLst>
                  <a:outerShdw blurRad="12700" dist="38100" dir="2700000" algn="tl" rotWithShape="0">
                    <a:schemeClr val="bg1">
                      <a:lumMod val="50000"/>
                    </a:schemeClr>
                  </a:outerShdw>
                </a:effectLst>
              </a:endParaRPr>
            </a:p>
          </p:txBody>
        </p:sp>
        <p:sp>
          <p:nvSpPr>
            <p:cNvPr id="10" name="TextBox 9"/>
            <p:cNvSpPr txBox="1"/>
            <p:nvPr/>
          </p:nvSpPr>
          <p:spPr>
            <a:xfrm>
              <a:off x="3508188" y="3897494"/>
              <a:ext cx="2350452" cy="461665"/>
            </a:xfrm>
            <a:prstGeom prst="rect">
              <a:avLst/>
            </a:prstGeom>
            <a:noFill/>
          </p:spPr>
          <p:txBody>
            <a:bodyPr wrap="none" rtlCol="0">
              <a:spAutoFit/>
            </a:bodyPr>
            <a:lstStyle/>
            <a:p>
              <a:r>
                <a:rPr lang="en-US" sz="2400" b="1" dirty="0" smtClean="0">
                  <a:ln w="9525">
                    <a:solidFill>
                      <a:srgbClr val="00B0F0"/>
                    </a:solidFill>
                    <a:prstDash val="solid"/>
                  </a:ln>
                  <a:effectLst>
                    <a:outerShdw blurRad="12700" dist="38100" dir="2700000" algn="tl" rotWithShape="0">
                      <a:schemeClr val="bg1">
                        <a:lumMod val="50000"/>
                      </a:schemeClr>
                    </a:outerShdw>
                  </a:effectLst>
                </a:rPr>
                <a:t>Other Characters</a:t>
              </a:r>
              <a:endParaRPr lang="en-US" sz="2400" b="1" dirty="0">
                <a:ln w="9525">
                  <a:solidFill>
                    <a:srgbClr val="00B0F0"/>
                  </a:solidFill>
                  <a:prstDash val="solid"/>
                </a:ln>
                <a:effectLst>
                  <a:outerShdw blurRad="12700" dist="38100" dir="2700000" algn="tl" rotWithShape="0">
                    <a:schemeClr val="bg1">
                      <a:lumMod val="50000"/>
                    </a:schemeClr>
                  </a:outerShdw>
                </a:effectLst>
              </a:endParaRPr>
            </a:p>
          </p:txBody>
        </p:sp>
      </p:grpSp>
    </p:spTree>
    <p:extLst>
      <p:ext uri="{BB962C8B-B14F-4D97-AF65-F5344CB8AC3E}">
        <p14:creationId xmlns:p14="http://schemas.microsoft.com/office/powerpoint/2010/main" xmlns="" val="3876181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6" name="Title 5"/>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Chart</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A group of facts about something in the form of a diagram, table, graph, etc.</a:t>
            </a:r>
          </a:p>
        </p:txBody>
      </p:sp>
      <p:pic>
        <p:nvPicPr>
          <p:cNvPr id="2051" name="Picture 3" descr="C:\Users\Sandra\AppData\Local\Microsoft\Windows\Temporary Internet Files\Content.IE5\P1E1WNHU\MP900402794[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290693" y="1792739"/>
            <a:ext cx="4562614" cy="351538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2792710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dirty="0" smtClean="0"/>
              <a:t>Chronological order</a:t>
            </a:r>
            <a:endParaRPr lang="en-US" dirty="0"/>
          </a:p>
        </p:txBody>
      </p:sp>
      <p:sp>
        <p:nvSpPr>
          <p:cNvPr id="5" name="Text Placeholder 4"/>
          <p:cNvSpPr>
            <a:spLocks noGrp="1"/>
          </p:cNvSpPr>
          <p:nvPr>
            <p:ph type="body" sz="quarter" idx="13"/>
          </p:nvPr>
        </p:nvSpPr>
        <p:spPr/>
        <p:txBody>
          <a:bodyPr/>
          <a:lstStyle/>
          <a:p>
            <a:r>
              <a:rPr lang="en-US" dirty="0" smtClean="0"/>
              <a:t>A list of events in the order in which they occur.</a:t>
            </a:r>
            <a:endParaRPr lang="en-US" dirty="0"/>
          </a:p>
        </p:txBody>
      </p:sp>
      <p:pic>
        <p:nvPicPr>
          <p:cNvPr id="5122" name="Picture 2" descr="C:\Users\Sandra\AppData\Local\Microsoft\Windows\Temporary Internet Files\Content.IE5\T22EU4MB\MC900436236[1].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333421" y="1840545"/>
            <a:ext cx="1188720" cy="822960"/>
          </a:xfrm>
          <a:prstGeom prst="rect">
            <a:avLst/>
          </a:prstGeom>
          <a:noFill/>
          <a:extLst>
            <a:ext uri="{909E8E84-426E-40DD-AFC4-6F175D3DCCD1}">
              <a14:hiddenFill xmlns:a14="http://schemas.microsoft.com/office/drawing/2010/main" xmlns="">
                <a:solidFill>
                  <a:srgbClr val="FFFFFF"/>
                </a:solidFill>
              </a14:hiddenFill>
            </a:ext>
          </a:extLst>
        </p:spPr>
      </p:pic>
      <p:pic>
        <p:nvPicPr>
          <p:cNvPr id="5123" name="Picture 3" descr="C:\Users\Sandra\AppData\Local\Microsoft\Windows\Temporary Internet Files\Content.IE5\T22EU4MB\MC900436249[1].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629498" y="2286000"/>
            <a:ext cx="1220491" cy="822960"/>
          </a:xfrm>
          <a:prstGeom prst="rect">
            <a:avLst/>
          </a:prstGeom>
          <a:noFill/>
          <a:extLst>
            <a:ext uri="{909E8E84-426E-40DD-AFC4-6F175D3DCCD1}">
              <a14:hiddenFill xmlns:a14="http://schemas.microsoft.com/office/drawing/2010/main" xmlns="">
                <a:solidFill>
                  <a:srgbClr val="FFFFFF"/>
                </a:solidFill>
              </a14:hiddenFill>
            </a:ext>
          </a:extLst>
        </p:spPr>
      </p:pic>
      <p:pic>
        <p:nvPicPr>
          <p:cNvPr id="5124" name="Picture 4" descr="C:\Users\Sandra\AppData\Local\Microsoft\Windows\Temporary Internet Files\Content.IE5\P1E1WNHU\MC900054094[1].wmf"/>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334538" y="2895600"/>
            <a:ext cx="1187603" cy="822960"/>
          </a:xfrm>
          <a:prstGeom prst="rect">
            <a:avLst/>
          </a:prstGeom>
          <a:noFill/>
          <a:extLst>
            <a:ext uri="{909E8E84-426E-40DD-AFC4-6F175D3DCCD1}">
              <a14:hiddenFill xmlns:a14="http://schemas.microsoft.com/office/drawing/2010/main" xmlns="">
                <a:solidFill>
                  <a:srgbClr val="FFFFFF"/>
                </a:solidFill>
              </a14:hiddenFill>
            </a:ext>
          </a:extLst>
        </p:spPr>
      </p:pic>
      <p:pic>
        <p:nvPicPr>
          <p:cNvPr id="5127" name="Picture 7" descr="C:\Users\Sandra\AppData\Local\Microsoft\Windows\Temporary Internet Files\Content.IE5\P1E1WNHU\MP900442489[1].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629498" y="3352800"/>
            <a:ext cx="1369985" cy="914400"/>
          </a:xfrm>
          <a:prstGeom prst="rect">
            <a:avLst/>
          </a:prstGeom>
          <a:noFill/>
          <a:extLst>
            <a:ext uri="{909E8E84-426E-40DD-AFC4-6F175D3DCCD1}">
              <a14:hiddenFill xmlns:a14="http://schemas.microsoft.com/office/drawing/2010/main" xmlns="">
                <a:solidFill>
                  <a:srgbClr val="FFFFFF"/>
                </a:solidFill>
              </a14:hiddenFill>
            </a:ext>
          </a:extLst>
        </p:spPr>
      </p:pic>
      <p:pic>
        <p:nvPicPr>
          <p:cNvPr id="5128" name="Picture 8" descr="C:\Users\Sandra\AppData\Local\Microsoft\Windows\Temporary Internet Files\Content.IE5\ANFLIA3Y\MC900436224[1].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1154881" y="4009505"/>
            <a:ext cx="1546916" cy="914400"/>
          </a:xfrm>
          <a:prstGeom prst="rect">
            <a:avLst/>
          </a:prstGeom>
          <a:noFill/>
          <a:extLst>
            <a:ext uri="{909E8E84-426E-40DD-AFC4-6F175D3DCCD1}">
              <a14:hiddenFill xmlns:a14="http://schemas.microsoft.com/office/drawing/2010/main" xmlns="">
                <a:solidFill>
                  <a:srgbClr val="FFFFFF"/>
                </a:solidFill>
              </a14:hiddenFill>
            </a:ext>
          </a:extLst>
        </p:spPr>
      </p:pic>
      <p:pic>
        <p:nvPicPr>
          <p:cNvPr id="5130" name="Picture 10" descr="C:\Users\Sandra\AppData\Local\Microsoft\Windows\Temporary Internet Files\Content.IE5\T22EU4MB\MC900436227[1].pn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6477001" y="4511040"/>
            <a:ext cx="1525487" cy="822960"/>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3072454" y="1819763"/>
            <a:ext cx="2999091" cy="3416320"/>
          </a:xfrm>
          <a:prstGeom prst="rect">
            <a:avLst/>
          </a:prstGeom>
          <a:noFill/>
        </p:spPr>
        <p:txBody>
          <a:bodyPr wrap="none" rtlCol="0">
            <a:spAutoFit/>
          </a:bodyPr>
          <a:lstStyle/>
          <a:p>
            <a:pPr>
              <a:lnSpc>
                <a:spcPct val="200000"/>
              </a:lnSpc>
            </a:pPr>
            <a:r>
              <a:rPr lang="en-US" dirty="0" smtClean="0"/>
              <a:t>New Years Day – January 01</a:t>
            </a:r>
          </a:p>
          <a:p>
            <a:pPr>
              <a:lnSpc>
                <a:spcPct val="200000"/>
              </a:lnSpc>
            </a:pPr>
            <a:r>
              <a:rPr lang="en-US" dirty="0" smtClean="0"/>
              <a:t>Valentine’s Day – February 14</a:t>
            </a:r>
          </a:p>
          <a:p>
            <a:pPr>
              <a:lnSpc>
                <a:spcPct val="200000"/>
              </a:lnSpc>
            </a:pPr>
            <a:r>
              <a:rPr lang="en-US" dirty="0" smtClean="0"/>
              <a:t>St. Patrick’s Day – March 17</a:t>
            </a:r>
          </a:p>
          <a:p>
            <a:pPr>
              <a:lnSpc>
                <a:spcPct val="200000"/>
              </a:lnSpc>
            </a:pPr>
            <a:r>
              <a:rPr lang="en-US" dirty="0" smtClean="0"/>
              <a:t>Independence Day – July 04</a:t>
            </a:r>
          </a:p>
          <a:p>
            <a:pPr>
              <a:lnSpc>
                <a:spcPct val="200000"/>
              </a:lnSpc>
            </a:pPr>
            <a:r>
              <a:rPr lang="en-US" dirty="0" smtClean="0"/>
              <a:t>Halloween – October 31</a:t>
            </a:r>
          </a:p>
          <a:p>
            <a:pPr>
              <a:lnSpc>
                <a:spcPct val="200000"/>
              </a:lnSpc>
            </a:pPr>
            <a:r>
              <a:rPr lang="en-US" dirty="0" smtClean="0"/>
              <a:t>Christmas Day – December 25</a:t>
            </a:r>
            <a:endParaRPr lang="en-US" dirty="0"/>
          </a:p>
        </p:txBody>
      </p:sp>
    </p:spTree>
    <p:extLst>
      <p:ext uri="{BB962C8B-B14F-4D97-AF65-F5344CB8AC3E}">
        <p14:creationId xmlns:p14="http://schemas.microsoft.com/office/powerpoint/2010/main" xmlns="" val="16478698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Citation page</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A page dedicated to recognizing the source of any quoted passage.</a:t>
            </a:r>
            <a:endParaRPr lang="en-US" dirty="0"/>
          </a:p>
        </p:txBody>
      </p:sp>
      <p:grpSp>
        <p:nvGrpSpPr>
          <p:cNvPr id="6" name="Group 5"/>
          <p:cNvGrpSpPr/>
          <p:nvPr/>
        </p:nvGrpSpPr>
        <p:grpSpPr>
          <a:xfrm>
            <a:off x="2324100" y="1951672"/>
            <a:ext cx="4572000" cy="3156649"/>
            <a:chOff x="2324100" y="1951672"/>
            <a:chExt cx="4572000" cy="3156649"/>
          </a:xfrm>
        </p:grpSpPr>
        <p:sp>
          <p:nvSpPr>
            <p:cNvPr id="7" name="Rectangle 6"/>
            <p:cNvSpPr/>
            <p:nvPr/>
          </p:nvSpPr>
          <p:spPr>
            <a:xfrm>
              <a:off x="2324100" y="4461990"/>
              <a:ext cx="4572000" cy="646331"/>
            </a:xfrm>
            <a:prstGeom prst="rect">
              <a:avLst/>
            </a:prstGeom>
          </p:spPr>
          <p:txBody>
            <a:bodyPr>
              <a:spAutoFit/>
            </a:bodyPr>
            <a:lstStyle/>
            <a:p>
              <a:r>
                <a:rPr lang="en-US" dirty="0" smtClean="0"/>
                <a:t>Smith, Mary (</a:t>
              </a:r>
              <a:r>
                <a:rPr lang="en-US" dirty="0"/>
                <a:t>2006). </a:t>
              </a:r>
              <a:r>
                <a:rPr lang="en-US" i="1" dirty="0" smtClean="0"/>
                <a:t>A Great Day</a:t>
              </a:r>
              <a:r>
                <a:rPr lang="en-US" dirty="0" smtClean="0"/>
                <a:t>. </a:t>
              </a:r>
              <a:r>
                <a:rPr lang="en-US" dirty="0"/>
                <a:t>Hoboken, New Jersey: </a:t>
              </a:r>
              <a:r>
                <a:rPr lang="en-US" dirty="0" err="1" smtClean="0"/>
                <a:t>Willardson</a:t>
              </a:r>
              <a:r>
                <a:rPr lang="en-US" dirty="0" smtClean="0"/>
                <a:t> &amp; Briggs.</a:t>
              </a:r>
              <a:endParaRPr lang="en-US" dirty="0"/>
            </a:p>
          </p:txBody>
        </p:sp>
        <p:sp>
          <p:nvSpPr>
            <p:cNvPr id="8" name="TextBox 7"/>
            <p:cNvSpPr txBox="1"/>
            <p:nvPr/>
          </p:nvSpPr>
          <p:spPr>
            <a:xfrm>
              <a:off x="2362200" y="1951672"/>
              <a:ext cx="4495800" cy="1477328"/>
            </a:xfrm>
            <a:prstGeom prst="rect">
              <a:avLst/>
            </a:prstGeom>
            <a:noFill/>
          </p:spPr>
          <p:txBody>
            <a:bodyPr wrap="square" rtlCol="0">
              <a:spAutoFit/>
            </a:bodyPr>
            <a:lstStyle/>
            <a:p>
              <a:r>
                <a:rPr lang="en-US" i="1" dirty="0" smtClean="0"/>
                <a:t>As the story went on, it became quite clear that Peter’s intentions were mischievous. This was made evident when Greg said, “I have found Peter’s notebook, and I’m sure that he is the one behind this crime.” (Smith, 2006) </a:t>
              </a:r>
              <a:endParaRPr lang="en-US" i="1" dirty="0"/>
            </a:p>
          </p:txBody>
        </p:sp>
        <p:sp>
          <p:nvSpPr>
            <p:cNvPr id="9" name="TextBox 8"/>
            <p:cNvSpPr txBox="1"/>
            <p:nvPr/>
          </p:nvSpPr>
          <p:spPr>
            <a:xfrm>
              <a:off x="3848100" y="3995767"/>
              <a:ext cx="1524000" cy="369332"/>
            </a:xfrm>
            <a:prstGeom prst="rect">
              <a:avLst/>
            </a:prstGeom>
            <a:noFill/>
          </p:spPr>
          <p:txBody>
            <a:bodyPr wrap="square" rtlCol="0">
              <a:spAutoFit/>
            </a:bodyPr>
            <a:lstStyle/>
            <a:p>
              <a:r>
                <a:rPr lang="en-US" b="1" u="sng" dirty="0" smtClean="0"/>
                <a:t>Works Cited</a:t>
              </a:r>
              <a:endParaRPr lang="en-US" b="1" u="sng" dirty="0"/>
            </a:p>
          </p:txBody>
        </p:sp>
      </p:grpSp>
      <p:cxnSp>
        <p:nvCxnSpPr>
          <p:cNvPr id="11" name="Straight Arrow Connector 10"/>
          <p:cNvCxnSpPr/>
          <p:nvPr/>
        </p:nvCxnSpPr>
        <p:spPr>
          <a:xfrm flipH="1">
            <a:off x="6172200" y="3995767"/>
            <a:ext cx="1447800" cy="369332"/>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4011030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6" name="Title 5"/>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Cite</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Make reference to; to quote (a passage, book, author, etc.).</a:t>
            </a:r>
            <a:endParaRPr lang="en-US" dirty="0"/>
          </a:p>
        </p:txBody>
      </p:sp>
      <p:grpSp>
        <p:nvGrpSpPr>
          <p:cNvPr id="10" name="Group 9"/>
          <p:cNvGrpSpPr/>
          <p:nvPr/>
        </p:nvGrpSpPr>
        <p:grpSpPr>
          <a:xfrm>
            <a:off x="2057400" y="1981200"/>
            <a:ext cx="5404580" cy="3242237"/>
            <a:chOff x="2324100" y="1981200"/>
            <a:chExt cx="5404580" cy="3242237"/>
          </a:xfrm>
        </p:grpSpPr>
        <p:grpSp>
          <p:nvGrpSpPr>
            <p:cNvPr id="11" name="Group 10"/>
            <p:cNvGrpSpPr/>
            <p:nvPr/>
          </p:nvGrpSpPr>
          <p:grpSpPr>
            <a:xfrm>
              <a:off x="2324100" y="1981200"/>
              <a:ext cx="4572000" cy="3156649"/>
              <a:chOff x="2324100" y="1951672"/>
              <a:chExt cx="4572000" cy="3156649"/>
            </a:xfrm>
          </p:grpSpPr>
          <p:sp>
            <p:nvSpPr>
              <p:cNvPr id="14" name="Rectangle 13"/>
              <p:cNvSpPr/>
              <p:nvPr/>
            </p:nvSpPr>
            <p:spPr>
              <a:xfrm>
                <a:off x="2324100" y="4461990"/>
                <a:ext cx="4572000" cy="646331"/>
              </a:xfrm>
              <a:prstGeom prst="rect">
                <a:avLst/>
              </a:prstGeom>
            </p:spPr>
            <p:txBody>
              <a:bodyPr>
                <a:spAutoFit/>
              </a:bodyPr>
              <a:lstStyle/>
              <a:p>
                <a:r>
                  <a:rPr lang="en-US" dirty="0" smtClean="0"/>
                  <a:t>Smith, Mary (</a:t>
                </a:r>
                <a:r>
                  <a:rPr lang="en-US" dirty="0"/>
                  <a:t>2006). </a:t>
                </a:r>
                <a:r>
                  <a:rPr lang="en-US" i="1" dirty="0" smtClean="0"/>
                  <a:t>A Great Day</a:t>
                </a:r>
                <a:r>
                  <a:rPr lang="en-US" dirty="0" smtClean="0"/>
                  <a:t>. </a:t>
                </a:r>
                <a:r>
                  <a:rPr lang="en-US" dirty="0"/>
                  <a:t>Hoboken, New Jersey: </a:t>
                </a:r>
                <a:r>
                  <a:rPr lang="en-US" dirty="0" err="1" smtClean="0"/>
                  <a:t>Willardson</a:t>
                </a:r>
                <a:r>
                  <a:rPr lang="en-US" dirty="0" smtClean="0"/>
                  <a:t> &amp; Briggs.</a:t>
                </a:r>
                <a:endParaRPr lang="en-US" dirty="0"/>
              </a:p>
            </p:txBody>
          </p:sp>
          <p:sp>
            <p:nvSpPr>
              <p:cNvPr id="15" name="TextBox 14"/>
              <p:cNvSpPr txBox="1"/>
              <p:nvPr/>
            </p:nvSpPr>
            <p:spPr>
              <a:xfrm>
                <a:off x="2362200" y="1951672"/>
                <a:ext cx="4495800" cy="1477328"/>
              </a:xfrm>
              <a:prstGeom prst="rect">
                <a:avLst/>
              </a:prstGeom>
              <a:noFill/>
            </p:spPr>
            <p:txBody>
              <a:bodyPr wrap="square" rtlCol="0">
                <a:spAutoFit/>
              </a:bodyPr>
              <a:lstStyle/>
              <a:p>
                <a:r>
                  <a:rPr lang="en-US" i="1" dirty="0" smtClean="0"/>
                  <a:t>As the story went on, it became quite clear that Peter’s intentions were mischievous. This was made evident when Greg said, “I have found Peter’s notebook, and I’m sure that he is the one behind this crime.” (Smith, 2006) </a:t>
                </a:r>
                <a:endParaRPr lang="en-US" i="1" dirty="0"/>
              </a:p>
            </p:txBody>
          </p:sp>
          <p:sp>
            <p:nvSpPr>
              <p:cNvPr id="16" name="TextBox 15"/>
              <p:cNvSpPr txBox="1"/>
              <p:nvPr/>
            </p:nvSpPr>
            <p:spPr>
              <a:xfrm>
                <a:off x="3848100" y="3995767"/>
                <a:ext cx="1524000" cy="369332"/>
              </a:xfrm>
              <a:prstGeom prst="rect">
                <a:avLst/>
              </a:prstGeom>
              <a:noFill/>
            </p:spPr>
            <p:txBody>
              <a:bodyPr wrap="square" rtlCol="0">
                <a:spAutoFit/>
              </a:bodyPr>
              <a:lstStyle/>
              <a:p>
                <a:r>
                  <a:rPr lang="en-US" b="1" u="sng" dirty="0" smtClean="0"/>
                  <a:t>Works Cited</a:t>
                </a:r>
                <a:endParaRPr lang="en-US" b="1" u="sng" dirty="0"/>
              </a:p>
            </p:txBody>
          </p:sp>
        </p:grpSp>
        <p:sp>
          <p:nvSpPr>
            <p:cNvPr id="12" name="Right Brace 11"/>
            <p:cNvSpPr/>
            <p:nvPr/>
          </p:nvSpPr>
          <p:spPr>
            <a:xfrm>
              <a:off x="6477000" y="4405928"/>
              <a:ext cx="295517" cy="817509"/>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TextBox 12"/>
            <p:cNvSpPr txBox="1"/>
            <p:nvPr/>
          </p:nvSpPr>
          <p:spPr>
            <a:xfrm>
              <a:off x="6837218" y="4667161"/>
              <a:ext cx="891462" cy="369332"/>
            </a:xfrm>
            <a:prstGeom prst="rect">
              <a:avLst/>
            </a:prstGeom>
            <a:noFill/>
          </p:spPr>
          <p:txBody>
            <a:bodyPr wrap="none" rtlCol="0">
              <a:spAutoFit/>
            </a:bodyPr>
            <a:lstStyle/>
            <a:p>
              <a:r>
                <a:rPr lang="en-US" dirty="0" smtClean="0"/>
                <a:t>citation</a:t>
              </a:r>
              <a:endParaRPr lang="en-US" dirty="0"/>
            </a:p>
          </p:txBody>
        </p:sp>
      </p:grpSp>
    </p:spTree>
    <p:extLst>
      <p:ext uri="{BB962C8B-B14F-4D97-AF65-F5344CB8AC3E}">
        <p14:creationId xmlns:p14="http://schemas.microsoft.com/office/powerpoint/2010/main" xmlns="" val="33561967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Civil</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Observing socially acceptable standards of politeness and courtesy.</a:t>
            </a:r>
          </a:p>
        </p:txBody>
      </p:sp>
      <p:pic>
        <p:nvPicPr>
          <p:cNvPr id="7" name="Picture 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351405" y="1784350"/>
            <a:ext cx="4441190" cy="3552952"/>
          </a:xfrm>
          <a:prstGeom prst="rect">
            <a:avLst/>
          </a:prstGeom>
        </p:spPr>
      </p:pic>
    </p:spTree>
    <p:extLst>
      <p:ext uri="{BB962C8B-B14F-4D97-AF65-F5344CB8AC3E}">
        <p14:creationId xmlns:p14="http://schemas.microsoft.com/office/powerpoint/2010/main" xmlns="" val="21581183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Claim</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To state (something) as true although not proven to be; assert, contend.</a:t>
            </a:r>
          </a:p>
        </p:txBody>
      </p:sp>
      <p:pic>
        <p:nvPicPr>
          <p:cNvPr id="1027" name="Picture 3" descr="C:\Users\Sandra\AppData\Local\Microsoft\Windows\Temporary Internet Files\Content.IE5\DNU54TYX\MP900175387[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62000" y="2221992"/>
            <a:ext cx="3657600" cy="2414016"/>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4800600" y="2787134"/>
            <a:ext cx="3593612" cy="369332"/>
          </a:xfrm>
          <a:prstGeom prst="rect">
            <a:avLst/>
          </a:prstGeom>
          <a:noFill/>
        </p:spPr>
        <p:txBody>
          <a:bodyPr wrap="none" rtlCol="0">
            <a:spAutoFit/>
          </a:bodyPr>
          <a:lstStyle/>
          <a:p>
            <a:r>
              <a:rPr lang="en-US" dirty="0" smtClean="0"/>
              <a:t>My grandma bakes the best cookies.</a:t>
            </a:r>
            <a:endParaRPr lang="en-US" dirty="0"/>
          </a:p>
        </p:txBody>
      </p:sp>
    </p:spTree>
    <p:extLst>
      <p:ext uri="{BB962C8B-B14F-4D97-AF65-F5344CB8AC3E}">
        <p14:creationId xmlns:p14="http://schemas.microsoft.com/office/powerpoint/2010/main" xmlns="" val="6190470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dirty="0" smtClean="0"/>
              <a:t>Cliché</a:t>
            </a:r>
            <a:endParaRPr lang="en-US" dirty="0"/>
          </a:p>
        </p:txBody>
      </p:sp>
      <p:sp>
        <p:nvSpPr>
          <p:cNvPr id="5" name="Text Placeholder 4"/>
          <p:cNvSpPr>
            <a:spLocks noGrp="1"/>
          </p:cNvSpPr>
          <p:nvPr>
            <p:ph type="body" sz="quarter" idx="13"/>
          </p:nvPr>
        </p:nvSpPr>
        <p:spPr/>
        <p:txBody>
          <a:bodyPr/>
          <a:lstStyle/>
          <a:p>
            <a:r>
              <a:rPr lang="en-US" dirty="0"/>
              <a:t>An overly used expression or </a:t>
            </a:r>
            <a:r>
              <a:rPr lang="en-US" dirty="0" smtClean="0"/>
              <a:t>idea.</a:t>
            </a: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505108" y="1829336"/>
            <a:ext cx="4133783" cy="2875243"/>
          </a:xfrm>
          <a:prstGeom prst="rect">
            <a:avLst/>
          </a:prstGeom>
        </p:spPr>
      </p:pic>
      <p:sp>
        <p:nvSpPr>
          <p:cNvPr id="7" name="TextBox 6"/>
          <p:cNvSpPr txBox="1"/>
          <p:nvPr/>
        </p:nvSpPr>
        <p:spPr>
          <a:xfrm>
            <a:off x="3070209" y="4775603"/>
            <a:ext cx="3003579" cy="369332"/>
          </a:xfrm>
          <a:prstGeom prst="rect">
            <a:avLst/>
          </a:prstGeom>
          <a:noFill/>
        </p:spPr>
        <p:txBody>
          <a:bodyPr wrap="none" rtlCol="0">
            <a:spAutoFit/>
          </a:bodyPr>
          <a:lstStyle/>
          <a:p>
            <a:r>
              <a:rPr lang="en-US" dirty="0" smtClean="0"/>
              <a:t>Laughter is the best medicine.</a:t>
            </a:r>
            <a:endParaRPr lang="en-US" dirty="0"/>
          </a:p>
        </p:txBody>
      </p:sp>
    </p:spTree>
    <p:extLst>
      <p:ext uri="{BB962C8B-B14F-4D97-AF65-F5344CB8AC3E}">
        <p14:creationId xmlns:p14="http://schemas.microsoft.com/office/powerpoint/2010/main" xmlns="" val="22670545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7" name="Title 6"/>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Coherent</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Logical and clear.</a:t>
            </a:r>
            <a:endParaRPr lang="en-US" dirty="0"/>
          </a:p>
        </p:txBody>
      </p:sp>
      <p:pic>
        <p:nvPicPr>
          <p:cNvPr id="1026" name="Picture 2" descr="C:\Users\Sandra\AppData\Local\Microsoft\Windows\Temporary Internet Files\Content.IE5\1CYTP6H1\MC900390960[1].wm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65453" y="1905000"/>
            <a:ext cx="2396947" cy="3131546"/>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4566313" y="3045725"/>
            <a:ext cx="2756524" cy="369332"/>
          </a:xfrm>
          <a:prstGeom prst="rect">
            <a:avLst/>
          </a:prstGeom>
          <a:noFill/>
        </p:spPr>
        <p:txBody>
          <a:bodyPr wrap="none" rtlCol="0">
            <a:spAutoFit/>
          </a:bodyPr>
          <a:lstStyle/>
          <a:p>
            <a:r>
              <a:rPr lang="en-US" dirty="0" smtClean="0"/>
              <a:t>The boy is riding a unicycle.</a:t>
            </a:r>
            <a:endParaRPr lang="en-US" dirty="0"/>
          </a:p>
        </p:txBody>
      </p:sp>
    </p:spTree>
    <p:extLst>
      <p:ext uri="{BB962C8B-B14F-4D97-AF65-F5344CB8AC3E}">
        <p14:creationId xmlns:p14="http://schemas.microsoft.com/office/powerpoint/2010/main" xmlns="" val="12536657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20</a:t>
            </a:r>
            <a:r>
              <a:rPr lang="en-US" u="sng" baseline="30000" dirty="0" smtClean="0">
                <a:solidFill>
                  <a:schemeClr val="accent1"/>
                </a:solidFill>
              </a:rPr>
              <a:t>th</a:t>
            </a:r>
            <a:r>
              <a:rPr lang="en-US" u="sng" dirty="0" smtClean="0">
                <a:solidFill>
                  <a:schemeClr val="accent1"/>
                </a:solidFill>
              </a:rPr>
              <a:t> century</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The time period from January 1, </a:t>
            </a:r>
            <a:r>
              <a:rPr lang="en-US" dirty="0" smtClean="0"/>
              <a:t>1901 </a:t>
            </a:r>
            <a:r>
              <a:rPr lang="en-US" dirty="0"/>
              <a:t>to December 31, </a:t>
            </a:r>
            <a:r>
              <a:rPr lang="en-US" dirty="0" smtClean="0"/>
              <a:t>2000. </a:t>
            </a:r>
            <a:endParaRPr lang="en-US" dirty="0"/>
          </a:p>
        </p:txBody>
      </p:sp>
      <p:grpSp>
        <p:nvGrpSpPr>
          <p:cNvPr id="8" name="Group 7"/>
          <p:cNvGrpSpPr/>
          <p:nvPr/>
        </p:nvGrpSpPr>
        <p:grpSpPr>
          <a:xfrm>
            <a:off x="685800" y="2514600"/>
            <a:ext cx="2743200" cy="1905000"/>
            <a:chOff x="533400" y="1752600"/>
            <a:chExt cx="2743200" cy="1905000"/>
          </a:xfrm>
        </p:grpSpPr>
        <p:pic>
          <p:nvPicPr>
            <p:cNvPr id="3074" name="Picture 2" descr="C:\Users\Sandra\AppData\Local\Microsoft\Windows\Temporary Internet Files\Content.IE5\BSYANMMM\MP900316467[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33400" y="1752600"/>
              <a:ext cx="2743200" cy="1792224"/>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extBox 6"/>
            <p:cNvSpPr txBox="1"/>
            <p:nvPr/>
          </p:nvSpPr>
          <p:spPr>
            <a:xfrm>
              <a:off x="889145" y="3319046"/>
              <a:ext cx="2031710" cy="338554"/>
            </a:xfrm>
            <a:prstGeom prst="rect">
              <a:avLst/>
            </a:prstGeom>
            <a:noFill/>
          </p:spPr>
          <p:txBody>
            <a:bodyPr wrap="none" rtlCol="0">
              <a:spAutoFit/>
            </a:bodyPr>
            <a:lstStyle/>
            <a:p>
              <a:r>
                <a:rPr lang="en-US" sz="1600" dirty="0" smtClean="0"/>
                <a:t>Fortune Cookie - 1918</a:t>
              </a:r>
              <a:endParaRPr lang="en-US" sz="1600" dirty="0"/>
            </a:p>
          </p:txBody>
        </p:sp>
      </p:grpSp>
      <p:grpSp>
        <p:nvGrpSpPr>
          <p:cNvPr id="10" name="Group 9"/>
          <p:cNvGrpSpPr/>
          <p:nvPr/>
        </p:nvGrpSpPr>
        <p:grpSpPr>
          <a:xfrm>
            <a:off x="3657600" y="2633474"/>
            <a:ext cx="1855380" cy="1862326"/>
            <a:chOff x="3630906" y="3471446"/>
            <a:chExt cx="1855380" cy="1862326"/>
          </a:xfrm>
        </p:grpSpPr>
        <p:pic>
          <p:nvPicPr>
            <p:cNvPr id="3076" name="Picture 4" descr="C:\Users\Sandra\AppData\Local\Microsoft\Windows\Temporary Internet Files\Content.IE5\BSYANMMM\MC900432581[1].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657714" y="3505200"/>
              <a:ext cx="1828572" cy="1828572"/>
            </a:xfrm>
            <a:prstGeom prst="rect">
              <a:avLst/>
            </a:prstGeom>
            <a:noFill/>
            <a:extLst>
              <a:ext uri="{909E8E84-426E-40DD-AFC4-6F175D3DCCD1}">
                <a14:hiddenFill xmlns:a14="http://schemas.microsoft.com/office/drawing/2010/main" xmlns="">
                  <a:solidFill>
                    <a:srgbClr val="FFFFFF"/>
                  </a:solidFill>
                </a14:hiddenFill>
              </a:ext>
            </a:extLst>
          </p:spPr>
        </p:pic>
        <p:sp>
          <p:nvSpPr>
            <p:cNvPr id="9" name="TextBox 8"/>
            <p:cNvSpPr txBox="1"/>
            <p:nvPr/>
          </p:nvSpPr>
          <p:spPr>
            <a:xfrm>
              <a:off x="3630906" y="3471446"/>
              <a:ext cx="1855380" cy="338554"/>
            </a:xfrm>
            <a:prstGeom prst="rect">
              <a:avLst/>
            </a:prstGeom>
            <a:noFill/>
          </p:spPr>
          <p:txBody>
            <a:bodyPr wrap="none" rtlCol="0">
              <a:spAutoFit/>
            </a:bodyPr>
            <a:lstStyle/>
            <a:p>
              <a:r>
                <a:rPr lang="en-US" sz="1600" dirty="0" smtClean="0"/>
                <a:t>Ballpoint Pen - 1938</a:t>
              </a:r>
              <a:endParaRPr lang="en-US" sz="1600" dirty="0"/>
            </a:p>
          </p:txBody>
        </p:sp>
      </p:grpSp>
      <p:grpSp>
        <p:nvGrpSpPr>
          <p:cNvPr id="12" name="Group 11"/>
          <p:cNvGrpSpPr/>
          <p:nvPr/>
        </p:nvGrpSpPr>
        <p:grpSpPr>
          <a:xfrm>
            <a:off x="6096000" y="2176046"/>
            <a:ext cx="2362200" cy="2700754"/>
            <a:chOff x="6522431" y="1633840"/>
            <a:chExt cx="2362200" cy="2700754"/>
          </a:xfrm>
        </p:grpSpPr>
        <p:pic>
          <p:nvPicPr>
            <p:cNvPr id="3077" name="Picture 5" descr="C:\Users\Sandra\AppData\Local\Microsoft\Windows\Temporary Internet Files\Content.IE5\FC92QMUY\MP900431788[1].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522431" y="1633840"/>
              <a:ext cx="2362200" cy="2362200"/>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TextBox 10"/>
            <p:cNvSpPr txBox="1"/>
            <p:nvPr/>
          </p:nvSpPr>
          <p:spPr>
            <a:xfrm>
              <a:off x="6861794" y="3996040"/>
              <a:ext cx="1683474" cy="338554"/>
            </a:xfrm>
            <a:prstGeom prst="rect">
              <a:avLst/>
            </a:prstGeom>
            <a:noFill/>
          </p:spPr>
          <p:txBody>
            <a:bodyPr wrap="none" rtlCol="0">
              <a:spAutoFit/>
            </a:bodyPr>
            <a:lstStyle/>
            <a:p>
              <a:r>
                <a:rPr lang="en-US" sz="1600" dirty="0" smtClean="0"/>
                <a:t>Hula Hoop - 1958 </a:t>
              </a:r>
              <a:endParaRPr lang="en-US" sz="1600" dirty="0"/>
            </a:p>
          </p:txBody>
        </p:sp>
      </p:grpSp>
    </p:spTree>
    <p:extLst>
      <p:ext uri="{BB962C8B-B14F-4D97-AF65-F5344CB8AC3E}">
        <p14:creationId xmlns:p14="http://schemas.microsoft.com/office/powerpoint/2010/main" xmlns="" val="332254420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Cohesion</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To lump, hold, or stick together.</a:t>
            </a:r>
          </a:p>
        </p:txBody>
      </p:sp>
      <p:pic>
        <p:nvPicPr>
          <p:cNvPr id="7" name="Picture 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314575" y="1752600"/>
            <a:ext cx="4514850" cy="3611880"/>
          </a:xfrm>
          <a:prstGeom prst="rect">
            <a:avLst/>
          </a:prstGeom>
        </p:spPr>
      </p:pic>
    </p:spTree>
    <p:extLst>
      <p:ext uri="{BB962C8B-B14F-4D97-AF65-F5344CB8AC3E}">
        <p14:creationId xmlns:p14="http://schemas.microsoft.com/office/powerpoint/2010/main" xmlns="" val="257122176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Collaborative</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Working together toward a common goal.</a:t>
            </a:r>
          </a:p>
        </p:txBody>
      </p:sp>
      <p:pic>
        <p:nvPicPr>
          <p:cNvPr id="1026" name="Picture 2" descr="C:\Users\Sandra\AppData\Local\Microsoft\Windows\Temporary Internet Files\Content.IE5\AY0UJZ9C\MC900439359[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857500" y="1828800"/>
            <a:ext cx="3429000" cy="3429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7652193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dirty="0" smtClean="0"/>
              <a:t>Colloquialism</a:t>
            </a:r>
            <a:endParaRPr lang="en-US" dirty="0"/>
          </a:p>
        </p:txBody>
      </p:sp>
      <p:sp>
        <p:nvSpPr>
          <p:cNvPr id="5" name="Text Placeholder 4"/>
          <p:cNvSpPr>
            <a:spLocks noGrp="1"/>
          </p:cNvSpPr>
          <p:nvPr>
            <p:ph type="body" sz="quarter" idx="13"/>
          </p:nvPr>
        </p:nvSpPr>
        <p:spPr/>
        <p:txBody>
          <a:bodyPr/>
          <a:lstStyle/>
          <a:p>
            <a:r>
              <a:rPr lang="en-US" dirty="0" smtClean="0"/>
              <a:t>A conversational expression.</a:t>
            </a:r>
            <a:endParaRPr lang="en-US" dirty="0"/>
          </a:p>
        </p:txBody>
      </p:sp>
      <p:grpSp>
        <p:nvGrpSpPr>
          <p:cNvPr id="6" name="Group 5"/>
          <p:cNvGrpSpPr/>
          <p:nvPr/>
        </p:nvGrpSpPr>
        <p:grpSpPr>
          <a:xfrm>
            <a:off x="1828800" y="1999307"/>
            <a:ext cx="5943600" cy="3029893"/>
            <a:chOff x="1828800" y="1999307"/>
            <a:chExt cx="5943600" cy="3029893"/>
          </a:xfrm>
        </p:grpSpPr>
        <p:pic>
          <p:nvPicPr>
            <p:cNvPr id="7" name="Picture 2" descr="C:\Users\Sandra\AppData\Local\Microsoft\Windows\Temporary Internet Files\Content.IE5\CQE9FX9I\MC900230518[1].wm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828800" y="1999307"/>
              <a:ext cx="2407836" cy="3029893"/>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Box 7"/>
            <p:cNvSpPr txBox="1"/>
            <p:nvPr/>
          </p:nvSpPr>
          <p:spPr>
            <a:xfrm>
              <a:off x="4572000" y="3048000"/>
              <a:ext cx="3200400" cy="954107"/>
            </a:xfrm>
            <a:prstGeom prst="rect">
              <a:avLst/>
            </a:prstGeom>
            <a:noFill/>
          </p:spPr>
          <p:txBody>
            <a:bodyPr wrap="square" rtlCol="0">
              <a:spAutoFit/>
            </a:bodyPr>
            <a:lstStyle/>
            <a:p>
              <a:pPr algn="ctr"/>
              <a:r>
                <a:rPr lang="en-US" sz="2800" dirty="0" smtClean="0"/>
                <a:t>It’s raining</a:t>
              </a:r>
            </a:p>
            <a:p>
              <a:pPr algn="ctr"/>
              <a:r>
                <a:rPr lang="en-US" sz="2800" dirty="0" smtClean="0"/>
                <a:t>cats and dogs.</a:t>
              </a:r>
              <a:endParaRPr lang="en-US" sz="2800" dirty="0"/>
            </a:p>
          </p:txBody>
        </p:sp>
      </p:grpSp>
    </p:spTree>
    <p:extLst>
      <p:ext uri="{BB962C8B-B14F-4D97-AF65-F5344CB8AC3E}">
        <p14:creationId xmlns:p14="http://schemas.microsoft.com/office/powerpoint/2010/main" xmlns="" val="145238476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a:grpSpLocks noChangeAspect="1"/>
          </p:cNvGrpSpPr>
          <p:nvPr/>
        </p:nvGrpSpPr>
        <p:grpSpPr>
          <a:xfrm>
            <a:off x="1838018" y="1794699"/>
            <a:ext cx="5467964" cy="3474720"/>
            <a:chOff x="2277922" y="2025802"/>
            <a:chExt cx="5164187" cy="3281680"/>
          </a:xfrm>
        </p:grpSpPr>
        <p:sp>
          <p:nvSpPr>
            <p:cNvPr id="10" name="Oval 9"/>
            <p:cNvSpPr>
              <a:spLocks noChangeAspect="1"/>
            </p:cNvSpPr>
            <p:nvPr/>
          </p:nvSpPr>
          <p:spPr>
            <a:xfrm>
              <a:off x="4160428" y="2025802"/>
              <a:ext cx="3281681" cy="3281680"/>
            </a:xfrm>
            <a:prstGeom prst="ellipse">
              <a:avLst/>
            </a:prstGeom>
            <a:solidFill>
              <a:schemeClr val="accent2">
                <a:alpha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a:spLocks noChangeAspect="1"/>
            </p:cNvSpPr>
            <p:nvPr/>
          </p:nvSpPr>
          <p:spPr>
            <a:xfrm>
              <a:off x="2277922" y="2025802"/>
              <a:ext cx="3281681" cy="3281680"/>
            </a:xfrm>
            <a:prstGeom prst="ellipse">
              <a:avLst/>
            </a:prstGeom>
            <a:solidFill>
              <a:schemeClr val="accent1">
                <a:alpha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029" name="Picture 5" descr="C:\Users\Sandra\AppData\Local\Microsoft\Windows\Temporary Internet Files\Content.IE5\CQE9FX9I\MC900441720[1].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467600" y="3003107"/>
            <a:ext cx="1154352" cy="1154352"/>
          </a:xfrm>
          <a:prstGeom prst="rect">
            <a:avLst/>
          </a:prstGeom>
          <a:noFill/>
          <a:extLst>
            <a:ext uri="{909E8E84-426E-40DD-AFC4-6F175D3DCCD1}">
              <a14:hiddenFill xmlns:a14="http://schemas.microsoft.com/office/drawing/2010/main" xmlns="">
                <a:solidFill>
                  <a:srgbClr val="FFFFFF"/>
                </a:solidFill>
              </a14:hiddenFill>
            </a:ext>
          </a:extLst>
        </p:spPr>
      </p:pic>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7" name="Title 6"/>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dirty="0" smtClean="0"/>
              <a:t>Compare and Contrast</a:t>
            </a:r>
            <a:endParaRPr lang="en-US" dirty="0"/>
          </a:p>
        </p:txBody>
      </p:sp>
      <p:sp>
        <p:nvSpPr>
          <p:cNvPr id="5" name="Text Placeholder 4"/>
          <p:cNvSpPr>
            <a:spLocks noGrp="1"/>
          </p:cNvSpPr>
          <p:nvPr>
            <p:ph type="body" sz="quarter" idx="13"/>
          </p:nvPr>
        </p:nvSpPr>
        <p:spPr/>
        <p:txBody>
          <a:bodyPr/>
          <a:lstStyle/>
          <a:p>
            <a:r>
              <a:rPr lang="en-US" dirty="0" smtClean="0"/>
              <a:t>How two or more things are alike and/or  different.</a:t>
            </a:r>
            <a:endParaRPr lang="en-US" dirty="0"/>
          </a:p>
        </p:txBody>
      </p:sp>
      <p:pic>
        <p:nvPicPr>
          <p:cNvPr id="1030" name="Picture 6" descr="C:\Users\Sandra\AppData\Local\Microsoft\Windows\Temporary Internet Files\Content.IE5\ANFLIA3Y\MC900441708[1].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51388" y="2838744"/>
            <a:ext cx="1386630" cy="1386630"/>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Box 7"/>
          <p:cNvSpPr txBox="1"/>
          <p:nvPr/>
        </p:nvSpPr>
        <p:spPr>
          <a:xfrm>
            <a:off x="3794656" y="2426121"/>
            <a:ext cx="1554687" cy="2308324"/>
          </a:xfrm>
          <a:prstGeom prst="rect">
            <a:avLst/>
          </a:prstGeom>
          <a:noFill/>
        </p:spPr>
        <p:txBody>
          <a:bodyPr wrap="square" rtlCol="0">
            <a:spAutoFit/>
          </a:bodyPr>
          <a:lstStyle/>
          <a:p>
            <a:pPr algn="ctr">
              <a:lnSpc>
                <a:spcPct val="150000"/>
              </a:lnSpc>
            </a:pPr>
            <a:r>
              <a:rPr lang="en-US" sz="1600" b="1" dirty="0" smtClean="0"/>
              <a:t>fruit</a:t>
            </a:r>
          </a:p>
          <a:p>
            <a:pPr algn="ctr">
              <a:lnSpc>
                <a:spcPct val="150000"/>
              </a:lnSpc>
            </a:pPr>
            <a:r>
              <a:rPr lang="en-US" sz="1600" b="1" dirty="0" smtClean="0"/>
              <a:t>seeds</a:t>
            </a:r>
          </a:p>
          <a:p>
            <a:pPr algn="ctr">
              <a:lnSpc>
                <a:spcPct val="150000"/>
              </a:lnSpc>
            </a:pPr>
            <a:r>
              <a:rPr lang="en-US" sz="1600" b="1" dirty="0" smtClean="0"/>
              <a:t>grown on trees </a:t>
            </a:r>
          </a:p>
          <a:p>
            <a:pPr algn="ctr">
              <a:lnSpc>
                <a:spcPct val="150000"/>
              </a:lnSpc>
            </a:pPr>
            <a:r>
              <a:rPr lang="en-US" sz="1600" b="1" dirty="0" smtClean="0"/>
              <a:t>good for you</a:t>
            </a:r>
          </a:p>
          <a:p>
            <a:pPr algn="ctr">
              <a:lnSpc>
                <a:spcPct val="150000"/>
              </a:lnSpc>
            </a:pPr>
            <a:r>
              <a:rPr lang="en-US" sz="1600" b="1" dirty="0" smtClean="0"/>
              <a:t>juicy</a:t>
            </a:r>
            <a:endParaRPr lang="en-US" sz="1600" b="1" dirty="0"/>
          </a:p>
          <a:p>
            <a:pPr algn="ctr">
              <a:lnSpc>
                <a:spcPct val="150000"/>
              </a:lnSpc>
            </a:pPr>
            <a:r>
              <a:rPr lang="en-US" sz="1600" b="1" dirty="0" smtClean="0"/>
              <a:t>sweet</a:t>
            </a:r>
          </a:p>
        </p:txBody>
      </p:sp>
      <p:sp>
        <p:nvSpPr>
          <p:cNvPr id="11" name="TextBox 10"/>
          <p:cNvSpPr txBox="1"/>
          <p:nvPr/>
        </p:nvSpPr>
        <p:spPr>
          <a:xfrm>
            <a:off x="5423075" y="2516395"/>
            <a:ext cx="1869052" cy="2031325"/>
          </a:xfrm>
          <a:prstGeom prst="rect">
            <a:avLst/>
          </a:prstGeom>
          <a:noFill/>
        </p:spPr>
        <p:txBody>
          <a:bodyPr wrap="square" rtlCol="0">
            <a:spAutoFit/>
          </a:bodyPr>
          <a:lstStyle/>
          <a:p>
            <a:pPr>
              <a:lnSpc>
                <a:spcPct val="150000"/>
              </a:lnSpc>
            </a:pPr>
            <a:r>
              <a:rPr lang="en-US" sz="1600" b="1" dirty="0" smtClean="0">
                <a:solidFill>
                  <a:schemeClr val="accent6">
                    <a:lumMod val="75000"/>
                  </a:schemeClr>
                </a:solidFill>
              </a:rPr>
              <a:t>orange </a:t>
            </a:r>
            <a:r>
              <a:rPr lang="en-US" sz="1600" b="1" dirty="0" smtClean="0"/>
              <a:t>skin</a:t>
            </a:r>
          </a:p>
          <a:p>
            <a:pPr>
              <a:lnSpc>
                <a:spcPct val="150000"/>
              </a:lnSpc>
            </a:pPr>
            <a:endParaRPr lang="en-US" sz="1000" b="1" dirty="0" smtClean="0">
              <a:solidFill>
                <a:schemeClr val="accent6">
                  <a:lumMod val="75000"/>
                </a:schemeClr>
              </a:solidFill>
            </a:endParaRPr>
          </a:p>
          <a:p>
            <a:pPr>
              <a:lnSpc>
                <a:spcPct val="150000"/>
              </a:lnSpc>
            </a:pPr>
            <a:r>
              <a:rPr lang="en-US" sz="1600" b="1" dirty="0" smtClean="0"/>
              <a:t>grown in subtropical climate</a:t>
            </a:r>
          </a:p>
          <a:p>
            <a:pPr>
              <a:lnSpc>
                <a:spcPct val="150000"/>
              </a:lnSpc>
            </a:pPr>
            <a:endParaRPr lang="en-US" sz="1000" b="1" dirty="0" smtClean="0"/>
          </a:p>
          <a:p>
            <a:pPr>
              <a:lnSpc>
                <a:spcPct val="150000"/>
              </a:lnSpc>
            </a:pPr>
            <a:r>
              <a:rPr lang="en-US" sz="1600" b="1" dirty="0" smtClean="0"/>
              <a:t>don’t eat skin</a:t>
            </a:r>
          </a:p>
        </p:txBody>
      </p:sp>
      <p:sp>
        <p:nvSpPr>
          <p:cNvPr id="12" name="TextBox 11"/>
          <p:cNvSpPr txBox="1"/>
          <p:nvPr/>
        </p:nvSpPr>
        <p:spPr>
          <a:xfrm>
            <a:off x="2244436" y="2516396"/>
            <a:ext cx="1939919" cy="2031325"/>
          </a:xfrm>
          <a:prstGeom prst="rect">
            <a:avLst/>
          </a:prstGeom>
          <a:noFill/>
        </p:spPr>
        <p:txBody>
          <a:bodyPr wrap="square" rtlCol="0">
            <a:spAutoFit/>
          </a:bodyPr>
          <a:lstStyle/>
          <a:p>
            <a:pPr>
              <a:lnSpc>
                <a:spcPct val="150000"/>
              </a:lnSpc>
            </a:pPr>
            <a:r>
              <a:rPr lang="en-US" sz="1600" b="1" dirty="0" smtClean="0">
                <a:solidFill>
                  <a:srgbClr val="C00000"/>
                </a:solidFill>
              </a:rPr>
              <a:t>red </a:t>
            </a:r>
            <a:r>
              <a:rPr lang="en-US" sz="1600" b="1" dirty="0" smtClean="0"/>
              <a:t>or </a:t>
            </a:r>
            <a:r>
              <a:rPr lang="en-US" sz="1600" b="1" dirty="0" smtClean="0">
                <a:solidFill>
                  <a:srgbClr val="003300"/>
                </a:solidFill>
              </a:rPr>
              <a:t>green</a:t>
            </a:r>
            <a:r>
              <a:rPr lang="en-US" sz="1600" b="1" dirty="0" smtClean="0"/>
              <a:t> skin</a:t>
            </a:r>
          </a:p>
          <a:p>
            <a:pPr>
              <a:lnSpc>
                <a:spcPct val="150000"/>
              </a:lnSpc>
            </a:pPr>
            <a:endParaRPr lang="en-US" sz="1000" b="1" dirty="0" smtClean="0"/>
          </a:p>
          <a:p>
            <a:pPr>
              <a:lnSpc>
                <a:spcPct val="150000"/>
              </a:lnSpc>
            </a:pPr>
            <a:r>
              <a:rPr lang="en-US" sz="1600" b="1" dirty="0" smtClean="0"/>
              <a:t>grown in many climates</a:t>
            </a:r>
          </a:p>
          <a:p>
            <a:pPr>
              <a:lnSpc>
                <a:spcPct val="150000"/>
              </a:lnSpc>
            </a:pPr>
            <a:endParaRPr lang="en-US" sz="1000" b="1" dirty="0" smtClean="0"/>
          </a:p>
          <a:p>
            <a:pPr>
              <a:lnSpc>
                <a:spcPct val="150000"/>
              </a:lnSpc>
            </a:pPr>
            <a:r>
              <a:rPr lang="en-US" sz="1600" b="1" dirty="0" smtClean="0"/>
              <a:t>edible skin</a:t>
            </a:r>
            <a:endParaRPr lang="en-US" sz="1600" b="1" dirty="0"/>
          </a:p>
        </p:txBody>
      </p:sp>
    </p:spTree>
    <p:extLst>
      <p:ext uri="{BB962C8B-B14F-4D97-AF65-F5344CB8AC3E}">
        <p14:creationId xmlns:p14="http://schemas.microsoft.com/office/powerpoint/2010/main" xmlns="" val="20733234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rgbClr val="0070C0"/>
                </a:solidFill>
              </a:rPr>
              <a:t>Comparison</a:t>
            </a:r>
            <a:endParaRPr lang="en-US" u="sng" dirty="0">
              <a:solidFill>
                <a:srgbClr val="0070C0"/>
              </a:solidFill>
            </a:endParaRPr>
          </a:p>
        </p:txBody>
      </p:sp>
      <p:sp>
        <p:nvSpPr>
          <p:cNvPr id="5" name="Text Placeholder 4"/>
          <p:cNvSpPr>
            <a:spLocks noGrp="1"/>
          </p:cNvSpPr>
          <p:nvPr>
            <p:ph type="body" sz="quarter" idx="13"/>
          </p:nvPr>
        </p:nvSpPr>
        <p:spPr/>
        <p:txBody>
          <a:bodyPr/>
          <a:lstStyle/>
          <a:p>
            <a:r>
              <a:rPr lang="en-US" dirty="0" smtClean="0"/>
              <a:t>An examination of how two or more things are similar or alike.</a:t>
            </a:r>
            <a:endParaRPr lang="en-US" dirty="0"/>
          </a:p>
        </p:txBody>
      </p:sp>
      <p:sp>
        <p:nvSpPr>
          <p:cNvPr id="8" name="TextBox 7"/>
          <p:cNvSpPr txBox="1"/>
          <p:nvPr/>
        </p:nvSpPr>
        <p:spPr>
          <a:xfrm>
            <a:off x="3543300" y="4390808"/>
            <a:ext cx="2057400" cy="923330"/>
          </a:xfrm>
          <a:prstGeom prst="rect">
            <a:avLst/>
          </a:prstGeom>
          <a:noFill/>
        </p:spPr>
        <p:txBody>
          <a:bodyPr wrap="square" rtlCol="0">
            <a:spAutoFit/>
          </a:bodyPr>
          <a:lstStyle/>
          <a:p>
            <a:pPr algn="ctr"/>
            <a:r>
              <a:rPr lang="en-US" dirty="0" smtClean="0"/>
              <a:t>Both fruits</a:t>
            </a:r>
          </a:p>
          <a:p>
            <a:pPr algn="ctr"/>
            <a:r>
              <a:rPr lang="en-US" dirty="0" smtClean="0"/>
              <a:t>Both grow on trees</a:t>
            </a:r>
          </a:p>
          <a:p>
            <a:pPr algn="ctr"/>
            <a:r>
              <a:rPr lang="en-US" dirty="0" smtClean="0"/>
              <a:t>Both are edible</a:t>
            </a:r>
          </a:p>
        </p:txBody>
      </p:sp>
      <p:pic>
        <p:nvPicPr>
          <p:cNvPr id="9" name="Picture 8" descr="comparison.jpg"/>
          <p:cNvPicPr>
            <a:picLocks noChangeAspect="1"/>
          </p:cNvPicPr>
          <p:nvPr/>
        </p:nvPicPr>
        <p:blipFill>
          <a:blip r:embed="rId2" cstate="print"/>
          <a:stretch>
            <a:fillRect/>
          </a:stretch>
        </p:blipFill>
        <p:spPr>
          <a:xfrm>
            <a:off x="2724912" y="1828800"/>
            <a:ext cx="3694176" cy="2566416"/>
          </a:xfrm>
          <a:prstGeom prst="rect">
            <a:avLst/>
          </a:prstGeom>
        </p:spPr>
      </p:pic>
    </p:spTree>
    <p:extLst>
      <p:ext uri="{BB962C8B-B14F-4D97-AF65-F5344CB8AC3E}">
        <p14:creationId xmlns:p14="http://schemas.microsoft.com/office/powerpoint/2010/main" xmlns="" val="375403445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Complex</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Complicated in structure; consisting of interconnected </a:t>
            </a:r>
            <a:r>
              <a:rPr lang="en-US" dirty="0" smtClean="0"/>
              <a:t>parts.</a:t>
            </a: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819400" y="1828800"/>
            <a:ext cx="3433190" cy="3445452"/>
          </a:xfrm>
          <a:prstGeom prst="rect">
            <a:avLst/>
          </a:prstGeom>
        </p:spPr>
      </p:pic>
    </p:spTree>
    <p:extLst>
      <p:ext uri="{BB962C8B-B14F-4D97-AF65-F5344CB8AC3E}">
        <p14:creationId xmlns:p14="http://schemas.microsoft.com/office/powerpoint/2010/main" xmlns="" val="172199946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Compound adjective</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A single adjective comprised of more than one word, usually grouped together using hyphens.</a:t>
            </a:r>
          </a:p>
        </p:txBody>
      </p:sp>
      <p:pic>
        <p:nvPicPr>
          <p:cNvPr id="7" name="Picture 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143000" y="2163762"/>
            <a:ext cx="2743200" cy="2743200"/>
          </a:xfrm>
          <a:prstGeom prst="rect">
            <a:avLst/>
          </a:prstGeom>
        </p:spPr>
      </p:pic>
      <p:sp>
        <p:nvSpPr>
          <p:cNvPr id="8" name="TextBox 7"/>
          <p:cNvSpPr txBox="1"/>
          <p:nvPr/>
        </p:nvSpPr>
        <p:spPr>
          <a:xfrm>
            <a:off x="3994886" y="2989302"/>
            <a:ext cx="4049827" cy="369332"/>
          </a:xfrm>
          <a:prstGeom prst="rect">
            <a:avLst/>
          </a:prstGeom>
          <a:noFill/>
        </p:spPr>
        <p:txBody>
          <a:bodyPr wrap="none" rtlCol="0">
            <a:spAutoFit/>
          </a:bodyPr>
          <a:lstStyle/>
          <a:p>
            <a:r>
              <a:rPr lang="en-US" dirty="0" smtClean="0"/>
              <a:t>Josh got a </a:t>
            </a:r>
            <a:r>
              <a:rPr lang="en-US" b="1" i="1" u="sng" dirty="0" smtClean="0"/>
              <a:t>part-time</a:t>
            </a:r>
            <a:r>
              <a:rPr lang="en-US" dirty="0" smtClean="0"/>
              <a:t> job delivering pizzas.</a:t>
            </a:r>
            <a:endParaRPr lang="en-US" dirty="0"/>
          </a:p>
        </p:txBody>
      </p:sp>
    </p:spTree>
    <p:extLst>
      <p:ext uri="{BB962C8B-B14F-4D97-AF65-F5344CB8AC3E}">
        <p14:creationId xmlns:p14="http://schemas.microsoft.com/office/powerpoint/2010/main" xmlns="" val="214588487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8" name="Title 7"/>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Compound nouns</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Two or more simple nouns used together as a single noun.  </a:t>
            </a:r>
            <a:endParaRPr lang="en-US" dirty="0"/>
          </a:p>
        </p:txBody>
      </p:sp>
      <p:sp>
        <p:nvSpPr>
          <p:cNvPr id="6" name="TextBox 5"/>
          <p:cNvSpPr txBox="1"/>
          <p:nvPr/>
        </p:nvSpPr>
        <p:spPr>
          <a:xfrm>
            <a:off x="2511923" y="2596204"/>
            <a:ext cx="4161717" cy="1107996"/>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6600" b="1" u="sng"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Tooth</a:t>
            </a:r>
            <a:r>
              <a:rPr lang="en-US" sz="6600" b="1" u="sng" spc="50" dirty="0" smtClean="0">
                <a:ln w="11430"/>
                <a:effectLst>
                  <a:outerShdw blurRad="76200" dist="50800" dir="5400000" algn="tl" rotWithShape="0">
                    <a:srgbClr val="000000">
                      <a:alpha val="65000"/>
                    </a:srgbClr>
                  </a:outerShdw>
                </a:effectLst>
              </a:rPr>
              <a:t>paste</a:t>
            </a:r>
            <a:endParaRPr lang="en-US" sz="4000" b="1" u="sng" spc="50" dirty="0">
              <a:ln w="11430"/>
              <a:effectLst>
                <a:outerShdw blurRad="76200" dist="50800" dir="5400000" algn="tl" rotWithShape="0">
                  <a:srgbClr val="000000">
                    <a:alpha val="65000"/>
                  </a:srgbClr>
                </a:outerShdw>
              </a:effectLst>
            </a:endParaRPr>
          </a:p>
        </p:txBody>
      </p:sp>
      <p:pic>
        <p:nvPicPr>
          <p:cNvPr id="2050" name="Picture 2" descr="C:\Users\Sandra\AppData\Local\Microsoft\Windows\Temporary Internet Files\Content.IE5\P1E1WNHU\MC900434821[1].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90600" y="1981200"/>
            <a:ext cx="1271941" cy="1271941"/>
          </a:xfrm>
          <a:prstGeom prst="rect">
            <a:avLst/>
          </a:prstGeom>
          <a:noFill/>
          <a:extLst>
            <a:ext uri="{909E8E84-426E-40DD-AFC4-6F175D3DCCD1}">
              <a14:hiddenFill xmlns:a14="http://schemas.microsoft.com/office/drawing/2010/main" xmlns="">
                <a:solidFill>
                  <a:srgbClr val="FFFFFF"/>
                </a:solidFill>
              </a14:hiddenFill>
            </a:ext>
          </a:extLst>
        </p:spPr>
      </p:pic>
      <p:pic>
        <p:nvPicPr>
          <p:cNvPr id="2051" name="Picture 3" descr="C:\Users\Sandra\AppData\Local\Microsoft\Windows\Temporary Internet Files\Content.IE5\CQE9FX9I\MC900290933[1].wm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239000" y="1893362"/>
            <a:ext cx="872447" cy="1447616"/>
          </a:xfrm>
          <a:prstGeom prst="rect">
            <a:avLst/>
          </a:prstGeom>
          <a:noFill/>
          <a:extLst>
            <a:ext uri="{909E8E84-426E-40DD-AFC4-6F175D3DCCD1}">
              <a14:hiddenFill xmlns:a14="http://schemas.microsoft.com/office/drawing/2010/main" xmlns="">
                <a:solidFill>
                  <a:srgbClr val="FFFFFF"/>
                </a:solidFill>
              </a14:hiddenFill>
            </a:ext>
          </a:extLst>
        </p:spPr>
      </p:pic>
      <p:pic>
        <p:nvPicPr>
          <p:cNvPr id="2059" name="Picture 11" descr="C:\Users\Sandra\AppData\Local\Microsoft\Windows\Temporary Internet Files\Content.IE5\T22EU4MB\MC900348851[1].wmf"/>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rot="1388266">
            <a:off x="3220724" y="3714939"/>
            <a:ext cx="2744116" cy="1923074"/>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extBox 6"/>
          <p:cNvSpPr txBox="1"/>
          <p:nvPr/>
        </p:nvSpPr>
        <p:spPr>
          <a:xfrm rot="-120000">
            <a:off x="3853053" y="4467805"/>
            <a:ext cx="1437894" cy="369332"/>
          </a:xfrm>
          <a:prstGeom prst="rect">
            <a:avLst/>
          </a:prstGeom>
          <a:solidFill>
            <a:schemeClr val="bg2">
              <a:lumMod val="90000"/>
              <a:alpha val="62000"/>
            </a:schemeClr>
          </a:solidFill>
        </p:spPr>
        <p:txBody>
          <a:bodyPr wrap="none" rtlCol="0">
            <a:spAutoFit/>
          </a:bodyPr>
          <a:lstStyle/>
          <a:p>
            <a:r>
              <a:rPr lang="en-US" b="1" dirty="0" smtClean="0">
                <a:solidFill>
                  <a:schemeClr val="bg2">
                    <a:lumMod val="25000"/>
                  </a:schemeClr>
                </a:solidFill>
              </a:rPr>
              <a:t>TOOTHPASTE</a:t>
            </a:r>
            <a:endParaRPr lang="en-US" b="1" dirty="0">
              <a:solidFill>
                <a:schemeClr val="bg2">
                  <a:lumMod val="25000"/>
                </a:schemeClr>
              </a:solidFill>
            </a:endParaRPr>
          </a:p>
        </p:txBody>
      </p:sp>
    </p:spTree>
    <p:extLst>
      <p:ext uri="{BB962C8B-B14F-4D97-AF65-F5344CB8AC3E}">
        <p14:creationId xmlns:p14="http://schemas.microsoft.com/office/powerpoint/2010/main" xmlns="" val="64150266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6" name="Title 5"/>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Comprehend/Comprehension</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To understand or grasp the meaning of.</a:t>
            </a:r>
            <a:endParaRPr lang="en-US" dirty="0"/>
          </a:p>
        </p:txBody>
      </p:sp>
      <p:pic>
        <p:nvPicPr>
          <p:cNvPr id="8" name="Picture 2" descr="C:\Users\Sandra\AppData\Local\Microsoft\Windows\Temporary Internet Files\Content.IE5\YW0GWXT1\MC900441521[1].wm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956352" y="1864021"/>
            <a:ext cx="3215848" cy="331757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32956160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Concept</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A general idea or thought.</a:t>
            </a:r>
            <a:endParaRPr lang="en-US" dirty="0"/>
          </a:p>
        </p:txBody>
      </p:sp>
      <p:pic>
        <p:nvPicPr>
          <p:cNvPr id="1026" name="Picture 2" descr="C:\Users\Sandra\AppData\Local\Microsoft\Windows\Temporary Internet Files\Content.IE5\0EDMD995\MC900441880[1].wm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322638" y="1828800"/>
            <a:ext cx="2468562" cy="344251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7076572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Accounts</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Descriptions of events or experiences.</a:t>
            </a:r>
            <a:endParaRPr lang="en-US" dirty="0"/>
          </a:p>
        </p:txBody>
      </p:sp>
      <p:pic>
        <p:nvPicPr>
          <p:cNvPr id="6" name="Picture 4" descr="C:\Users\Sandra\AppData\Local\Microsoft\Windows\Temporary Internet Files\Content.IE5\GBG3O5CQ\MC900056717[1].wm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40305" y="2069068"/>
            <a:ext cx="5651095" cy="2039258"/>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extBox 6"/>
          <p:cNvSpPr txBox="1"/>
          <p:nvPr/>
        </p:nvSpPr>
        <p:spPr>
          <a:xfrm>
            <a:off x="2026086" y="4659868"/>
            <a:ext cx="5079532" cy="369332"/>
          </a:xfrm>
          <a:prstGeom prst="rect">
            <a:avLst/>
          </a:prstGeom>
          <a:noFill/>
        </p:spPr>
        <p:txBody>
          <a:bodyPr wrap="none" rtlCol="0">
            <a:spAutoFit/>
          </a:bodyPr>
          <a:lstStyle/>
          <a:p>
            <a:r>
              <a:rPr lang="en-US" dirty="0" smtClean="0"/>
              <a:t>Both drivers had a different </a:t>
            </a:r>
            <a:r>
              <a:rPr lang="en-US" b="1" dirty="0" smtClean="0"/>
              <a:t>account</a:t>
            </a:r>
            <a:r>
              <a:rPr lang="en-US" dirty="0" smtClean="0"/>
              <a:t> of the accident.</a:t>
            </a:r>
            <a:endParaRPr lang="en-US" dirty="0"/>
          </a:p>
        </p:txBody>
      </p:sp>
    </p:spTree>
    <p:extLst>
      <p:ext uri="{BB962C8B-B14F-4D97-AF65-F5344CB8AC3E}">
        <p14:creationId xmlns:p14="http://schemas.microsoft.com/office/powerpoint/2010/main" xmlns="" val="13151687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21" name="Title 20"/>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Conclude/Conclusion</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To bring to an end or close; the final part.</a:t>
            </a:r>
            <a:endParaRPr lang="en-US" dirty="0"/>
          </a:p>
        </p:txBody>
      </p:sp>
      <p:grpSp>
        <p:nvGrpSpPr>
          <p:cNvPr id="6" name="Group 5"/>
          <p:cNvGrpSpPr/>
          <p:nvPr/>
        </p:nvGrpSpPr>
        <p:grpSpPr>
          <a:xfrm>
            <a:off x="1529406" y="2523581"/>
            <a:ext cx="6189739" cy="2140529"/>
            <a:chOff x="1529406" y="2664536"/>
            <a:chExt cx="6189739" cy="2140529"/>
          </a:xfrm>
        </p:grpSpPr>
        <p:cxnSp>
          <p:nvCxnSpPr>
            <p:cNvPr id="7" name="Straight Connector 6"/>
            <p:cNvCxnSpPr/>
            <p:nvPr/>
          </p:nvCxnSpPr>
          <p:spPr>
            <a:xfrm>
              <a:off x="4095750" y="3032593"/>
              <a:ext cx="9525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577712" y="4343400"/>
              <a:ext cx="1600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3300000">
              <a:off x="4719769" y="3687995"/>
              <a:ext cx="1600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978788" y="4343400"/>
              <a:ext cx="1600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8300000" flipH="1">
              <a:off x="2836731" y="3680291"/>
              <a:ext cx="1600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529406" y="4343400"/>
              <a:ext cx="1696811" cy="369332"/>
            </a:xfrm>
            <a:prstGeom prst="rect">
              <a:avLst/>
            </a:prstGeom>
            <a:noFill/>
          </p:spPr>
          <p:txBody>
            <a:bodyPr wrap="none" rtlCol="0">
              <a:spAutoFit/>
            </a:bodyPr>
            <a:lstStyle/>
            <a:p>
              <a: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Introduction</a:t>
              </a:r>
              <a:endPar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3" name="TextBox 12"/>
            <p:cNvSpPr txBox="1"/>
            <p:nvPr/>
          </p:nvSpPr>
          <p:spPr>
            <a:xfrm>
              <a:off x="5838630" y="4343400"/>
              <a:ext cx="1880515" cy="461665"/>
            </a:xfrm>
            <a:prstGeom prst="rect">
              <a:avLst/>
            </a:prstGeom>
            <a:noFill/>
          </p:spPr>
          <p:txBody>
            <a:bodyPr wrap="none" rtlCol="0">
              <a:spAutoFit/>
            </a:bodyPr>
            <a:lstStyle/>
            <a:p>
              <a:r>
                <a:rPr lang="en-US" sz="2400" b="1" cap="all" dirty="0" smtClean="0">
                  <a:ln w="9000" cmpd="sng">
                    <a:solidFill>
                      <a:srgbClr val="FF0000"/>
                    </a:solidFill>
                    <a:prstDash val="solid"/>
                  </a:ln>
                  <a:solidFill>
                    <a:srgbClr val="FF0000"/>
                  </a:solidFill>
                  <a:effectLst>
                    <a:reflection blurRad="12700" stA="28000" endPos="45000" dist="1000" dir="5400000" sy="-100000" algn="bl" rotWithShape="0"/>
                  </a:effectLst>
                </a:rPr>
                <a:t>Conclusion</a:t>
              </a:r>
              <a:endParaRPr lang="en-US" b="1" cap="all" dirty="0">
                <a:ln w="9000" cmpd="sng">
                  <a:solidFill>
                    <a:srgbClr val="FF0000"/>
                  </a:solidFill>
                  <a:prstDash val="solid"/>
                </a:ln>
                <a:solidFill>
                  <a:srgbClr val="FF0000"/>
                </a:solidFill>
                <a:effectLst>
                  <a:reflection blurRad="12700" stA="28000" endPos="45000" dist="1000" dir="5400000" sy="-100000" algn="bl" rotWithShape="0"/>
                </a:effectLst>
              </a:endParaRPr>
            </a:p>
          </p:txBody>
        </p:sp>
        <p:sp>
          <p:nvSpPr>
            <p:cNvPr id="14" name="TextBox 13"/>
            <p:cNvSpPr txBox="1"/>
            <p:nvPr/>
          </p:nvSpPr>
          <p:spPr>
            <a:xfrm>
              <a:off x="4114981" y="2664536"/>
              <a:ext cx="933269" cy="369332"/>
            </a:xfrm>
            <a:prstGeom prst="rect">
              <a:avLst/>
            </a:prstGeom>
            <a:noFill/>
          </p:spPr>
          <p:txBody>
            <a:bodyPr wrap="none" rtlCol="0">
              <a:spAutoFit/>
            </a:bodyPr>
            <a:lstStyle/>
            <a:p>
              <a:r>
                <a:rPr lang="en-US" b="1" cap="all" dirty="0" smtClean="0">
                  <a:ln w="9000" cmpd="sng">
                    <a:solidFill>
                      <a:srgbClr val="7030A0"/>
                    </a:solidFill>
                    <a:prstDash val="solid"/>
                  </a:ln>
                  <a:solidFill>
                    <a:srgbClr val="7030A0"/>
                  </a:solidFill>
                  <a:effectLst>
                    <a:reflection blurRad="12700" stA="28000" endPos="45000" dist="1000" dir="5400000" sy="-100000" algn="bl" rotWithShape="0"/>
                  </a:effectLst>
                </a:rPr>
                <a:t>Climax</a:t>
              </a:r>
              <a:endParaRPr lang="en-US" b="1" cap="all" dirty="0">
                <a:ln w="9000" cmpd="sng">
                  <a:solidFill>
                    <a:srgbClr val="7030A0"/>
                  </a:solidFill>
                  <a:prstDash val="solid"/>
                </a:ln>
                <a:solidFill>
                  <a:srgbClr val="7030A0"/>
                </a:solidFill>
                <a:effectLst>
                  <a:reflection blurRad="12700" stA="28000" endPos="45000" dist="1000" dir="5400000" sy="-100000" algn="bl" rotWithShape="0"/>
                </a:effectLst>
              </a:endParaRPr>
            </a:p>
          </p:txBody>
        </p:sp>
        <p:sp>
          <p:nvSpPr>
            <p:cNvPr id="15" name="TextBox 14"/>
            <p:cNvSpPr txBox="1"/>
            <p:nvPr/>
          </p:nvSpPr>
          <p:spPr>
            <a:xfrm rot="18346040">
              <a:off x="2910265" y="3408064"/>
              <a:ext cx="1113895" cy="369332"/>
            </a:xfrm>
            <a:prstGeom prst="rect">
              <a:avLst/>
            </a:prstGeom>
            <a:noFill/>
          </p:spPr>
          <p:txBody>
            <a:bodyPr wrap="none" rtlCol="0">
              <a:spAutoFit/>
            </a:bodyPr>
            <a:lstStyle/>
            <a:p>
              <a: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Conflict</a:t>
              </a:r>
              <a:endPar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6" name="TextBox 15"/>
            <p:cNvSpPr txBox="1"/>
            <p:nvPr/>
          </p:nvSpPr>
          <p:spPr>
            <a:xfrm rot="3275578">
              <a:off x="4957355" y="3403064"/>
              <a:ext cx="1414298" cy="369332"/>
            </a:xfrm>
            <a:prstGeom prst="rect">
              <a:avLst/>
            </a:prstGeom>
            <a:noFill/>
          </p:spPr>
          <p:txBody>
            <a:bodyPr wrap="none" rtlCol="0">
              <a:spAutoFit/>
            </a:bodyPr>
            <a:lstStyle/>
            <a:p>
              <a: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Resolution</a:t>
              </a:r>
              <a:endPar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7" name="Right Brace 16"/>
            <p:cNvSpPr/>
            <p:nvPr/>
          </p:nvSpPr>
          <p:spPr>
            <a:xfrm rot="2100000">
              <a:off x="3593249" y="3006033"/>
              <a:ext cx="403059" cy="1575319"/>
            </a:xfrm>
            <a:prstGeom prst="rightBrace">
              <a:avLst>
                <a:gd name="adj1" fmla="val 52039"/>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Right Brace 17"/>
            <p:cNvSpPr/>
            <p:nvPr/>
          </p:nvSpPr>
          <p:spPr>
            <a:xfrm rot="19500000" flipH="1">
              <a:off x="5160392" y="3005737"/>
              <a:ext cx="403059" cy="1575319"/>
            </a:xfrm>
            <a:prstGeom prst="rightBrace">
              <a:avLst>
                <a:gd name="adj1" fmla="val 52039"/>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TextBox 18"/>
            <p:cNvSpPr txBox="1"/>
            <p:nvPr/>
          </p:nvSpPr>
          <p:spPr>
            <a:xfrm rot="18300000">
              <a:off x="3449690" y="3820074"/>
              <a:ext cx="1127232" cy="307777"/>
            </a:xfrm>
            <a:prstGeom prst="rect">
              <a:avLst/>
            </a:prstGeom>
            <a:noFill/>
          </p:spPr>
          <p:txBody>
            <a:bodyPr wrap="none" rtlCol="0">
              <a:spAutoFit/>
            </a:bodyPr>
            <a:lstStyle/>
            <a:p>
              <a:r>
                <a:rPr lang="en-US" sz="1400" dirty="0" smtClean="0"/>
                <a:t>Rising Action</a:t>
              </a:r>
              <a:endParaRPr lang="en-US" sz="1400" dirty="0"/>
            </a:p>
          </p:txBody>
        </p:sp>
        <p:sp>
          <p:nvSpPr>
            <p:cNvPr id="20" name="TextBox 19"/>
            <p:cNvSpPr txBox="1"/>
            <p:nvPr/>
          </p:nvSpPr>
          <p:spPr>
            <a:xfrm rot="3300000">
              <a:off x="4516857" y="3838784"/>
              <a:ext cx="1164101" cy="307777"/>
            </a:xfrm>
            <a:prstGeom prst="rect">
              <a:avLst/>
            </a:prstGeom>
            <a:noFill/>
          </p:spPr>
          <p:txBody>
            <a:bodyPr wrap="none" rtlCol="0">
              <a:spAutoFit/>
            </a:bodyPr>
            <a:lstStyle/>
            <a:p>
              <a:r>
                <a:rPr lang="en-US" sz="1400" dirty="0" smtClean="0"/>
                <a:t>Falling Action</a:t>
              </a:r>
              <a:endParaRPr lang="en-US" sz="1400" dirty="0"/>
            </a:p>
          </p:txBody>
        </p:sp>
      </p:grpSp>
    </p:spTree>
    <p:extLst>
      <p:ext uri="{BB962C8B-B14F-4D97-AF65-F5344CB8AC3E}">
        <p14:creationId xmlns:p14="http://schemas.microsoft.com/office/powerpoint/2010/main" xmlns="" val="172334680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Concrete details</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Explicit details adding to the visual perception of the text, </a:t>
            </a:r>
            <a:r>
              <a:rPr lang="en-US" dirty="0" smtClean="0"/>
              <a:t>describes </a:t>
            </a:r>
            <a:r>
              <a:rPr lang="en-US" dirty="0"/>
              <a:t>in great detail how things might feel, smell, look like, sound like, and/or taste like.</a:t>
            </a:r>
          </a:p>
        </p:txBody>
      </p:sp>
      <p:sp>
        <p:nvSpPr>
          <p:cNvPr id="6" name="Rectangle 5"/>
          <p:cNvSpPr/>
          <p:nvPr/>
        </p:nvSpPr>
        <p:spPr>
          <a:xfrm>
            <a:off x="744734" y="2448342"/>
            <a:ext cx="7654531" cy="2123658"/>
          </a:xfrm>
          <a:prstGeom prst="rect">
            <a:avLst/>
          </a:prstGeom>
          <a:noFill/>
        </p:spPr>
        <p:txBody>
          <a:bodyPr wrap="none" lIns="91440" tIns="45720" rIns="91440" bIns="45720">
            <a:spAutoFit/>
          </a:bodyPr>
          <a:lstStyle/>
          <a:p>
            <a:pPr algn="ctr"/>
            <a:r>
              <a:rPr lang="en-US" sz="4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The </a:t>
            </a:r>
            <a:r>
              <a:rPr lang="en-US" sz="4400" b="1" cap="none" spc="0" dirty="0" smtClean="0">
                <a:ln w="17780" cmpd="sng">
                  <a:solidFill>
                    <a:srgbClr val="FFFFFF"/>
                  </a:solidFill>
                  <a:prstDash val="solid"/>
                  <a:miter lim="800000"/>
                </a:ln>
                <a:solidFill>
                  <a:srgbClr val="0070C0"/>
                </a:solidFill>
                <a:effectLst>
                  <a:outerShdw blurRad="50800" algn="tl" rotWithShape="0">
                    <a:srgbClr val="000000"/>
                  </a:outerShdw>
                </a:effectLst>
              </a:rPr>
              <a:t>bite</a:t>
            </a:r>
            <a:r>
              <a:rPr lang="en-US" sz="4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of the </a:t>
            </a:r>
            <a:r>
              <a:rPr lang="en-US" sz="4400" b="1" cap="none" spc="0" dirty="0" smtClean="0">
                <a:ln w="17780" cmpd="sng">
                  <a:solidFill>
                    <a:srgbClr val="FFFFFF"/>
                  </a:solidFill>
                  <a:prstDash val="solid"/>
                  <a:miter lim="800000"/>
                </a:ln>
                <a:solidFill>
                  <a:srgbClr val="0070C0"/>
                </a:solidFill>
                <a:effectLst>
                  <a:outerShdw blurRad="50800" algn="tl" rotWithShape="0">
                    <a:srgbClr val="000000"/>
                  </a:outerShdw>
                </a:effectLst>
              </a:rPr>
              <a:t>frigid</a:t>
            </a:r>
            <a:r>
              <a:rPr lang="en-US" sz="4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air was </a:t>
            </a:r>
          </a:p>
          <a:p>
            <a:pPr algn="ctr"/>
            <a:r>
              <a:rPr lang="en-US" sz="4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nearly </a:t>
            </a:r>
            <a:r>
              <a:rPr lang="en-US" sz="4400" b="1" dirty="0" smtClean="0">
                <a:ln w="17780" cmpd="sng">
                  <a:solidFill>
                    <a:srgbClr val="FFFFFF"/>
                  </a:solidFill>
                  <a:prstDash val="solid"/>
                  <a:miter lim="800000"/>
                </a:ln>
                <a:solidFill>
                  <a:srgbClr val="0070C0"/>
                </a:solidFill>
                <a:effectLst>
                  <a:outerShdw blurRad="50800" algn="tl" rotWithShape="0">
                    <a:srgbClr val="000000"/>
                  </a:outerShdw>
                </a:effectLst>
              </a:rPr>
              <a:t>unbearable</a:t>
            </a:r>
            <a:r>
              <a:rPr lang="en-US" sz="4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as I made my</a:t>
            </a:r>
          </a:p>
          <a:p>
            <a:pPr algn="ctr"/>
            <a:r>
              <a:rPr lang="en-US" sz="4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way through the </a:t>
            </a:r>
            <a:r>
              <a:rPr lang="en-US" sz="4400" b="1" dirty="0" smtClean="0">
                <a:ln w="17780" cmpd="sng">
                  <a:solidFill>
                    <a:srgbClr val="FFFFFF"/>
                  </a:solidFill>
                  <a:prstDash val="solid"/>
                  <a:miter lim="800000"/>
                </a:ln>
                <a:solidFill>
                  <a:srgbClr val="0070C0"/>
                </a:solidFill>
                <a:effectLst>
                  <a:outerShdw blurRad="50800" algn="tl" rotWithShape="0">
                    <a:srgbClr val="000000"/>
                  </a:outerShdw>
                </a:effectLst>
              </a:rPr>
              <a:t>frozen</a:t>
            </a:r>
            <a:r>
              <a:rPr lang="en-US" sz="4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forest.</a:t>
            </a:r>
            <a:endParaRPr lang="en-US" sz="4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extLst>
      <p:ext uri="{BB962C8B-B14F-4D97-AF65-F5344CB8AC3E}">
        <p14:creationId xmlns:p14="http://schemas.microsoft.com/office/powerpoint/2010/main" xmlns="" val="71466653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dirty="0" smtClean="0"/>
              <a:t>Conflict</a:t>
            </a:r>
            <a:endParaRPr lang="en-US" dirty="0"/>
          </a:p>
        </p:txBody>
      </p:sp>
      <p:sp>
        <p:nvSpPr>
          <p:cNvPr id="5" name="Text Placeholder 4"/>
          <p:cNvSpPr>
            <a:spLocks noGrp="1"/>
          </p:cNvSpPr>
          <p:nvPr>
            <p:ph type="body" sz="quarter" idx="13"/>
          </p:nvPr>
        </p:nvSpPr>
        <p:spPr/>
        <p:txBody>
          <a:bodyPr/>
          <a:lstStyle/>
          <a:p>
            <a:r>
              <a:rPr lang="en-US" dirty="0" smtClean="0"/>
              <a:t>A problem or disagreement between people, society, or nature.</a:t>
            </a:r>
            <a:endParaRPr lang="en-US" dirty="0"/>
          </a:p>
        </p:txBody>
      </p:sp>
      <p:pic>
        <p:nvPicPr>
          <p:cNvPr id="4102" name="Picture 6" descr="C:\Users\Sandra\AppData\Local\Microsoft\Windows\Temporary Internet Files\Content.IE5\T22EU4MB\MP900442223[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905000" y="1752600"/>
            <a:ext cx="5322125" cy="354808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31470530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Connection</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A relationship or association.</a:t>
            </a: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665975" y="1918100"/>
            <a:ext cx="1812050" cy="3252235"/>
          </a:xfrm>
          <a:prstGeom prst="rect">
            <a:avLst/>
          </a:prstGeom>
        </p:spPr>
      </p:pic>
    </p:spTree>
    <p:extLst>
      <p:ext uri="{BB962C8B-B14F-4D97-AF65-F5344CB8AC3E}">
        <p14:creationId xmlns:p14="http://schemas.microsoft.com/office/powerpoint/2010/main" xmlns="" val="360688039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7" name="Title 6"/>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Connotative/Connotation</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A meaning suggested by a word or an expression in addition to its exact </a:t>
            </a:r>
            <a:r>
              <a:rPr lang="en-US" dirty="0" smtClean="0"/>
              <a:t>meaning.</a:t>
            </a:r>
            <a:endParaRPr lang="en-US" dirty="0"/>
          </a:p>
        </p:txBody>
      </p:sp>
      <p:pic>
        <p:nvPicPr>
          <p:cNvPr id="2051" name="Picture 3" descr="C:\Users\Sandra\AppData\Local\Microsoft\Windows\Temporary Internet Files\Content.IE5\2YR48ZI6\MP900426645[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09600" y="1905000"/>
            <a:ext cx="2185467" cy="3276600"/>
          </a:xfrm>
          <a:prstGeom prst="rect">
            <a:avLst/>
          </a:prstGeom>
          <a:noFill/>
          <a:extLst>
            <a:ext uri="{909E8E84-426E-40DD-AFC4-6F175D3DCCD1}">
              <a14:hiddenFill xmlns:a14="http://schemas.microsoft.com/office/drawing/2010/main" xmlns="">
                <a:solidFill>
                  <a:srgbClr val="FFFFFF"/>
                </a:solidFill>
              </a14:hiddenFill>
            </a:ext>
          </a:extLst>
        </p:spPr>
      </p:pic>
      <p:grpSp>
        <p:nvGrpSpPr>
          <p:cNvPr id="9" name="Group 8"/>
          <p:cNvGrpSpPr/>
          <p:nvPr/>
        </p:nvGrpSpPr>
        <p:grpSpPr>
          <a:xfrm>
            <a:off x="5003960" y="4267200"/>
            <a:ext cx="2036010" cy="609600"/>
            <a:chOff x="5147934" y="3774132"/>
            <a:chExt cx="2036010" cy="609600"/>
          </a:xfrm>
        </p:grpSpPr>
        <p:sp>
          <p:nvSpPr>
            <p:cNvPr id="8" name="Flowchart: Terminator 7"/>
            <p:cNvSpPr/>
            <p:nvPr/>
          </p:nvSpPr>
          <p:spPr>
            <a:xfrm>
              <a:off x="5147934" y="3774132"/>
              <a:ext cx="2036010" cy="609600"/>
            </a:xfrm>
            <a:prstGeom prst="flowChartTerminator">
              <a:avLst/>
            </a:prstGeom>
            <a:solidFill>
              <a:schemeClr val="bg1">
                <a:lumMod val="65000"/>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257800" y="3848099"/>
              <a:ext cx="1804405" cy="461665"/>
            </a:xfrm>
            <a:prstGeom prst="rect">
              <a:avLst/>
            </a:prstGeom>
            <a:noFill/>
            <a:ln>
              <a:noFill/>
            </a:ln>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I’M HUNGRY</a:t>
              </a:r>
              <a:endParaRPr lang="en-US"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sp>
        <p:nvSpPr>
          <p:cNvPr id="10" name="TextBox 9"/>
          <p:cNvSpPr txBox="1"/>
          <p:nvPr/>
        </p:nvSpPr>
        <p:spPr>
          <a:xfrm>
            <a:off x="3551255" y="3358634"/>
            <a:ext cx="1452705" cy="369332"/>
          </a:xfrm>
          <a:prstGeom prst="rect">
            <a:avLst/>
          </a:prstGeom>
          <a:noFill/>
        </p:spPr>
        <p:txBody>
          <a:bodyPr wrap="none" rtlCol="0">
            <a:spAutoFit/>
          </a:bodyPr>
          <a:lstStyle/>
          <a:p>
            <a:r>
              <a:rPr lang="en-US" dirty="0" smtClean="0"/>
              <a:t>I’m famished.</a:t>
            </a:r>
            <a:endParaRPr lang="en-US" dirty="0"/>
          </a:p>
        </p:txBody>
      </p:sp>
      <p:sp>
        <p:nvSpPr>
          <p:cNvPr id="11" name="TextBox 10"/>
          <p:cNvSpPr txBox="1"/>
          <p:nvPr/>
        </p:nvSpPr>
        <p:spPr>
          <a:xfrm>
            <a:off x="7039970" y="3358634"/>
            <a:ext cx="1332096" cy="369332"/>
          </a:xfrm>
          <a:prstGeom prst="rect">
            <a:avLst/>
          </a:prstGeom>
          <a:noFill/>
        </p:spPr>
        <p:txBody>
          <a:bodyPr wrap="none" rtlCol="0">
            <a:spAutoFit/>
          </a:bodyPr>
          <a:lstStyle/>
          <a:p>
            <a:r>
              <a:rPr lang="en-US" dirty="0" smtClean="0"/>
              <a:t>I’m starving.</a:t>
            </a:r>
            <a:endParaRPr lang="en-US" dirty="0"/>
          </a:p>
        </p:txBody>
      </p:sp>
      <p:sp>
        <p:nvSpPr>
          <p:cNvPr id="12" name="TextBox 11"/>
          <p:cNvSpPr txBox="1"/>
          <p:nvPr/>
        </p:nvSpPr>
        <p:spPr>
          <a:xfrm>
            <a:off x="5003960" y="2833659"/>
            <a:ext cx="1830758" cy="369332"/>
          </a:xfrm>
          <a:prstGeom prst="rect">
            <a:avLst/>
          </a:prstGeom>
          <a:noFill/>
        </p:spPr>
        <p:txBody>
          <a:bodyPr wrap="none" rtlCol="0">
            <a:spAutoFit/>
          </a:bodyPr>
          <a:lstStyle/>
          <a:p>
            <a:r>
              <a:rPr lang="en-US" dirty="0" smtClean="0"/>
              <a:t>I’m wasting away.</a:t>
            </a:r>
            <a:endParaRPr lang="en-US" dirty="0"/>
          </a:p>
        </p:txBody>
      </p:sp>
    </p:spTree>
    <p:extLst>
      <p:ext uri="{BB962C8B-B14F-4D97-AF65-F5344CB8AC3E}">
        <p14:creationId xmlns:p14="http://schemas.microsoft.com/office/powerpoint/2010/main" xmlns="" val="133366372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Consensus</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General agreement in opinions, values, preferences, or the like.</a:t>
            </a:r>
          </a:p>
        </p:txBody>
      </p:sp>
      <p:grpSp>
        <p:nvGrpSpPr>
          <p:cNvPr id="7" name="Group 6"/>
          <p:cNvGrpSpPr/>
          <p:nvPr/>
        </p:nvGrpSpPr>
        <p:grpSpPr>
          <a:xfrm>
            <a:off x="638695" y="2133600"/>
            <a:ext cx="7743304" cy="2819400"/>
            <a:chOff x="638695" y="2133600"/>
            <a:chExt cx="7743304" cy="2819400"/>
          </a:xfrm>
        </p:grpSpPr>
        <p:pic>
          <p:nvPicPr>
            <p:cNvPr id="8" name="Picture 7"/>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38695" y="2133600"/>
              <a:ext cx="3947160" cy="2819400"/>
            </a:xfrm>
            <a:prstGeom prst="rect">
              <a:avLst/>
            </a:prstGeom>
          </p:spPr>
        </p:pic>
        <p:sp>
          <p:nvSpPr>
            <p:cNvPr id="9" name="TextBox 8"/>
            <p:cNvSpPr txBox="1"/>
            <p:nvPr/>
          </p:nvSpPr>
          <p:spPr>
            <a:xfrm>
              <a:off x="4800600" y="3220134"/>
              <a:ext cx="3581399" cy="646331"/>
            </a:xfrm>
            <a:prstGeom prst="rect">
              <a:avLst/>
            </a:prstGeom>
            <a:noFill/>
          </p:spPr>
          <p:txBody>
            <a:bodyPr wrap="square" rtlCol="0">
              <a:spAutoFit/>
            </a:bodyPr>
            <a:lstStyle/>
            <a:p>
              <a:r>
                <a:rPr lang="en-US" dirty="0" smtClean="0"/>
                <a:t>There was a general consensus regarding ideas for the office party. </a:t>
              </a:r>
              <a:endParaRPr lang="en-US" dirty="0"/>
            </a:p>
          </p:txBody>
        </p:sp>
      </p:grpSp>
    </p:spTree>
    <p:extLst>
      <p:ext uri="{BB962C8B-B14F-4D97-AF65-F5344CB8AC3E}">
        <p14:creationId xmlns:p14="http://schemas.microsoft.com/office/powerpoint/2010/main" xmlns="" val="181604136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Constitutional</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Having to do with a constitution (a set of laws by which a nation, state, or other organization is governed).</a:t>
            </a:r>
          </a:p>
        </p:txBody>
      </p:sp>
      <p:pic>
        <p:nvPicPr>
          <p:cNvPr id="6" name="Picture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057400" y="1818319"/>
            <a:ext cx="5029199" cy="3404306"/>
          </a:xfrm>
          <a:prstGeom prst="rect">
            <a:avLst/>
          </a:prstGeom>
        </p:spPr>
      </p:pic>
    </p:spTree>
    <p:extLst>
      <p:ext uri="{BB962C8B-B14F-4D97-AF65-F5344CB8AC3E}">
        <p14:creationId xmlns:p14="http://schemas.microsoft.com/office/powerpoint/2010/main" xmlns="" val="75203451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dirty="0" smtClean="0"/>
              <a:t>Consumer documents</a:t>
            </a:r>
            <a:endParaRPr lang="en-US" dirty="0"/>
          </a:p>
        </p:txBody>
      </p:sp>
      <p:sp>
        <p:nvSpPr>
          <p:cNvPr id="5" name="Text Placeholder 4"/>
          <p:cNvSpPr>
            <a:spLocks noGrp="1"/>
          </p:cNvSpPr>
          <p:nvPr>
            <p:ph type="body" sz="quarter" idx="13"/>
          </p:nvPr>
        </p:nvSpPr>
        <p:spPr/>
        <p:txBody>
          <a:bodyPr/>
          <a:lstStyle/>
          <a:p>
            <a:r>
              <a:rPr lang="en-US" dirty="0"/>
              <a:t>Printed materials that accompany products and services…manuals, instructions, warranties, etc.</a:t>
            </a:r>
          </a:p>
        </p:txBody>
      </p:sp>
      <p:grpSp>
        <p:nvGrpSpPr>
          <p:cNvPr id="6" name="Group 5"/>
          <p:cNvGrpSpPr/>
          <p:nvPr/>
        </p:nvGrpSpPr>
        <p:grpSpPr>
          <a:xfrm>
            <a:off x="2590800" y="1600200"/>
            <a:ext cx="3962400" cy="3962400"/>
            <a:chOff x="2590800" y="1600200"/>
            <a:chExt cx="3962400" cy="3962400"/>
          </a:xfrm>
        </p:grpSpPr>
        <p:pic>
          <p:nvPicPr>
            <p:cNvPr id="7" name="Picture 2" descr="C:\Users\Sandra\AppData\Local\Microsoft\Windows\Temporary Internet Files\Content.IE5\YW0GWXT1\MC900434867[1].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590800" y="1600200"/>
              <a:ext cx="3962400" cy="3962400"/>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Box 7"/>
            <p:cNvSpPr txBox="1"/>
            <p:nvPr/>
          </p:nvSpPr>
          <p:spPr>
            <a:xfrm rot="16500804">
              <a:off x="3956924" y="3069682"/>
              <a:ext cx="1800686" cy="769441"/>
            </a:xfrm>
            <a:prstGeom prst="rect">
              <a:avLst/>
            </a:prstGeom>
            <a:noFill/>
          </p:spPr>
          <p:txBody>
            <a:bodyPr wrap="none" rtlCol="0">
              <a:spAutoFit/>
            </a:bodyPr>
            <a:lstStyle/>
            <a:p>
              <a:pPr algn="ctr"/>
              <a:r>
                <a:rPr lang="en-US" sz="2200" b="1" dirty="0" smtClean="0">
                  <a:solidFill>
                    <a:schemeClr val="bg1"/>
                  </a:solidFill>
                </a:rPr>
                <a:t>INSTRUCTION</a:t>
              </a:r>
            </a:p>
            <a:p>
              <a:pPr algn="ctr"/>
              <a:r>
                <a:rPr lang="en-US" sz="2200" b="1" dirty="0" smtClean="0">
                  <a:solidFill>
                    <a:schemeClr val="bg1"/>
                  </a:solidFill>
                </a:rPr>
                <a:t>MANUAL</a:t>
              </a:r>
              <a:endParaRPr lang="en-US" sz="2200" b="1" dirty="0">
                <a:solidFill>
                  <a:schemeClr val="bg1"/>
                </a:solidFill>
              </a:endParaRPr>
            </a:p>
          </p:txBody>
        </p:sp>
      </p:grpSp>
    </p:spTree>
    <p:extLst>
      <p:ext uri="{BB962C8B-B14F-4D97-AF65-F5344CB8AC3E}">
        <p14:creationId xmlns:p14="http://schemas.microsoft.com/office/powerpoint/2010/main" xmlns="" val="38527208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Content</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Whatever is held or contained in something.</a:t>
            </a:r>
          </a:p>
        </p:txBody>
      </p:sp>
      <p:pic>
        <p:nvPicPr>
          <p:cNvPr id="6" name="Picture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344574" y="1954403"/>
            <a:ext cx="4454852" cy="3177794"/>
          </a:xfrm>
          <a:prstGeom prst="rect">
            <a:avLst/>
          </a:prstGeom>
        </p:spPr>
      </p:pic>
    </p:spTree>
    <p:extLst>
      <p:ext uri="{BB962C8B-B14F-4D97-AF65-F5344CB8AC3E}">
        <p14:creationId xmlns:p14="http://schemas.microsoft.com/office/powerpoint/2010/main" xmlns="" val="371806131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Context</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The set of facts or circumstances that surround a situation or event.</a:t>
            </a:r>
            <a:endParaRPr lang="en-US" dirty="0"/>
          </a:p>
        </p:txBody>
      </p:sp>
      <p:sp>
        <p:nvSpPr>
          <p:cNvPr id="7" name="TextBox 6"/>
          <p:cNvSpPr txBox="1"/>
          <p:nvPr/>
        </p:nvSpPr>
        <p:spPr>
          <a:xfrm>
            <a:off x="3439478" y="2914471"/>
            <a:ext cx="2265044" cy="1200329"/>
          </a:xfrm>
          <a:prstGeom prst="rect">
            <a:avLst/>
          </a:prstGeom>
          <a:noFill/>
        </p:spPr>
        <p:txBody>
          <a:bodyPr wrap="none" rtlCol="0">
            <a:spAutoFit/>
          </a:bodyPr>
          <a:lstStyle/>
          <a:p>
            <a:r>
              <a:rPr lang="en-US" sz="7200" b="1" dirty="0" smtClean="0">
                <a:ln w="900" cmpd="sng">
                  <a:solidFill>
                    <a:schemeClr val="accent1">
                      <a:satMod val="190000"/>
                      <a:alpha val="55000"/>
                    </a:schemeClr>
                  </a:solidFill>
                  <a:prstDash val="solid"/>
                </a:ln>
                <a:gradFill>
                  <a:gsLst>
                    <a:gs pos="0">
                      <a:srgbClr val="5E9EFF"/>
                    </a:gs>
                    <a:gs pos="39999">
                      <a:srgbClr val="85C2FF"/>
                    </a:gs>
                    <a:gs pos="70000">
                      <a:srgbClr val="C4D6EB"/>
                    </a:gs>
                    <a:gs pos="100000">
                      <a:srgbClr val="FFEBFA"/>
                    </a:gs>
                  </a:gsLst>
                  <a:lin ang="5400000" scaled="0"/>
                </a:gradFill>
                <a:effectLst>
                  <a:innerShdw blurRad="101600" dist="76200" dir="5400000">
                    <a:schemeClr val="accent1">
                      <a:satMod val="190000"/>
                      <a:tint val="100000"/>
                      <a:alpha val="74000"/>
                    </a:schemeClr>
                  </a:innerShdw>
                </a:effectLst>
              </a:rPr>
              <a:t>COLD</a:t>
            </a:r>
            <a:endParaRPr lang="en-US" sz="7200" b="1" dirty="0">
              <a:ln w="900" cmpd="sng">
                <a:solidFill>
                  <a:schemeClr val="accent1">
                    <a:satMod val="190000"/>
                    <a:alpha val="55000"/>
                  </a:schemeClr>
                </a:solidFill>
                <a:prstDash val="solid"/>
              </a:ln>
              <a:gradFill>
                <a:gsLst>
                  <a:gs pos="0">
                    <a:srgbClr val="5E9EFF"/>
                  </a:gs>
                  <a:gs pos="39999">
                    <a:srgbClr val="85C2FF"/>
                  </a:gs>
                  <a:gs pos="70000">
                    <a:srgbClr val="C4D6EB"/>
                  </a:gs>
                  <a:gs pos="100000">
                    <a:srgbClr val="FFEBFA"/>
                  </a:gs>
                </a:gsLst>
                <a:lin ang="5400000" scaled="0"/>
              </a:gradFill>
              <a:effectLst>
                <a:innerShdw blurRad="101600" dist="76200" dir="5400000">
                  <a:schemeClr val="accent1">
                    <a:satMod val="190000"/>
                    <a:tint val="100000"/>
                    <a:alpha val="74000"/>
                  </a:schemeClr>
                </a:innerShdw>
              </a:effectLst>
            </a:endParaRPr>
          </a:p>
        </p:txBody>
      </p:sp>
      <p:sp>
        <p:nvSpPr>
          <p:cNvPr id="8" name="TextBox 7"/>
          <p:cNvSpPr txBox="1"/>
          <p:nvPr/>
        </p:nvSpPr>
        <p:spPr>
          <a:xfrm>
            <a:off x="3151547" y="4463533"/>
            <a:ext cx="2840906" cy="461665"/>
          </a:xfrm>
          <a:prstGeom prst="rect">
            <a:avLst/>
          </a:prstGeom>
          <a:noFill/>
        </p:spPr>
        <p:txBody>
          <a:bodyPr wrap="none" rtlCol="0">
            <a:spAutoFit/>
          </a:bodyPr>
          <a:lstStyle/>
          <a:p>
            <a:r>
              <a:rPr lang="en-US" sz="2400" dirty="0" smtClean="0"/>
              <a:t>It’s very </a:t>
            </a:r>
            <a:r>
              <a:rPr lang="en-US" sz="2400" b="1" dirty="0" smtClean="0"/>
              <a:t>cold</a:t>
            </a:r>
            <a:r>
              <a:rPr lang="en-US" sz="2400" dirty="0" smtClean="0"/>
              <a:t> outside.</a:t>
            </a:r>
            <a:endParaRPr lang="en-US" sz="2400" dirty="0"/>
          </a:p>
        </p:txBody>
      </p:sp>
      <p:sp>
        <p:nvSpPr>
          <p:cNvPr id="9" name="TextBox 8"/>
          <p:cNvSpPr txBox="1"/>
          <p:nvPr/>
        </p:nvSpPr>
        <p:spPr>
          <a:xfrm>
            <a:off x="2049386" y="2057400"/>
            <a:ext cx="5045227" cy="461665"/>
          </a:xfrm>
          <a:prstGeom prst="rect">
            <a:avLst/>
          </a:prstGeom>
          <a:noFill/>
        </p:spPr>
        <p:txBody>
          <a:bodyPr wrap="none" rtlCol="0">
            <a:spAutoFit/>
          </a:bodyPr>
          <a:lstStyle/>
          <a:p>
            <a:r>
              <a:rPr lang="en-US" sz="2400" dirty="0" smtClean="0"/>
              <a:t>She greeted him in a very </a:t>
            </a:r>
            <a:r>
              <a:rPr lang="en-US" sz="2400" b="1" dirty="0" smtClean="0"/>
              <a:t>cold</a:t>
            </a:r>
            <a:r>
              <a:rPr lang="en-US" sz="2400" dirty="0" smtClean="0"/>
              <a:t> manner.</a:t>
            </a:r>
            <a:endParaRPr lang="en-US" sz="2400" dirty="0"/>
          </a:p>
        </p:txBody>
      </p:sp>
      <p:sp>
        <p:nvSpPr>
          <p:cNvPr id="10" name="TextBox 9"/>
          <p:cNvSpPr txBox="1"/>
          <p:nvPr/>
        </p:nvSpPr>
        <p:spPr>
          <a:xfrm>
            <a:off x="2743200" y="4953000"/>
            <a:ext cx="3622402" cy="307777"/>
          </a:xfrm>
          <a:prstGeom prst="rect">
            <a:avLst/>
          </a:prstGeom>
          <a:noFill/>
        </p:spPr>
        <p:txBody>
          <a:bodyPr wrap="none" rtlCol="0">
            <a:spAutoFit/>
          </a:bodyPr>
          <a:lstStyle/>
          <a:p>
            <a:r>
              <a:rPr lang="en-US" sz="1400" b="1" dirty="0" smtClean="0"/>
              <a:t>cold</a:t>
            </a:r>
            <a:r>
              <a:rPr lang="en-US" sz="1400" dirty="0" smtClean="0"/>
              <a:t> in this sentence refers to the temperature.</a:t>
            </a:r>
            <a:endParaRPr lang="en-US" sz="1400" dirty="0"/>
          </a:p>
        </p:txBody>
      </p:sp>
      <p:sp>
        <p:nvSpPr>
          <p:cNvPr id="11" name="TextBox 10"/>
          <p:cNvSpPr txBox="1"/>
          <p:nvPr/>
        </p:nvSpPr>
        <p:spPr>
          <a:xfrm>
            <a:off x="2564367" y="2519065"/>
            <a:ext cx="4015266" cy="307777"/>
          </a:xfrm>
          <a:prstGeom prst="rect">
            <a:avLst/>
          </a:prstGeom>
          <a:noFill/>
        </p:spPr>
        <p:txBody>
          <a:bodyPr wrap="none" rtlCol="0">
            <a:spAutoFit/>
          </a:bodyPr>
          <a:lstStyle/>
          <a:p>
            <a:r>
              <a:rPr lang="en-US" sz="1400" b="1" dirty="0" smtClean="0"/>
              <a:t>cold</a:t>
            </a:r>
            <a:r>
              <a:rPr lang="en-US" sz="1400" dirty="0" smtClean="0"/>
              <a:t> in this sentence refers to an unfriendly attitude.</a:t>
            </a:r>
            <a:endParaRPr lang="en-US" sz="1400" b="1" dirty="0"/>
          </a:p>
        </p:txBody>
      </p:sp>
    </p:spTree>
    <p:extLst>
      <p:ext uri="{BB962C8B-B14F-4D97-AF65-F5344CB8AC3E}">
        <p14:creationId xmlns:p14="http://schemas.microsoft.com/office/powerpoint/2010/main" xmlns="" val="15502738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Adapt</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To change for a particular use.</a:t>
            </a:r>
          </a:p>
        </p:txBody>
      </p:sp>
      <p:pic>
        <p:nvPicPr>
          <p:cNvPr id="3074" name="Picture 2" descr="C:\Users\Sandra\AppData\Local\Microsoft\Windows\Temporary Internet Files\Content.IE5\AY0UJZ9C\MP900175385[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743200" y="2218944"/>
            <a:ext cx="3657600" cy="242011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10200197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13" name="Title 1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rgbClr val="0070C0"/>
                </a:solidFill>
              </a:rPr>
              <a:t>Context clues</a:t>
            </a:r>
            <a:endParaRPr lang="en-US" u="sng" dirty="0">
              <a:solidFill>
                <a:srgbClr val="0070C0"/>
              </a:solidFill>
            </a:endParaRPr>
          </a:p>
        </p:txBody>
      </p:sp>
      <p:sp>
        <p:nvSpPr>
          <p:cNvPr id="5" name="Text Placeholder 4"/>
          <p:cNvSpPr>
            <a:spLocks noGrp="1"/>
          </p:cNvSpPr>
          <p:nvPr>
            <p:ph type="body" sz="quarter" idx="13"/>
          </p:nvPr>
        </p:nvSpPr>
        <p:spPr/>
        <p:txBody>
          <a:bodyPr/>
          <a:lstStyle/>
          <a:p>
            <a:r>
              <a:rPr lang="en-US" dirty="0" smtClean="0"/>
              <a:t>Clues given in a passage as to the meaning of </a:t>
            </a:r>
            <a:r>
              <a:rPr lang="en-US" smtClean="0"/>
              <a:t>the word.</a:t>
            </a:r>
            <a:endParaRPr lang="en-US"/>
          </a:p>
        </p:txBody>
      </p:sp>
      <p:sp>
        <p:nvSpPr>
          <p:cNvPr id="6" name="TextBox 5"/>
          <p:cNvSpPr txBox="1"/>
          <p:nvPr/>
        </p:nvSpPr>
        <p:spPr>
          <a:xfrm>
            <a:off x="3439478" y="2914471"/>
            <a:ext cx="2265044" cy="1200329"/>
          </a:xfrm>
          <a:prstGeom prst="rect">
            <a:avLst/>
          </a:prstGeom>
          <a:noFill/>
        </p:spPr>
        <p:txBody>
          <a:bodyPr wrap="none" rtlCol="0">
            <a:spAutoFit/>
          </a:bodyPr>
          <a:lstStyle/>
          <a:p>
            <a:r>
              <a:rPr lang="en-US" sz="7200" b="1" dirty="0" smtClean="0">
                <a:ln w="900" cmpd="sng">
                  <a:solidFill>
                    <a:schemeClr val="accent1">
                      <a:satMod val="190000"/>
                      <a:alpha val="55000"/>
                    </a:schemeClr>
                  </a:solidFill>
                  <a:prstDash val="solid"/>
                </a:ln>
                <a:gradFill>
                  <a:gsLst>
                    <a:gs pos="0">
                      <a:srgbClr val="5E9EFF"/>
                    </a:gs>
                    <a:gs pos="39999">
                      <a:srgbClr val="85C2FF"/>
                    </a:gs>
                    <a:gs pos="70000">
                      <a:srgbClr val="C4D6EB"/>
                    </a:gs>
                    <a:gs pos="100000">
                      <a:srgbClr val="FFEBFA"/>
                    </a:gs>
                  </a:gsLst>
                  <a:lin ang="5400000" scaled="0"/>
                </a:gradFill>
                <a:effectLst>
                  <a:innerShdw blurRad="101600" dist="76200" dir="5400000">
                    <a:schemeClr val="accent1">
                      <a:satMod val="190000"/>
                      <a:tint val="100000"/>
                      <a:alpha val="74000"/>
                    </a:schemeClr>
                  </a:innerShdw>
                </a:effectLst>
              </a:rPr>
              <a:t>COLD</a:t>
            </a:r>
            <a:endParaRPr lang="en-US" sz="7200" b="1" dirty="0">
              <a:ln w="900" cmpd="sng">
                <a:solidFill>
                  <a:schemeClr val="accent1">
                    <a:satMod val="190000"/>
                    <a:alpha val="55000"/>
                  </a:schemeClr>
                </a:solidFill>
                <a:prstDash val="solid"/>
              </a:ln>
              <a:gradFill>
                <a:gsLst>
                  <a:gs pos="0">
                    <a:srgbClr val="5E9EFF"/>
                  </a:gs>
                  <a:gs pos="39999">
                    <a:srgbClr val="85C2FF"/>
                  </a:gs>
                  <a:gs pos="70000">
                    <a:srgbClr val="C4D6EB"/>
                  </a:gs>
                  <a:gs pos="100000">
                    <a:srgbClr val="FFEBFA"/>
                  </a:gs>
                </a:gsLst>
                <a:lin ang="5400000" scaled="0"/>
              </a:gradFill>
              <a:effectLst>
                <a:innerShdw blurRad="101600" dist="76200" dir="5400000">
                  <a:schemeClr val="accent1">
                    <a:satMod val="190000"/>
                    <a:tint val="100000"/>
                    <a:alpha val="74000"/>
                  </a:schemeClr>
                </a:innerShdw>
              </a:effectLst>
            </a:endParaRPr>
          </a:p>
        </p:txBody>
      </p:sp>
      <p:sp>
        <p:nvSpPr>
          <p:cNvPr id="7" name="TextBox 6"/>
          <p:cNvSpPr txBox="1"/>
          <p:nvPr/>
        </p:nvSpPr>
        <p:spPr>
          <a:xfrm>
            <a:off x="3151547" y="4463533"/>
            <a:ext cx="2840906" cy="461665"/>
          </a:xfrm>
          <a:prstGeom prst="rect">
            <a:avLst/>
          </a:prstGeom>
          <a:noFill/>
        </p:spPr>
        <p:txBody>
          <a:bodyPr wrap="none" rtlCol="0">
            <a:spAutoFit/>
          </a:bodyPr>
          <a:lstStyle/>
          <a:p>
            <a:r>
              <a:rPr lang="en-US" sz="2400" dirty="0" smtClean="0"/>
              <a:t>It’s very </a:t>
            </a:r>
            <a:r>
              <a:rPr lang="en-US" sz="2400" b="1" dirty="0" smtClean="0"/>
              <a:t>cold</a:t>
            </a:r>
            <a:r>
              <a:rPr lang="en-US" sz="2400" dirty="0" smtClean="0"/>
              <a:t> outside.</a:t>
            </a:r>
            <a:endParaRPr lang="en-US" sz="2400" dirty="0"/>
          </a:p>
        </p:txBody>
      </p:sp>
      <p:sp>
        <p:nvSpPr>
          <p:cNvPr id="8" name="TextBox 7"/>
          <p:cNvSpPr txBox="1"/>
          <p:nvPr/>
        </p:nvSpPr>
        <p:spPr>
          <a:xfrm>
            <a:off x="2049386" y="2057400"/>
            <a:ext cx="5045227" cy="461665"/>
          </a:xfrm>
          <a:prstGeom prst="rect">
            <a:avLst/>
          </a:prstGeom>
          <a:noFill/>
        </p:spPr>
        <p:txBody>
          <a:bodyPr wrap="none" rtlCol="0">
            <a:spAutoFit/>
          </a:bodyPr>
          <a:lstStyle/>
          <a:p>
            <a:r>
              <a:rPr lang="en-US" sz="2400" dirty="0" smtClean="0"/>
              <a:t>She greeted him in a very </a:t>
            </a:r>
            <a:r>
              <a:rPr lang="en-US" sz="2400" b="1" dirty="0" smtClean="0"/>
              <a:t>cold</a:t>
            </a:r>
            <a:r>
              <a:rPr lang="en-US" sz="2400" dirty="0" smtClean="0"/>
              <a:t> manner.</a:t>
            </a:r>
            <a:endParaRPr lang="en-US" sz="2400" dirty="0"/>
          </a:p>
        </p:txBody>
      </p:sp>
      <p:sp>
        <p:nvSpPr>
          <p:cNvPr id="9" name="TextBox 8"/>
          <p:cNvSpPr txBox="1"/>
          <p:nvPr/>
        </p:nvSpPr>
        <p:spPr>
          <a:xfrm>
            <a:off x="2743200" y="4953000"/>
            <a:ext cx="3622402" cy="307777"/>
          </a:xfrm>
          <a:prstGeom prst="rect">
            <a:avLst/>
          </a:prstGeom>
          <a:noFill/>
        </p:spPr>
        <p:txBody>
          <a:bodyPr wrap="none" rtlCol="0">
            <a:spAutoFit/>
          </a:bodyPr>
          <a:lstStyle/>
          <a:p>
            <a:r>
              <a:rPr lang="en-US" sz="1400" b="1" dirty="0" smtClean="0"/>
              <a:t>cold</a:t>
            </a:r>
            <a:r>
              <a:rPr lang="en-US" sz="1400" dirty="0" smtClean="0"/>
              <a:t> in this sentence refers to the temperature.</a:t>
            </a:r>
            <a:endParaRPr lang="en-US" sz="1400" dirty="0"/>
          </a:p>
        </p:txBody>
      </p:sp>
      <p:sp>
        <p:nvSpPr>
          <p:cNvPr id="10" name="TextBox 9"/>
          <p:cNvSpPr txBox="1"/>
          <p:nvPr/>
        </p:nvSpPr>
        <p:spPr>
          <a:xfrm>
            <a:off x="2564367" y="2519065"/>
            <a:ext cx="4015266" cy="307777"/>
          </a:xfrm>
          <a:prstGeom prst="rect">
            <a:avLst/>
          </a:prstGeom>
          <a:noFill/>
        </p:spPr>
        <p:txBody>
          <a:bodyPr wrap="none" rtlCol="0">
            <a:spAutoFit/>
          </a:bodyPr>
          <a:lstStyle/>
          <a:p>
            <a:r>
              <a:rPr lang="en-US" sz="1400" b="1" dirty="0" smtClean="0"/>
              <a:t>cold</a:t>
            </a:r>
            <a:r>
              <a:rPr lang="en-US" sz="1400" dirty="0" smtClean="0"/>
              <a:t> in this sentence refers to an unfriendly attitude.</a:t>
            </a:r>
            <a:endParaRPr lang="en-US" sz="1400" b="1" dirty="0"/>
          </a:p>
        </p:txBody>
      </p:sp>
      <p:sp>
        <p:nvSpPr>
          <p:cNvPr id="11" name="TextBox 10"/>
          <p:cNvSpPr txBox="1"/>
          <p:nvPr/>
        </p:nvSpPr>
        <p:spPr>
          <a:xfrm>
            <a:off x="7094613" y="2705610"/>
            <a:ext cx="1073499" cy="307777"/>
          </a:xfrm>
          <a:prstGeom prst="rect">
            <a:avLst/>
          </a:prstGeom>
          <a:noFill/>
        </p:spPr>
        <p:txBody>
          <a:bodyPr wrap="none" rtlCol="0">
            <a:spAutoFit/>
          </a:bodyPr>
          <a:lstStyle/>
          <a:p>
            <a:r>
              <a:rPr lang="en-US" sz="1400" dirty="0" smtClean="0"/>
              <a:t>context clue</a:t>
            </a:r>
            <a:endParaRPr lang="en-US" sz="1400" dirty="0"/>
          </a:p>
        </p:txBody>
      </p:sp>
      <p:sp>
        <p:nvSpPr>
          <p:cNvPr id="12" name="TextBox 11"/>
          <p:cNvSpPr txBox="1"/>
          <p:nvPr/>
        </p:nvSpPr>
        <p:spPr>
          <a:xfrm>
            <a:off x="6042883" y="4109888"/>
            <a:ext cx="1073499" cy="307777"/>
          </a:xfrm>
          <a:prstGeom prst="rect">
            <a:avLst/>
          </a:prstGeom>
          <a:noFill/>
        </p:spPr>
        <p:txBody>
          <a:bodyPr wrap="none" rtlCol="0">
            <a:spAutoFit/>
          </a:bodyPr>
          <a:lstStyle/>
          <a:p>
            <a:r>
              <a:rPr lang="en-US" sz="1400" dirty="0" smtClean="0"/>
              <a:t>context clue</a:t>
            </a:r>
            <a:endParaRPr lang="en-US" sz="1400" dirty="0"/>
          </a:p>
        </p:txBody>
      </p:sp>
      <p:cxnSp>
        <p:nvCxnSpPr>
          <p:cNvPr id="14" name="Straight Connector 13"/>
          <p:cNvCxnSpPr/>
          <p:nvPr/>
        </p:nvCxnSpPr>
        <p:spPr>
          <a:xfrm flipH="1" flipV="1">
            <a:off x="7068457" y="2397925"/>
            <a:ext cx="609600" cy="230833"/>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5836407" y="4417665"/>
            <a:ext cx="661080" cy="2767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52332582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6" name="Title 5"/>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Contribute</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To give for a purpose.</a:t>
            </a:r>
            <a:endParaRPr lang="en-US" dirty="0"/>
          </a:p>
        </p:txBody>
      </p:sp>
      <p:grpSp>
        <p:nvGrpSpPr>
          <p:cNvPr id="7" name="Group 6"/>
          <p:cNvGrpSpPr/>
          <p:nvPr/>
        </p:nvGrpSpPr>
        <p:grpSpPr>
          <a:xfrm>
            <a:off x="1143000" y="1777424"/>
            <a:ext cx="6705600" cy="3480376"/>
            <a:chOff x="1143000" y="1777424"/>
            <a:chExt cx="6705600" cy="3480376"/>
          </a:xfrm>
        </p:grpSpPr>
        <p:pic>
          <p:nvPicPr>
            <p:cNvPr id="8" name="Picture 3" descr="C:\Users\Sandra\AppData\Local\Microsoft\Windows\Temporary Internet Files\Content.IE5\GBG3O5CQ\MC900060175[1].wm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143000" y="1777424"/>
              <a:ext cx="2885694" cy="3480376"/>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2" descr="C:\Users\Sandra\AppData\Local\Microsoft\Windows\Temporary Internet Files\Content.IE5\GBG3O5CQ\MC900060176[1].wm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334000" y="1777424"/>
              <a:ext cx="2514600" cy="3442854"/>
            </a:xfrm>
            <a:prstGeom prst="rect">
              <a:avLst/>
            </a:prstGeom>
            <a:noFill/>
            <a:extLst>
              <a:ext uri="{909E8E84-426E-40DD-AFC4-6F175D3DCCD1}">
                <a14:hiddenFill xmlns:a14="http://schemas.microsoft.com/office/drawing/2010/main" xmlns="">
                  <a:solidFill>
                    <a:srgbClr val="FFFFFF"/>
                  </a:solidFill>
                </a14:hiddenFill>
              </a:ext>
            </a:extLst>
          </p:spPr>
        </p:pic>
      </p:grpSp>
    </p:spTree>
    <p:extLst>
      <p:ext uri="{BB962C8B-B14F-4D97-AF65-F5344CB8AC3E}">
        <p14:creationId xmlns:p14="http://schemas.microsoft.com/office/powerpoint/2010/main" xmlns="" val="233459656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7" name="Title 6"/>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Conventions</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Things that are normal, ordinary, and following the accepted way.</a:t>
            </a:r>
            <a:endParaRPr lang="en-US" dirty="0"/>
          </a:p>
        </p:txBody>
      </p:sp>
      <p:pic>
        <p:nvPicPr>
          <p:cNvPr id="3074" name="Picture 2" descr="C:\Users\Sandra\AppData\Local\Microsoft\Windows\Temporary Internet Files\Content.IE5\DNU54TYX\MC900434235[1].wm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62000" y="1981200"/>
            <a:ext cx="4419600" cy="3154680"/>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5410200" y="2559376"/>
            <a:ext cx="3100977" cy="369332"/>
          </a:xfrm>
          <a:prstGeom prst="rect">
            <a:avLst/>
          </a:prstGeom>
          <a:noFill/>
        </p:spPr>
        <p:txBody>
          <a:bodyPr wrap="none" rtlCol="0">
            <a:spAutoFit/>
          </a:bodyPr>
          <a:lstStyle/>
          <a:p>
            <a:r>
              <a:rPr lang="en-US" dirty="0" smtClean="0"/>
              <a:t>This is </a:t>
            </a:r>
            <a:r>
              <a:rPr lang="en-US" b="1" dirty="0" smtClean="0"/>
              <a:t>conventional </a:t>
            </a:r>
            <a:r>
              <a:rPr lang="en-US" dirty="0" smtClean="0"/>
              <a:t>classroom.</a:t>
            </a:r>
            <a:endParaRPr lang="en-US" dirty="0"/>
          </a:p>
        </p:txBody>
      </p:sp>
    </p:spTree>
    <p:extLst>
      <p:ext uri="{BB962C8B-B14F-4D97-AF65-F5344CB8AC3E}">
        <p14:creationId xmlns:p14="http://schemas.microsoft.com/office/powerpoint/2010/main" xmlns="" val="154764885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Convey</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To communicate; express.</a:t>
            </a:r>
            <a:endParaRPr lang="en-US" dirty="0"/>
          </a:p>
        </p:txBody>
      </p:sp>
      <p:pic>
        <p:nvPicPr>
          <p:cNvPr id="4098" name="Picture 2" descr="C:\Users\Sandra\AppData\Local\Microsoft\Windows\Temporary Internet Files\Content.IE5\GBG3O5CQ\MC900089090[1].wm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933700" y="1899633"/>
            <a:ext cx="3276600" cy="328813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8353535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Convincing</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Able to cause someone to believe or accept.</a:t>
            </a: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032911" y="1936790"/>
            <a:ext cx="3078178" cy="2430855"/>
          </a:xfrm>
          <a:prstGeom prst="rect">
            <a:avLst/>
          </a:prstGeom>
        </p:spPr>
      </p:pic>
      <p:sp>
        <p:nvSpPr>
          <p:cNvPr id="7" name="TextBox 6"/>
          <p:cNvSpPr txBox="1"/>
          <p:nvPr/>
        </p:nvSpPr>
        <p:spPr>
          <a:xfrm>
            <a:off x="2037844" y="4628035"/>
            <a:ext cx="5068311" cy="369332"/>
          </a:xfrm>
          <a:prstGeom prst="rect">
            <a:avLst/>
          </a:prstGeom>
          <a:noFill/>
        </p:spPr>
        <p:txBody>
          <a:bodyPr wrap="none" rtlCol="0">
            <a:spAutoFit/>
          </a:bodyPr>
          <a:lstStyle/>
          <a:p>
            <a:r>
              <a:rPr lang="en-US" dirty="0" smtClean="0"/>
              <a:t>The prosecution provided very </a:t>
            </a:r>
            <a:r>
              <a:rPr lang="en-US" b="1" dirty="0" smtClean="0"/>
              <a:t>convincing</a:t>
            </a:r>
            <a:r>
              <a:rPr lang="en-US" dirty="0" smtClean="0"/>
              <a:t> evidence.</a:t>
            </a:r>
            <a:endParaRPr lang="en-US" dirty="0"/>
          </a:p>
        </p:txBody>
      </p:sp>
    </p:spTree>
    <p:extLst>
      <p:ext uri="{BB962C8B-B14F-4D97-AF65-F5344CB8AC3E}">
        <p14:creationId xmlns:p14="http://schemas.microsoft.com/office/powerpoint/2010/main" xmlns="" val="165640236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Credible</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Believable or plausible.</a:t>
            </a:r>
            <a:endParaRPr lang="en-US" dirty="0"/>
          </a:p>
        </p:txBody>
      </p:sp>
      <p:pic>
        <p:nvPicPr>
          <p:cNvPr id="8194" name="Picture 2" descr="C:\Users\Sandra\AppData\Local\Microsoft\Windows\Temporary Internet Files\Content.IE5\2YR48ZI6\MC900287181[1].wm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219200" y="2286000"/>
            <a:ext cx="2889564" cy="2486685"/>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4755692" y="3164264"/>
            <a:ext cx="3038652" cy="400110"/>
          </a:xfrm>
          <a:prstGeom prst="rect">
            <a:avLst/>
          </a:prstGeom>
          <a:noFill/>
        </p:spPr>
        <p:txBody>
          <a:bodyPr wrap="none" rtlCol="0">
            <a:spAutoFit/>
          </a:bodyPr>
          <a:lstStyle/>
          <a:p>
            <a:r>
              <a:rPr lang="en-US" sz="2000" dirty="0" smtClean="0"/>
              <a:t>She was a </a:t>
            </a:r>
            <a:r>
              <a:rPr lang="en-US" sz="2000" b="1" dirty="0" smtClean="0"/>
              <a:t>credible</a:t>
            </a:r>
            <a:r>
              <a:rPr lang="en-US" sz="2000" dirty="0" smtClean="0"/>
              <a:t> witness.</a:t>
            </a:r>
            <a:endParaRPr lang="en-US" sz="2000" dirty="0"/>
          </a:p>
        </p:txBody>
      </p:sp>
    </p:spTree>
    <p:extLst>
      <p:ext uri="{BB962C8B-B14F-4D97-AF65-F5344CB8AC3E}">
        <p14:creationId xmlns:p14="http://schemas.microsoft.com/office/powerpoint/2010/main" xmlns="" val="167583381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dirty="0" smtClean="0"/>
              <a:t>Critique</a:t>
            </a:r>
            <a:endParaRPr lang="en-US" dirty="0"/>
          </a:p>
        </p:txBody>
      </p:sp>
      <p:sp>
        <p:nvSpPr>
          <p:cNvPr id="5" name="Text Placeholder 4"/>
          <p:cNvSpPr>
            <a:spLocks noGrp="1"/>
          </p:cNvSpPr>
          <p:nvPr>
            <p:ph type="body" sz="quarter" idx="13"/>
          </p:nvPr>
        </p:nvSpPr>
        <p:spPr/>
        <p:txBody>
          <a:bodyPr/>
          <a:lstStyle/>
          <a:p>
            <a:r>
              <a:rPr lang="en-US" dirty="0"/>
              <a:t>Review of somebody's </a:t>
            </a:r>
            <a:r>
              <a:rPr lang="en-US" dirty="0" smtClean="0"/>
              <a:t>work.</a:t>
            </a:r>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400300" y="1936855"/>
            <a:ext cx="4343400" cy="3212890"/>
          </a:xfrm>
          <a:prstGeom prst="rect">
            <a:avLst/>
          </a:prstGeom>
        </p:spPr>
      </p:pic>
    </p:spTree>
    <p:extLst>
      <p:ext uri="{BB962C8B-B14F-4D97-AF65-F5344CB8AC3E}">
        <p14:creationId xmlns:p14="http://schemas.microsoft.com/office/powerpoint/2010/main" xmlns="" val="24218386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dirty="0" smtClean="0"/>
              <a:t>Dash</a:t>
            </a:r>
            <a:endParaRPr lang="en-US" dirty="0"/>
          </a:p>
        </p:txBody>
      </p:sp>
      <p:sp>
        <p:nvSpPr>
          <p:cNvPr id="5" name="Text Placeholder 4"/>
          <p:cNvSpPr>
            <a:spLocks noGrp="1"/>
          </p:cNvSpPr>
          <p:nvPr>
            <p:ph type="body" sz="quarter" idx="13"/>
          </p:nvPr>
        </p:nvSpPr>
        <p:spPr/>
        <p:txBody>
          <a:bodyPr/>
          <a:lstStyle/>
          <a:p>
            <a:r>
              <a:rPr lang="en-US" dirty="0"/>
              <a:t>A punctuation </a:t>
            </a:r>
            <a:r>
              <a:rPr lang="en-US" dirty="0" smtClean="0"/>
              <a:t>mark </a:t>
            </a:r>
            <a:r>
              <a:rPr lang="en-US" dirty="0"/>
              <a:t>that is used to indicate an abrupt pause or break in the thought or structure of a </a:t>
            </a:r>
            <a:r>
              <a:rPr lang="en-US" dirty="0" smtClean="0"/>
              <a:t>sentence.</a:t>
            </a:r>
            <a:endParaRPr lang="en-US" dirty="0"/>
          </a:p>
        </p:txBody>
      </p:sp>
      <p:sp>
        <p:nvSpPr>
          <p:cNvPr id="6" name="TextBox 5"/>
          <p:cNvSpPr txBox="1"/>
          <p:nvPr/>
        </p:nvSpPr>
        <p:spPr>
          <a:xfrm>
            <a:off x="1447800" y="4494679"/>
            <a:ext cx="6248400" cy="646331"/>
          </a:xfrm>
          <a:prstGeom prst="rect">
            <a:avLst/>
          </a:prstGeom>
          <a:noFill/>
        </p:spPr>
        <p:txBody>
          <a:bodyPr wrap="square" rtlCol="0">
            <a:spAutoFit/>
          </a:bodyPr>
          <a:lstStyle/>
          <a:p>
            <a:r>
              <a:rPr lang="en-US" i="1" dirty="0"/>
              <a:t>Even the simplest tasks—washing, dressing, and going to work—were nearly impossible after I broke my leg.</a:t>
            </a:r>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124200" y="1785367"/>
            <a:ext cx="2817137" cy="2601362"/>
          </a:xfrm>
          <a:prstGeom prst="rect">
            <a:avLst/>
          </a:prstGeom>
        </p:spPr>
      </p:pic>
    </p:spTree>
    <p:extLst>
      <p:ext uri="{BB962C8B-B14F-4D97-AF65-F5344CB8AC3E}">
        <p14:creationId xmlns:p14="http://schemas.microsoft.com/office/powerpoint/2010/main" xmlns="" val="215027438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7" name="Title 6"/>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Deconstruct</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To </a:t>
            </a:r>
            <a:r>
              <a:rPr lang="en-US" dirty="0"/>
              <a:t>take apart, analyze, or break it down into its parts in order to understand how and why it was </a:t>
            </a:r>
            <a:r>
              <a:rPr lang="en-US" dirty="0" smtClean="0"/>
              <a:t>created.</a:t>
            </a: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819400" y="1884026"/>
            <a:ext cx="3148279" cy="3318547"/>
          </a:xfrm>
          <a:prstGeom prst="rect">
            <a:avLst/>
          </a:prstGeom>
        </p:spPr>
      </p:pic>
    </p:spTree>
    <p:extLst>
      <p:ext uri="{BB962C8B-B14F-4D97-AF65-F5344CB8AC3E}">
        <p14:creationId xmlns:p14="http://schemas.microsoft.com/office/powerpoint/2010/main" xmlns="" val="427538159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7" name="Title 6"/>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Delineate</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To describe or portray in precise or vivid detail.</a:t>
            </a:r>
          </a:p>
        </p:txBody>
      </p:sp>
      <p:sp>
        <p:nvSpPr>
          <p:cNvPr id="6" name="Rectangle 5"/>
          <p:cNvSpPr/>
          <p:nvPr/>
        </p:nvSpPr>
        <p:spPr>
          <a:xfrm>
            <a:off x="727469" y="2524542"/>
            <a:ext cx="7654531" cy="2123658"/>
          </a:xfrm>
          <a:prstGeom prst="rect">
            <a:avLst/>
          </a:prstGeom>
          <a:noFill/>
        </p:spPr>
        <p:txBody>
          <a:bodyPr wrap="none" lIns="91440" tIns="45720" rIns="91440" bIns="45720">
            <a:spAutoFit/>
          </a:bodyPr>
          <a:lstStyle/>
          <a:p>
            <a:pPr algn="ctr"/>
            <a:r>
              <a:rPr lang="en-US" sz="4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The </a:t>
            </a:r>
            <a:r>
              <a:rPr lang="en-US" sz="4400" b="1" cap="none" spc="0" dirty="0" smtClean="0">
                <a:ln w="17780" cmpd="sng">
                  <a:solidFill>
                    <a:srgbClr val="FFFFFF"/>
                  </a:solidFill>
                  <a:prstDash val="solid"/>
                  <a:miter lim="800000"/>
                </a:ln>
                <a:solidFill>
                  <a:srgbClr val="0070C0"/>
                </a:solidFill>
                <a:effectLst>
                  <a:outerShdw blurRad="50800" algn="tl" rotWithShape="0">
                    <a:srgbClr val="000000"/>
                  </a:outerShdw>
                </a:effectLst>
              </a:rPr>
              <a:t>bite</a:t>
            </a:r>
            <a:r>
              <a:rPr lang="en-US" sz="4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of the </a:t>
            </a:r>
            <a:r>
              <a:rPr lang="en-US" sz="4400" b="1" cap="none" spc="0" dirty="0" smtClean="0">
                <a:ln w="17780" cmpd="sng">
                  <a:solidFill>
                    <a:srgbClr val="FFFFFF"/>
                  </a:solidFill>
                  <a:prstDash val="solid"/>
                  <a:miter lim="800000"/>
                </a:ln>
                <a:solidFill>
                  <a:srgbClr val="0070C0"/>
                </a:solidFill>
                <a:effectLst>
                  <a:outerShdw blurRad="50800" algn="tl" rotWithShape="0">
                    <a:srgbClr val="000000"/>
                  </a:outerShdw>
                </a:effectLst>
              </a:rPr>
              <a:t>frigid</a:t>
            </a:r>
            <a:r>
              <a:rPr lang="en-US" sz="4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air was </a:t>
            </a:r>
          </a:p>
          <a:p>
            <a:pPr algn="ctr"/>
            <a:r>
              <a:rPr lang="en-US" sz="4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nearly </a:t>
            </a:r>
            <a:r>
              <a:rPr lang="en-US" sz="4400" b="1" dirty="0" smtClean="0">
                <a:ln w="17780" cmpd="sng">
                  <a:solidFill>
                    <a:srgbClr val="FFFFFF"/>
                  </a:solidFill>
                  <a:prstDash val="solid"/>
                  <a:miter lim="800000"/>
                </a:ln>
                <a:solidFill>
                  <a:srgbClr val="0070C0"/>
                </a:solidFill>
                <a:effectLst>
                  <a:outerShdw blurRad="50800" algn="tl" rotWithShape="0">
                    <a:srgbClr val="000000"/>
                  </a:outerShdw>
                </a:effectLst>
              </a:rPr>
              <a:t>unbearable</a:t>
            </a:r>
            <a:r>
              <a:rPr lang="en-US" sz="4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as I made my</a:t>
            </a:r>
          </a:p>
          <a:p>
            <a:pPr algn="ctr"/>
            <a:r>
              <a:rPr lang="en-US" sz="4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way through the </a:t>
            </a:r>
            <a:r>
              <a:rPr lang="en-US" sz="4400" b="1" dirty="0" smtClean="0">
                <a:ln w="17780" cmpd="sng">
                  <a:solidFill>
                    <a:srgbClr val="FFFFFF"/>
                  </a:solidFill>
                  <a:prstDash val="solid"/>
                  <a:miter lim="800000"/>
                </a:ln>
                <a:solidFill>
                  <a:srgbClr val="0070C0"/>
                </a:solidFill>
                <a:effectLst>
                  <a:outerShdw blurRad="50800" algn="tl" rotWithShape="0">
                    <a:srgbClr val="000000"/>
                  </a:outerShdw>
                </a:effectLst>
              </a:rPr>
              <a:t>frozen</a:t>
            </a:r>
            <a:r>
              <a:rPr lang="en-US" sz="4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forest.</a:t>
            </a:r>
            <a:endParaRPr lang="en-US" sz="4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extLst>
      <p:ext uri="{BB962C8B-B14F-4D97-AF65-F5344CB8AC3E}">
        <p14:creationId xmlns:p14="http://schemas.microsoft.com/office/powerpoint/2010/main" xmlns="" val="113481118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Address</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To give attention to; deal with.</a:t>
            </a:r>
          </a:p>
        </p:txBody>
      </p:sp>
      <p:grpSp>
        <p:nvGrpSpPr>
          <p:cNvPr id="7" name="Group 6"/>
          <p:cNvGrpSpPr/>
          <p:nvPr/>
        </p:nvGrpSpPr>
        <p:grpSpPr>
          <a:xfrm>
            <a:off x="867364" y="2069068"/>
            <a:ext cx="7409272" cy="2948464"/>
            <a:chOff x="867364" y="2069068"/>
            <a:chExt cx="7409272" cy="2948464"/>
          </a:xfrm>
        </p:grpSpPr>
        <p:pic>
          <p:nvPicPr>
            <p:cNvPr id="8" name="Picture 7"/>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668954" y="2069068"/>
              <a:ext cx="1806092" cy="2221594"/>
            </a:xfrm>
            <a:prstGeom prst="rect">
              <a:avLst/>
            </a:prstGeom>
          </p:spPr>
        </p:pic>
        <p:sp>
          <p:nvSpPr>
            <p:cNvPr id="9" name="TextBox 8"/>
            <p:cNvSpPr txBox="1"/>
            <p:nvPr/>
          </p:nvSpPr>
          <p:spPr>
            <a:xfrm>
              <a:off x="867364" y="4648200"/>
              <a:ext cx="7409272" cy="369332"/>
            </a:xfrm>
            <a:prstGeom prst="rect">
              <a:avLst/>
            </a:prstGeom>
            <a:noFill/>
          </p:spPr>
          <p:txBody>
            <a:bodyPr wrap="none" rtlCol="0">
              <a:spAutoFit/>
            </a:bodyPr>
            <a:lstStyle/>
            <a:p>
              <a:r>
                <a:rPr lang="en-US" dirty="0" smtClean="0"/>
                <a:t>The purpose of her speech is to </a:t>
              </a:r>
              <a:r>
                <a:rPr lang="en-US" b="1" dirty="0" smtClean="0"/>
                <a:t>address</a:t>
              </a:r>
              <a:r>
                <a:rPr lang="en-US" dirty="0" smtClean="0"/>
                <a:t> the issue of bullying in schools today.</a:t>
              </a:r>
              <a:endParaRPr lang="en-US" b="1" dirty="0"/>
            </a:p>
          </p:txBody>
        </p:sp>
      </p:grpSp>
    </p:spTree>
    <p:extLst>
      <p:ext uri="{BB962C8B-B14F-4D97-AF65-F5344CB8AC3E}">
        <p14:creationId xmlns:p14="http://schemas.microsoft.com/office/powerpoint/2010/main" xmlns="" val="171986062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6" name="Title 5"/>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Democratic</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Of, relating to, or supporting democracy or its principles.</a:t>
            </a:r>
          </a:p>
        </p:txBody>
      </p:sp>
      <p:pic>
        <p:nvPicPr>
          <p:cNvPr id="7" name="Picture 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793685" y="2521072"/>
            <a:ext cx="3221525" cy="2219608"/>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09600" y="1760757"/>
            <a:ext cx="1596542" cy="181417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400800" y="3765828"/>
            <a:ext cx="2204252" cy="1459943"/>
          </a:xfrm>
          <a:prstGeom prst="rect">
            <a:avLst/>
          </a:prstGeom>
        </p:spPr>
      </p:pic>
    </p:spTree>
    <p:extLst>
      <p:ext uri="{BB962C8B-B14F-4D97-AF65-F5344CB8AC3E}">
        <p14:creationId xmlns:p14="http://schemas.microsoft.com/office/powerpoint/2010/main" xmlns="" val="189665661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13" name="Title 1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Denotation</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The direct meaning of a word or expression.</a:t>
            </a:r>
            <a:endParaRPr lang="en-US" dirty="0"/>
          </a:p>
        </p:txBody>
      </p:sp>
      <p:pic>
        <p:nvPicPr>
          <p:cNvPr id="6" name="Picture 3" descr="C:\Users\Sandra\AppData\Local\Microsoft\Windows\Temporary Internet Files\Content.IE5\2YR48ZI6\MP900426645[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09600" y="1905000"/>
            <a:ext cx="2185467" cy="3276600"/>
          </a:xfrm>
          <a:prstGeom prst="rect">
            <a:avLst/>
          </a:prstGeom>
          <a:noFill/>
          <a:extLst>
            <a:ext uri="{909E8E84-426E-40DD-AFC4-6F175D3DCCD1}">
              <a14:hiddenFill xmlns:a14="http://schemas.microsoft.com/office/drawing/2010/main" xmlns="">
                <a:solidFill>
                  <a:srgbClr val="FFFFFF"/>
                </a:solidFill>
              </a14:hiddenFill>
            </a:ext>
          </a:extLst>
        </p:spPr>
      </p:pic>
      <p:grpSp>
        <p:nvGrpSpPr>
          <p:cNvPr id="7" name="Group 6"/>
          <p:cNvGrpSpPr/>
          <p:nvPr/>
        </p:nvGrpSpPr>
        <p:grpSpPr>
          <a:xfrm>
            <a:off x="5040770" y="4149983"/>
            <a:ext cx="2036010" cy="609600"/>
            <a:chOff x="5147934" y="3774132"/>
            <a:chExt cx="2036010" cy="609600"/>
          </a:xfrm>
        </p:grpSpPr>
        <p:sp>
          <p:nvSpPr>
            <p:cNvPr id="8" name="Flowchart: Terminator 7"/>
            <p:cNvSpPr/>
            <p:nvPr/>
          </p:nvSpPr>
          <p:spPr>
            <a:xfrm>
              <a:off x="5147934" y="3774132"/>
              <a:ext cx="2036010" cy="609600"/>
            </a:xfrm>
            <a:prstGeom prst="flowChartTerminator">
              <a:avLst/>
            </a:prstGeom>
            <a:solidFill>
              <a:schemeClr val="bg1">
                <a:lumMod val="65000"/>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5257800" y="3848099"/>
              <a:ext cx="1804405" cy="461665"/>
            </a:xfrm>
            <a:prstGeom prst="rect">
              <a:avLst/>
            </a:prstGeom>
            <a:noFill/>
            <a:ln>
              <a:noFill/>
            </a:ln>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I’M HUNGRY</a:t>
              </a:r>
              <a:endParaRPr lang="en-US"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sp>
        <p:nvSpPr>
          <p:cNvPr id="10" name="TextBox 9"/>
          <p:cNvSpPr txBox="1"/>
          <p:nvPr/>
        </p:nvSpPr>
        <p:spPr>
          <a:xfrm>
            <a:off x="3551255" y="3358634"/>
            <a:ext cx="1452705" cy="369332"/>
          </a:xfrm>
          <a:prstGeom prst="rect">
            <a:avLst/>
          </a:prstGeom>
          <a:noFill/>
        </p:spPr>
        <p:txBody>
          <a:bodyPr wrap="none" rtlCol="0">
            <a:spAutoFit/>
          </a:bodyPr>
          <a:lstStyle/>
          <a:p>
            <a:r>
              <a:rPr lang="en-US" dirty="0" smtClean="0"/>
              <a:t>I’m famished.</a:t>
            </a:r>
            <a:endParaRPr lang="en-US" dirty="0"/>
          </a:p>
        </p:txBody>
      </p:sp>
      <p:sp>
        <p:nvSpPr>
          <p:cNvPr id="11" name="TextBox 10"/>
          <p:cNvSpPr txBox="1"/>
          <p:nvPr/>
        </p:nvSpPr>
        <p:spPr>
          <a:xfrm>
            <a:off x="7039970" y="3358634"/>
            <a:ext cx="1332096" cy="369332"/>
          </a:xfrm>
          <a:prstGeom prst="rect">
            <a:avLst/>
          </a:prstGeom>
          <a:noFill/>
        </p:spPr>
        <p:txBody>
          <a:bodyPr wrap="none" rtlCol="0">
            <a:spAutoFit/>
          </a:bodyPr>
          <a:lstStyle/>
          <a:p>
            <a:r>
              <a:rPr lang="en-US" dirty="0" smtClean="0"/>
              <a:t>I’m starving.</a:t>
            </a:r>
            <a:endParaRPr lang="en-US" dirty="0"/>
          </a:p>
        </p:txBody>
      </p:sp>
      <p:sp>
        <p:nvSpPr>
          <p:cNvPr id="12" name="TextBox 11"/>
          <p:cNvSpPr txBox="1"/>
          <p:nvPr/>
        </p:nvSpPr>
        <p:spPr>
          <a:xfrm>
            <a:off x="5143396" y="2821026"/>
            <a:ext cx="1830758" cy="369332"/>
          </a:xfrm>
          <a:prstGeom prst="rect">
            <a:avLst/>
          </a:prstGeom>
          <a:noFill/>
        </p:spPr>
        <p:txBody>
          <a:bodyPr wrap="none" rtlCol="0">
            <a:spAutoFit/>
          </a:bodyPr>
          <a:lstStyle/>
          <a:p>
            <a:r>
              <a:rPr lang="en-US" dirty="0" smtClean="0"/>
              <a:t>I’m wasting away.</a:t>
            </a:r>
            <a:endParaRPr lang="en-US" dirty="0"/>
          </a:p>
        </p:txBody>
      </p:sp>
      <p:cxnSp>
        <p:nvCxnSpPr>
          <p:cNvPr id="14" name="Straight Connector 13"/>
          <p:cNvCxnSpPr>
            <a:stCxn id="8" idx="0"/>
            <a:endCxn id="12" idx="2"/>
          </p:cNvCxnSpPr>
          <p:nvPr/>
        </p:nvCxnSpPr>
        <p:spPr>
          <a:xfrm flipV="1">
            <a:off x="6058775" y="3190358"/>
            <a:ext cx="0" cy="959625"/>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a:stCxn id="8" idx="1"/>
            <a:endCxn id="10" idx="2"/>
          </p:cNvCxnSpPr>
          <p:nvPr/>
        </p:nvCxnSpPr>
        <p:spPr>
          <a:xfrm flipH="1" flipV="1">
            <a:off x="4277608" y="3727966"/>
            <a:ext cx="763162" cy="726817"/>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8" idx="3"/>
            <a:endCxn id="11" idx="2"/>
          </p:cNvCxnSpPr>
          <p:nvPr/>
        </p:nvCxnSpPr>
        <p:spPr>
          <a:xfrm flipV="1">
            <a:off x="7076780" y="3727966"/>
            <a:ext cx="629238" cy="726817"/>
          </a:xfrm>
          <a:prstGeom prst="line">
            <a:avLst/>
          </a:prstGeom>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5494710" y="4882360"/>
            <a:ext cx="1128129" cy="338554"/>
          </a:xfrm>
          <a:prstGeom prst="rect">
            <a:avLst/>
          </a:prstGeom>
          <a:noFill/>
        </p:spPr>
        <p:txBody>
          <a:bodyPr wrap="none" rtlCol="0">
            <a:spAutoFit/>
          </a:bodyPr>
          <a:lstStyle/>
          <a:p>
            <a:r>
              <a:rPr lang="en-US" sz="1600" b="1" dirty="0" smtClean="0"/>
              <a:t>denotation</a:t>
            </a:r>
            <a:endParaRPr lang="en-US" sz="1600" b="1" dirty="0"/>
          </a:p>
        </p:txBody>
      </p:sp>
    </p:spTree>
    <p:extLst>
      <p:ext uri="{BB962C8B-B14F-4D97-AF65-F5344CB8AC3E}">
        <p14:creationId xmlns:p14="http://schemas.microsoft.com/office/powerpoint/2010/main" xmlns="" val="167904298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7" name="Title 6"/>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rgbClr val="0070C0"/>
                </a:solidFill>
              </a:rPr>
              <a:t>Descriptive language</a:t>
            </a:r>
            <a:endParaRPr lang="en-US" u="sng" dirty="0">
              <a:solidFill>
                <a:srgbClr val="0070C0"/>
              </a:solidFill>
            </a:endParaRPr>
          </a:p>
        </p:txBody>
      </p:sp>
      <p:sp>
        <p:nvSpPr>
          <p:cNvPr id="5" name="Text Placeholder 4"/>
          <p:cNvSpPr>
            <a:spLocks noGrp="1"/>
          </p:cNvSpPr>
          <p:nvPr>
            <p:ph type="body" sz="quarter" idx="13"/>
          </p:nvPr>
        </p:nvSpPr>
        <p:spPr/>
        <p:txBody>
          <a:bodyPr/>
          <a:lstStyle/>
          <a:p>
            <a:r>
              <a:rPr lang="en-US" dirty="0"/>
              <a:t>Words intended to create a mood, person, place, thing, event, emotion, or experience.</a:t>
            </a:r>
          </a:p>
        </p:txBody>
      </p:sp>
      <p:sp>
        <p:nvSpPr>
          <p:cNvPr id="6" name="Rectangle 5"/>
          <p:cNvSpPr/>
          <p:nvPr/>
        </p:nvSpPr>
        <p:spPr>
          <a:xfrm>
            <a:off x="744734" y="2438400"/>
            <a:ext cx="7654531" cy="2123658"/>
          </a:xfrm>
          <a:prstGeom prst="rect">
            <a:avLst/>
          </a:prstGeom>
          <a:noFill/>
        </p:spPr>
        <p:txBody>
          <a:bodyPr wrap="none" lIns="91440" tIns="45720" rIns="91440" bIns="45720">
            <a:spAutoFit/>
          </a:bodyPr>
          <a:lstStyle/>
          <a:p>
            <a:pPr algn="ctr"/>
            <a:r>
              <a:rPr lang="en-US" sz="4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The </a:t>
            </a:r>
            <a:r>
              <a:rPr lang="en-US" sz="4400" b="1" cap="none" spc="0" dirty="0" smtClean="0">
                <a:ln w="17780" cmpd="sng">
                  <a:solidFill>
                    <a:srgbClr val="FFFFFF"/>
                  </a:solidFill>
                  <a:prstDash val="solid"/>
                  <a:miter lim="800000"/>
                </a:ln>
                <a:solidFill>
                  <a:srgbClr val="0070C0"/>
                </a:solidFill>
                <a:effectLst>
                  <a:outerShdw blurRad="50800" algn="tl" rotWithShape="0">
                    <a:srgbClr val="000000"/>
                  </a:outerShdw>
                </a:effectLst>
              </a:rPr>
              <a:t>bite</a:t>
            </a:r>
            <a:r>
              <a:rPr lang="en-US" sz="4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of the </a:t>
            </a:r>
            <a:r>
              <a:rPr lang="en-US" sz="4400" b="1" cap="none" spc="0" dirty="0" smtClean="0">
                <a:ln w="17780" cmpd="sng">
                  <a:solidFill>
                    <a:srgbClr val="FFFFFF"/>
                  </a:solidFill>
                  <a:prstDash val="solid"/>
                  <a:miter lim="800000"/>
                </a:ln>
                <a:solidFill>
                  <a:srgbClr val="0070C0"/>
                </a:solidFill>
                <a:effectLst>
                  <a:outerShdw blurRad="50800" algn="tl" rotWithShape="0">
                    <a:srgbClr val="000000"/>
                  </a:outerShdw>
                </a:effectLst>
              </a:rPr>
              <a:t>frigid</a:t>
            </a:r>
            <a:r>
              <a:rPr lang="en-US" sz="4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air was </a:t>
            </a:r>
          </a:p>
          <a:p>
            <a:pPr algn="ctr"/>
            <a:r>
              <a:rPr lang="en-US" sz="4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nearly </a:t>
            </a:r>
            <a:r>
              <a:rPr lang="en-US" sz="4400" b="1" dirty="0" smtClean="0">
                <a:ln w="17780" cmpd="sng">
                  <a:solidFill>
                    <a:srgbClr val="FFFFFF"/>
                  </a:solidFill>
                  <a:prstDash val="solid"/>
                  <a:miter lim="800000"/>
                </a:ln>
                <a:solidFill>
                  <a:srgbClr val="0070C0"/>
                </a:solidFill>
                <a:effectLst>
                  <a:outerShdw blurRad="50800" algn="tl" rotWithShape="0">
                    <a:srgbClr val="000000"/>
                  </a:outerShdw>
                </a:effectLst>
              </a:rPr>
              <a:t>unbearable</a:t>
            </a:r>
            <a:r>
              <a:rPr lang="en-US" sz="4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as I made my</a:t>
            </a:r>
          </a:p>
          <a:p>
            <a:pPr algn="ctr"/>
            <a:r>
              <a:rPr lang="en-US" sz="4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way through the </a:t>
            </a:r>
            <a:r>
              <a:rPr lang="en-US" sz="4400" b="1" dirty="0" smtClean="0">
                <a:ln w="17780" cmpd="sng">
                  <a:solidFill>
                    <a:srgbClr val="FFFFFF"/>
                  </a:solidFill>
                  <a:prstDash val="solid"/>
                  <a:miter lim="800000"/>
                </a:ln>
                <a:solidFill>
                  <a:srgbClr val="0070C0"/>
                </a:solidFill>
                <a:effectLst>
                  <a:outerShdw blurRad="50800" algn="tl" rotWithShape="0">
                    <a:srgbClr val="000000"/>
                  </a:outerShdw>
                </a:effectLst>
              </a:rPr>
              <a:t>frozen</a:t>
            </a:r>
            <a:r>
              <a:rPr lang="en-US" sz="4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forest.</a:t>
            </a:r>
            <a:endParaRPr lang="en-US" sz="4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extLst>
      <p:ext uri="{BB962C8B-B14F-4D97-AF65-F5344CB8AC3E}">
        <p14:creationId xmlns:p14="http://schemas.microsoft.com/office/powerpoint/2010/main" xmlns="" val="291497348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7" name="Title 6"/>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Determine</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To decide or settle finally and without question.</a:t>
            </a:r>
          </a:p>
        </p:txBody>
      </p:sp>
      <p:pic>
        <p:nvPicPr>
          <p:cNvPr id="6" name="Picture 2" descr="C:\Users\Sandra\AppData\Local\Microsoft\Windows\Temporary Internet Files\Content.IE5\0EDMD995\MP900442432[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14500" y="1793024"/>
            <a:ext cx="5715000" cy="293137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87866399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6" name="Title 5"/>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Develop</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To grow or cause to grow.</a:t>
            </a:r>
            <a:endParaRPr lang="en-US" dirty="0"/>
          </a:p>
        </p:txBody>
      </p:sp>
      <p:pic>
        <p:nvPicPr>
          <p:cNvPr id="12290" name="Picture 2" descr="C:\Users\Sandra\AppData\Local\Microsoft\Windows\Temporary Internet Files\Content.IE5\GBG3O5CQ\MP900402208[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333625" y="1752600"/>
            <a:ext cx="4476750" cy="35814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90555708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6" name="Title 5"/>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Dialogue</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A talk between two or more people or between characters in a play, film, or novel.</a:t>
            </a:r>
          </a:p>
        </p:txBody>
      </p:sp>
      <p:pic>
        <p:nvPicPr>
          <p:cNvPr id="3074" name="Picture 2" descr="C:\Users\Sandra\AppData\Local\Microsoft\Windows\Temporary Internet Files\Content.IE5\3EMAXUX2\MP900408930[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781300" y="1752600"/>
            <a:ext cx="3581400" cy="35814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74684555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7" name="Title 6"/>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Discrepancies</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Lack of agreement; difference; inconsistency.</a:t>
            </a:r>
          </a:p>
        </p:txBody>
      </p:sp>
      <p:pic>
        <p:nvPicPr>
          <p:cNvPr id="6" name="Picture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819400" y="2173367"/>
            <a:ext cx="3505200" cy="2511266"/>
          </a:xfrm>
          <a:prstGeom prst="rect">
            <a:avLst/>
          </a:prstGeom>
        </p:spPr>
      </p:pic>
    </p:spTree>
    <p:extLst>
      <p:ext uri="{BB962C8B-B14F-4D97-AF65-F5344CB8AC3E}">
        <p14:creationId xmlns:p14="http://schemas.microsoft.com/office/powerpoint/2010/main" xmlns="" val="146270961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7" name="Title 6"/>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Dissent</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A difference of opinion; disagreement.</a:t>
            </a:r>
          </a:p>
        </p:txBody>
      </p:sp>
      <p:pic>
        <p:nvPicPr>
          <p:cNvPr id="6" name="Picture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590800" y="1905369"/>
            <a:ext cx="4038600" cy="3276231"/>
          </a:xfrm>
          <a:prstGeom prst="rect">
            <a:avLst/>
          </a:prstGeom>
        </p:spPr>
      </p:pic>
    </p:spTree>
    <p:extLst>
      <p:ext uri="{BB962C8B-B14F-4D97-AF65-F5344CB8AC3E}">
        <p14:creationId xmlns:p14="http://schemas.microsoft.com/office/powerpoint/2010/main" xmlns="" val="227650068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6" name="Title 5"/>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dirty="0" smtClean="0"/>
              <a:t>Distinction</a:t>
            </a:r>
            <a:endParaRPr lang="en-US" dirty="0"/>
          </a:p>
        </p:txBody>
      </p:sp>
      <p:sp>
        <p:nvSpPr>
          <p:cNvPr id="5" name="Text Placeholder 4"/>
          <p:cNvSpPr>
            <a:spLocks noGrp="1"/>
          </p:cNvSpPr>
          <p:nvPr>
            <p:ph type="body" sz="quarter" idx="13"/>
          </p:nvPr>
        </p:nvSpPr>
        <p:spPr/>
        <p:txBody>
          <a:bodyPr/>
          <a:lstStyle/>
          <a:p>
            <a:r>
              <a:rPr lang="en-US" dirty="0" smtClean="0"/>
              <a:t>Different or set apart; separate.</a:t>
            </a:r>
            <a:endParaRPr lang="en-US" dirty="0"/>
          </a:p>
        </p:txBody>
      </p:sp>
      <p:pic>
        <p:nvPicPr>
          <p:cNvPr id="10242" name="Picture 2" descr="C:\Users\Sandra\AppData\Local\Microsoft\Windows\Temporary Internet Files\Content.IE5\AY0UJZ9C\MC900071143[1].wm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082470" y="2074208"/>
            <a:ext cx="5004130" cy="287879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48286118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6" name="Title 5"/>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Distinguish</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To tell apart by seeing differences.</a:t>
            </a:r>
            <a:endParaRPr lang="en-US" dirty="0"/>
          </a:p>
        </p:txBody>
      </p:sp>
      <p:pic>
        <p:nvPicPr>
          <p:cNvPr id="9218" name="Picture 2" descr="C:\Users\Sandra\AppData\Local\Microsoft\Windows\Temporary Internet Files\Content.IE5\3EMAXUX2\MC900423171[1].wm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744114" y="2515057"/>
            <a:ext cx="1827886" cy="1827886"/>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2" descr="C:\Users\Sandra\AppData\Local\Microsoft\Windows\Temporary Internet Files\Content.IE5\3EMAXUX2\MC900423171[1].wm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85800" y="2515057"/>
            <a:ext cx="1827886" cy="1827886"/>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2" descr="C:\Users\Sandra\AppData\Local\Microsoft\Windows\Temporary Internet Files\Content.IE5\3EMAXUX2\MC900423171[1].wm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781800" y="2515057"/>
            <a:ext cx="1827886" cy="1827886"/>
          </a:xfrm>
          <a:prstGeom prst="rect">
            <a:avLst/>
          </a:prstGeom>
          <a:noFill/>
          <a:extLst>
            <a:ext uri="{909E8E84-426E-40DD-AFC4-6F175D3DCCD1}">
              <a14:hiddenFill xmlns:a14="http://schemas.microsoft.com/office/drawing/2010/main" xmlns="">
                <a:solidFill>
                  <a:srgbClr val="FFFFFF"/>
                </a:solidFill>
              </a14:hiddenFill>
            </a:ext>
          </a:extLst>
        </p:spPr>
      </p:pic>
      <p:pic>
        <p:nvPicPr>
          <p:cNvPr id="9219" name="Picture 3" descr="C:\Users\Sandra\AppData\Local\Microsoft\Windows\Temporary Internet Files\Content.IE5\GBG3O5CQ\MC900423165[1].wm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801514" y="2515057"/>
            <a:ext cx="1827886" cy="1827886"/>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TextBox 10"/>
          <p:cNvSpPr txBox="1"/>
          <p:nvPr/>
        </p:nvSpPr>
        <p:spPr>
          <a:xfrm>
            <a:off x="2438400" y="4736068"/>
            <a:ext cx="4215449" cy="369332"/>
          </a:xfrm>
          <a:prstGeom prst="rect">
            <a:avLst/>
          </a:prstGeom>
          <a:noFill/>
        </p:spPr>
        <p:txBody>
          <a:bodyPr wrap="none" rtlCol="0">
            <a:spAutoFit/>
          </a:bodyPr>
          <a:lstStyle/>
          <a:p>
            <a:r>
              <a:rPr lang="en-US" dirty="0" smtClean="0"/>
              <a:t>Can you </a:t>
            </a:r>
            <a:r>
              <a:rPr lang="en-US" b="1" dirty="0" smtClean="0"/>
              <a:t>distinguish </a:t>
            </a:r>
            <a:r>
              <a:rPr lang="en-US" dirty="0" smtClean="0"/>
              <a:t>which one is different?</a:t>
            </a:r>
            <a:endParaRPr lang="en-US" dirty="0"/>
          </a:p>
        </p:txBody>
      </p:sp>
    </p:spTree>
    <p:extLst>
      <p:ext uri="{BB962C8B-B14F-4D97-AF65-F5344CB8AC3E}">
        <p14:creationId xmlns:p14="http://schemas.microsoft.com/office/powerpoint/2010/main" xmlns="" val="5831791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rgbClr val="0070C0"/>
                </a:solidFill>
              </a:rPr>
              <a:t>Adjective clause</a:t>
            </a:r>
            <a:endParaRPr lang="en-US" u="sng" dirty="0">
              <a:solidFill>
                <a:srgbClr val="0070C0"/>
              </a:solidFill>
            </a:endParaRPr>
          </a:p>
        </p:txBody>
      </p:sp>
      <p:sp>
        <p:nvSpPr>
          <p:cNvPr id="5" name="Text Placeholder 4"/>
          <p:cNvSpPr>
            <a:spLocks noGrp="1"/>
          </p:cNvSpPr>
          <p:nvPr>
            <p:ph type="body" sz="quarter" idx="13"/>
          </p:nvPr>
        </p:nvSpPr>
        <p:spPr/>
        <p:txBody>
          <a:bodyPr/>
          <a:lstStyle/>
          <a:p>
            <a:r>
              <a:rPr lang="en-US" dirty="0"/>
              <a:t>A clause that modifies a noun or a </a:t>
            </a:r>
            <a:r>
              <a:rPr lang="en-US" dirty="0" smtClean="0"/>
              <a:t>pronoun.</a:t>
            </a:r>
            <a:endParaRPr lang="en-US" dirty="0"/>
          </a:p>
        </p:txBody>
      </p:sp>
      <p:grpSp>
        <p:nvGrpSpPr>
          <p:cNvPr id="10" name="Group 9"/>
          <p:cNvGrpSpPr/>
          <p:nvPr/>
        </p:nvGrpSpPr>
        <p:grpSpPr>
          <a:xfrm>
            <a:off x="2172560" y="1981200"/>
            <a:ext cx="5091843" cy="3038920"/>
            <a:chOff x="2172560" y="1849222"/>
            <a:chExt cx="5091843" cy="3038920"/>
          </a:xfrm>
        </p:grpSpPr>
        <p:sp>
          <p:nvSpPr>
            <p:cNvPr id="11" name="TextBox 10"/>
            <p:cNvSpPr txBox="1"/>
            <p:nvPr/>
          </p:nvSpPr>
          <p:spPr>
            <a:xfrm>
              <a:off x="2172560" y="4518810"/>
              <a:ext cx="5091843" cy="369332"/>
            </a:xfrm>
            <a:prstGeom prst="rect">
              <a:avLst/>
            </a:prstGeom>
            <a:noFill/>
          </p:spPr>
          <p:txBody>
            <a:bodyPr wrap="none" rtlCol="0">
              <a:spAutoFit/>
            </a:bodyPr>
            <a:lstStyle/>
            <a:p>
              <a:r>
                <a:rPr lang="en-US" dirty="0" smtClean="0"/>
                <a:t>My sister has an apartment </a:t>
              </a:r>
              <a:r>
                <a:rPr lang="en-US" b="1" u="sng" dirty="0" smtClean="0"/>
                <a:t>that overlooks the park</a:t>
              </a:r>
              <a:r>
                <a:rPr lang="en-US" dirty="0" smtClean="0"/>
                <a:t>.</a:t>
              </a:r>
              <a:endParaRPr lang="en-US" dirty="0"/>
            </a:p>
          </p:txBody>
        </p:sp>
        <p:pic>
          <p:nvPicPr>
            <p:cNvPr id="12" name="Picture 1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967273" y="1849222"/>
              <a:ext cx="3209453" cy="2516863"/>
            </a:xfrm>
            <a:prstGeom prst="rect">
              <a:avLst/>
            </a:prstGeom>
          </p:spPr>
        </p:pic>
      </p:grpSp>
    </p:spTree>
    <p:extLst>
      <p:ext uri="{BB962C8B-B14F-4D97-AF65-F5344CB8AC3E}">
        <p14:creationId xmlns:p14="http://schemas.microsoft.com/office/powerpoint/2010/main" xmlns="" val="187753226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7" name="Title 6"/>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Divergent</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Deviating or </a:t>
            </a:r>
            <a:r>
              <a:rPr lang="en-US" dirty="0" smtClean="0"/>
              <a:t>differing.</a:t>
            </a: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246422" y="1784350"/>
            <a:ext cx="2773378" cy="3464459"/>
          </a:xfrm>
          <a:prstGeom prst="rect">
            <a:avLst/>
          </a:prstGeom>
        </p:spPr>
      </p:pic>
    </p:spTree>
    <p:extLst>
      <p:ext uri="{BB962C8B-B14F-4D97-AF65-F5344CB8AC3E}">
        <p14:creationId xmlns:p14="http://schemas.microsoft.com/office/powerpoint/2010/main" xmlns="" val="30483025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Diverse</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Of different kinds or sorts.</a:t>
            </a:r>
          </a:p>
        </p:txBody>
      </p:sp>
      <p:pic>
        <p:nvPicPr>
          <p:cNvPr id="3074" name="Picture 2" descr="C:\Users\Sandra\AppData\Local\Microsoft\Windows\Temporary Internet Files\Content.IE5\CQE9FX9I\MC900288988[1].wm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295400" y="2113919"/>
            <a:ext cx="6553199" cy="276288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83372273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Document</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A written or printed paper, often of a legal or official nature, that provides information, evidence, or proof of something.</a:t>
            </a:r>
          </a:p>
        </p:txBody>
      </p:sp>
      <p:pic>
        <p:nvPicPr>
          <p:cNvPr id="9218" name="Picture 2" descr="C:\Users\Sandra\AppData\Local\Microsoft\Windows\Temporary Internet Files\Content.IE5\2YR48ZI6\MC900439822[1].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667000" y="1676400"/>
            <a:ext cx="3733800" cy="37338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69349378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7" name="Title 6"/>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Domain</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A particular environment or walk of </a:t>
            </a:r>
            <a:r>
              <a:rPr lang="en-US" dirty="0" smtClean="0"/>
              <a:t>life.</a:t>
            </a:r>
            <a:endParaRPr lang="en-US" dirty="0"/>
          </a:p>
        </p:txBody>
      </p:sp>
      <p:pic>
        <p:nvPicPr>
          <p:cNvPr id="4098" name="Picture 2" descr="C:\Users\Sandra\AppData\Local\Microsoft\Windows\Temporary Internet Files\Content.IE5\DNU54TYX\MP900406698[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362200" y="1828799"/>
            <a:ext cx="4357553" cy="2905035"/>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3167737" y="4876800"/>
            <a:ext cx="2852063" cy="406265"/>
          </a:xfrm>
          <a:prstGeom prst="rect">
            <a:avLst/>
          </a:prstGeom>
          <a:noFill/>
        </p:spPr>
        <p:txBody>
          <a:bodyPr wrap="none" rtlCol="0">
            <a:spAutoFit/>
          </a:bodyPr>
          <a:lstStyle/>
          <a:p>
            <a:r>
              <a:rPr lang="en-US" dirty="0" smtClean="0"/>
              <a:t>The lion, King of his </a:t>
            </a:r>
            <a:r>
              <a:rPr lang="en-US" b="1" dirty="0" smtClean="0"/>
              <a:t>domain</a:t>
            </a:r>
            <a:r>
              <a:rPr lang="en-US" dirty="0" smtClean="0"/>
              <a:t>.</a:t>
            </a:r>
          </a:p>
        </p:txBody>
      </p:sp>
    </p:spTree>
    <p:extLst>
      <p:ext uri="{BB962C8B-B14F-4D97-AF65-F5344CB8AC3E}">
        <p14:creationId xmlns:p14="http://schemas.microsoft.com/office/powerpoint/2010/main" xmlns="" val="98990588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smtClean="0"/>
              <a:t>Drawing conclusions</a:t>
            </a:r>
            <a:endParaRPr lang="en-US" dirty="0"/>
          </a:p>
        </p:txBody>
      </p:sp>
      <p:sp>
        <p:nvSpPr>
          <p:cNvPr id="5" name="Text Placeholder 4"/>
          <p:cNvSpPr>
            <a:spLocks noGrp="1"/>
          </p:cNvSpPr>
          <p:nvPr>
            <p:ph type="body" sz="quarter" idx="13"/>
          </p:nvPr>
        </p:nvSpPr>
        <p:spPr/>
        <p:txBody>
          <a:bodyPr/>
          <a:lstStyle/>
          <a:p>
            <a:r>
              <a:rPr lang="en-US" smtClean="0"/>
              <a:t>Making a decision or voicing an opinion based on reasoning or inferring.</a:t>
            </a:r>
            <a:endParaRPr lang="en-US" dirty="0" smtClean="0"/>
          </a:p>
        </p:txBody>
      </p:sp>
      <p:pic>
        <p:nvPicPr>
          <p:cNvPr id="5123" name="Picture 3" descr="C:\Users\Sandra\AppData\Local\Microsoft\Windows\Temporary Internet Files\Content.IE5\ANFLIA3Y\MC900363608[1].wm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66800" y="1938080"/>
            <a:ext cx="2362200" cy="3243520"/>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3810824" y="3043535"/>
            <a:ext cx="4444870" cy="1538883"/>
          </a:xfrm>
          <a:prstGeom prst="rect">
            <a:avLst/>
          </a:prstGeom>
          <a:noFill/>
        </p:spPr>
        <p:txBody>
          <a:bodyPr wrap="none" rtlCol="0">
            <a:spAutoFit/>
          </a:bodyPr>
          <a:lstStyle/>
          <a:p>
            <a:pPr algn="ctr"/>
            <a:r>
              <a:rPr lang="en-US" sz="2400" dirty="0" smtClean="0"/>
              <a:t>There are puddles on the ground.</a:t>
            </a:r>
          </a:p>
          <a:p>
            <a:pPr algn="ctr"/>
            <a:endParaRPr lang="en-US" dirty="0" smtClean="0"/>
          </a:p>
          <a:p>
            <a:pPr algn="ctr"/>
            <a:endParaRPr lang="en-US" dirty="0"/>
          </a:p>
          <a:p>
            <a:pPr algn="ctr"/>
            <a:endParaRPr lang="en-US" dirty="0"/>
          </a:p>
          <a:p>
            <a:pPr algn="ctr"/>
            <a:r>
              <a:rPr lang="en-US" sz="1600" dirty="0" smtClean="0"/>
              <a:t>We can </a:t>
            </a:r>
            <a:r>
              <a:rPr lang="en-US" sz="1600" b="1" dirty="0" smtClean="0"/>
              <a:t>draw the conclusion </a:t>
            </a:r>
            <a:r>
              <a:rPr lang="en-US" sz="1600" dirty="0" smtClean="0"/>
              <a:t>that it rained recently.</a:t>
            </a:r>
            <a:endParaRPr lang="en-US" sz="1600" dirty="0"/>
          </a:p>
        </p:txBody>
      </p:sp>
    </p:spTree>
    <p:extLst>
      <p:ext uri="{BB962C8B-B14F-4D97-AF65-F5344CB8AC3E}">
        <p14:creationId xmlns:p14="http://schemas.microsoft.com/office/powerpoint/2010/main" xmlns="" val="170557960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8" name="Title 7"/>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Effectiveness</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The quality or condition of working as intended or of having the desired </a:t>
            </a:r>
            <a:r>
              <a:rPr lang="en-US" dirty="0" smtClean="0"/>
              <a:t>result.</a:t>
            </a: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621280" y="1753177"/>
            <a:ext cx="3901440" cy="3121152"/>
          </a:xfrm>
          <a:prstGeom prst="rect">
            <a:avLst/>
          </a:prstGeom>
        </p:spPr>
      </p:pic>
      <p:sp>
        <p:nvSpPr>
          <p:cNvPr id="7" name="TextBox 6"/>
          <p:cNvSpPr txBox="1"/>
          <p:nvPr/>
        </p:nvSpPr>
        <p:spPr>
          <a:xfrm>
            <a:off x="1374938" y="4951106"/>
            <a:ext cx="6461962" cy="369332"/>
          </a:xfrm>
          <a:prstGeom prst="rect">
            <a:avLst/>
          </a:prstGeom>
          <a:noFill/>
        </p:spPr>
        <p:txBody>
          <a:bodyPr wrap="none" rtlCol="0">
            <a:spAutoFit/>
          </a:bodyPr>
          <a:lstStyle/>
          <a:p>
            <a:r>
              <a:rPr lang="en-US" dirty="0" smtClean="0"/>
              <a:t>Physical therapy has a high level of </a:t>
            </a:r>
            <a:r>
              <a:rPr lang="en-US" b="1" i="1" u="sng" dirty="0" smtClean="0">
                <a:solidFill>
                  <a:schemeClr val="accent1"/>
                </a:solidFill>
              </a:rPr>
              <a:t>effectiveness</a:t>
            </a:r>
            <a:r>
              <a:rPr lang="en-US" dirty="0" smtClean="0">
                <a:solidFill>
                  <a:schemeClr val="accent1"/>
                </a:solidFill>
              </a:rPr>
              <a:t> </a:t>
            </a:r>
            <a:r>
              <a:rPr lang="en-US" dirty="0" smtClean="0"/>
              <a:t>in injury recovery.</a:t>
            </a:r>
            <a:endParaRPr lang="en-US" dirty="0"/>
          </a:p>
        </p:txBody>
      </p:sp>
    </p:spTree>
    <p:extLst>
      <p:ext uri="{BB962C8B-B14F-4D97-AF65-F5344CB8AC3E}">
        <p14:creationId xmlns:p14="http://schemas.microsoft.com/office/powerpoint/2010/main" xmlns="" val="256134584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7" name="Title 6"/>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Elements</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A part of any whole.</a:t>
            </a: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018830" y="1982508"/>
            <a:ext cx="3106340" cy="3121583"/>
          </a:xfrm>
          <a:prstGeom prst="rect">
            <a:avLst/>
          </a:prstGeom>
        </p:spPr>
      </p:pic>
    </p:spTree>
    <p:extLst>
      <p:ext uri="{BB962C8B-B14F-4D97-AF65-F5344CB8AC3E}">
        <p14:creationId xmlns:p14="http://schemas.microsoft.com/office/powerpoint/2010/main" xmlns="" val="110736413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12" name="Title 11"/>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dirty="0" smtClean="0"/>
              <a:t>Ellipsis</a:t>
            </a:r>
            <a:endParaRPr lang="en-US" dirty="0"/>
          </a:p>
        </p:txBody>
      </p:sp>
      <p:sp>
        <p:nvSpPr>
          <p:cNvPr id="5" name="Text Placeholder 4"/>
          <p:cNvSpPr>
            <a:spLocks noGrp="1"/>
          </p:cNvSpPr>
          <p:nvPr>
            <p:ph type="body" sz="quarter" idx="13"/>
          </p:nvPr>
        </p:nvSpPr>
        <p:spPr/>
        <p:txBody>
          <a:bodyPr/>
          <a:lstStyle/>
          <a:p>
            <a:r>
              <a:rPr lang="en-US" dirty="0"/>
              <a:t>The leaving out of one or more words that are not necessary for a phrase to be </a:t>
            </a:r>
            <a:r>
              <a:rPr lang="en-US" dirty="0" smtClean="0"/>
              <a:t>understood.</a:t>
            </a:r>
            <a:endParaRPr lang="en-US" dirty="0"/>
          </a:p>
        </p:txBody>
      </p:sp>
      <p:sp>
        <p:nvSpPr>
          <p:cNvPr id="6" name="TextBox 5"/>
          <p:cNvSpPr txBox="1"/>
          <p:nvPr/>
        </p:nvSpPr>
        <p:spPr>
          <a:xfrm>
            <a:off x="497686" y="2527070"/>
            <a:ext cx="2838884" cy="2031325"/>
          </a:xfrm>
          <a:prstGeom prst="rect">
            <a:avLst/>
          </a:prstGeom>
          <a:noFill/>
        </p:spPr>
        <p:txBody>
          <a:bodyPr wrap="square" rtlCol="0">
            <a:spAutoFit/>
          </a:bodyPr>
          <a:lstStyle/>
          <a:p>
            <a:r>
              <a:rPr lang="en-US" dirty="0"/>
              <a:t>“Four score and seven years ago our fathers brought forth, upon this continent, a new nation, conceived in liberty, and dedicated to the proposition that all men are created equal</a:t>
            </a:r>
            <a:r>
              <a:rPr lang="en-US" dirty="0" smtClean="0"/>
              <a:t>.”</a:t>
            </a:r>
          </a:p>
        </p:txBody>
      </p:sp>
      <p:pic>
        <p:nvPicPr>
          <p:cNvPr id="7" name="Picture 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336570" y="2527070"/>
            <a:ext cx="2668842" cy="2023348"/>
          </a:xfrm>
          <a:prstGeom prst="rect">
            <a:avLst/>
          </a:prstGeom>
        </p:spPr>
      </p:pic>
      <p:sp>
        <p:nvSpPr>
          <p:cNvPr id="8" name="TextBox 7"/>
          <p:cNvSpPr txBox="1"/>
          <p:nvPr/>
        </p:nvSpPr>
        <p:spPr>
          <a:xfrm>
            <a:off x="868230" y="1863816"/>
            <a:ext cx="2097795" cy="461665"/>
          </a:xfrm>
          <a:prstGeom prst="rect">
            <a:avLst/>
          </a:prstGeom>
          <a:noFill/>
        </p:spPr>
        <p:txBody>
          <a:bodyPr wrap="square" rtlCol="0">
            <a:spAutoFit/>
          </a:bodyPr>
          <a:lstStyle/>
          <a:p>
            <a:pPr algn="ctr"/>
            <a:r>
              <a:rPr lang="en-US" sz="1200" dirty="0" smtClean="0"/>
              <a:t>Original sentence from Lincoln’s Gettysburg Address</a:t>
            </a:r>
            <a:endParaRPr lang="en-US" sz="1200" dirty="0"/>
          </a:p>
        </p:txBody>
      </p:sp>
      <p:sp>
        <p:nvSpPr>
          <p:cNvPr id="9" name="TextBox 8"/>
          <p:cNvSpPr txBox="1"/>
          <p:nvPr/>
        </p:nvSpPr>
        <p:spPr>
          <a:xfrm>
            <a:off x="6324599" y="1947846"/>
            <a:ext cx="1859996" cy="307777"/>
          </a:xfrm>
          <a:prstGeom prst="rect">
            <a:avLst/>
          </a:prstGeom>
          <a:noFill/>
        </p:spPr>
        <p:txBody>
          <a:bodyPr wrap="none" rtlCol="0">
            <a:spAutoFit/>
          </a:bodyPr>
          <a:lstStyle/>
          <a:p>
            <a:r>
              <a:rPr lang="en-US" sz="1400" dirty="0" smtClean="0"/>
              <a:t>Rewritten using ellipsis</a:t>
            </a:r>
            <a:endParaRPr lang="en-US" sz="1400" dirty="0"/>
          </a:p>
        </p:txBody>
      </p:sp>
      <p:sp>
        <p:nvSpPr>
          <p:cNvPr id="10" name="TextBox 9"/>
          <p:cNvSpPr txBox="1"/>
          <p:nvPr/>
        </p:nvSpPr>
        <p:spPr>
          <a:xfrm>
            <a:off x="6005412" y="2804636"/>
            <a:ext cx="2498371" cy="1477328"/>
          </a:xfrm>
          <a:prstGeom prst="rect">
            <a:avLst/>
          </a:prstGeom>
          <a:noFill/>
        </p:spPr>
        <p:txBody>
          <a:bodyPr wrap="square" rtlCol="0">
            <a:spAutoFit/>
          </a:bodyPr>
          <a:lstStyle/>
          <a:p>
            <a:r>
              <a:rPr lang="en-US" dirty="0"/>
              <a:t>“Four score and seven years ago our fathers brought forth . . . a new nation, conceived in liberty.”</a:t>
            </a:r>
          </a:p>
        </p:txBody>
      </p:sp>
      <p:sp>
        <p:nvSpPr>
          <p:cNvPr id="11" name="TextBox 10"/>
          <p:cNvSpPr txBox="1"/>
          <p:nvPr/>
        </p:nvSpPr>
        <p:spPr>
          <a:xfrm>
            <a:off x="3748073" y="4751791"/>
            <a:ext cx="1875578" cy="369332"/>
          </a:xfrm>
          <a:prstGeom prst="rect">
            <a:avLst/>
          </a:prstGeom>
          <a:noFill/>
        </p:spPr>
        <p:txBody>
          <a:bodyPr wrap="none" rtlCol="0">
            <a:spAutoFit/>
          </a:bodyPr>
          <a:lstStyle/>
          <a:p>
            <a:r>
              <a:rPr lang="en-US" dirty="0"/>
              <a:t>~Abraham </a:t>
            </a:r>
            <a:r>
              <a:rPr lang="en-US" dirty="0" smtClean="0"/>
              <a:t>Lincoln</a:t>
            </a:r>
            <a:endParaRPr lang="en-US" dirty="0"/>
          </a:p>
        </p:txBody>
      </p:sp>
    </p:spTree>
    <p:extLst>
      <p:ext uri="{BB962C8B-B14F-4D97-AF65-F5344CB8AC3E}">
        <p14:creationId xmlns:p14="http://schemas.microsoft.com/office/powerpoint/2010/main" xmlns="" val="71637783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7" name="Title 6"/>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Emphasis/Emphasize</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To give particular attention to</a:t>
            </a:r>
            <a:r>
              <a:rPr lang="en-US" dirty="0"/>
              <a:t>;</a:t>
            </a:r>
            <a:r>
              <a:rPr lang="en-US" dirty="0" smtClean="0"/>
              <a:t> stress.</a:t>
            </a:r>
            <a:endParaRPr lang="en-US" dirty="0"/>
          </a:p>
        </p:txBody>
      </p:sp>
      <p:sp>
        <p:nvSpPr>
          <p:cNvPr id="6" name="TextBox 5"/>
          <p:cNvSpPr txBox="1"/>
          <p:nvPr/>
        </p:nvSpPr>
        <p:spPr>
          <a:xfrm>
            <a:off x="1028700" y="2971800"/>
            <a:ext cx="7086600" cy="954107"/>
          </a:xfrm>
          <a:prstGeom prst="rect">
            <a:avLst/>
          </a:prstGeom>
          <a:noFill/>
        </p:spPr>
        <p:txBody>
          <a:bodyPr wrap="square" rtlCol="0">
            <a:spAutoFit/>
          </a:bodyPr>
          <a:lstStyle/>
          <a:p>
            <a:pPr algn="ctr"/>
            <a:r>
              <a:rPr lang="en-US" sz="2800" b="1" dirty="0" smtClean="0">
                <a:ln w="10541" cmpd="sng">
                  <a:solidFill>
                    <a:srgbClr val="7030A0"/>
                  </a:solidFill>
                  <a:prstDash val="solid"/>
                </a:ln>
                <a:solidFill>
                  <a:srgbClr val="7030A0"/>
                </a:solidFill>
              </a:rPr>
              <a:t>Boldface</a:t>
            </a:r>
            <a:r>
              <a:rPr lang="en-US" sz="2800" dirty="0" smtClean="0">
                <a:ln w="10541" cmpd="sng">
                  <a:solidFill>
                    <a:schemeClr val="tx1"/>
                  </a:solidFill>
                  <a:prstDash val="solid"/>
                </a:ln>
              </a:rPr>
              <a:t>,</a:t>
            </a:r>
            <a:r>
              <a:rPr lang="en-US" sz="2800" dirty="0" smtClean="0">
                <a:ln w="10541" cmpd="sng">
                  <a:solidFill>
                    <a:schemeClr val="accent1">
                      <a:shade val="88000"/>
                      <a:satMod val="110000"/>
                    </a:schemeClr>
                  </a:solidFill>
                  <a:prstDash val="solid"/>
                </a:ln>
              </a:rPr>
              <a:t> </a:t>
            </a:r>
            <a:r>
              <a:rPr lang="en-US" sz="2800" i="1" dirty="0" smtClean="0">
                <a:ln w="10541" cmpd="sng">
                  <a:solidFill>
                    <a:srgbClr val="C00000"/>
                  </a:solidFill>
                  <a:prstDash val="solid"/>
                </a:ln>
                <a:solidFill>
                  <a:srgbClr val="C00000"/>
                </a:solidFill>
              </a:rPr>
              <a:t>italic</a:t>
            </a:r>
            <a:r>
              <a:rPr lang="en-US" sz="2800" dirty="0" smtClean="0">
                <a:ln w="10541" cmpd="sng">
                  <a:solidFill>
                    <a:schemeClr val="tx1"/>
                  </a:solidFill>
                  <a:prstDash val="solid"/>
                </a:ln>
              </a:rPr>
              <a:t>,</a:t>
            </a:r>
            <a:r>
              <a:rPr lang="en-US" sz="2800" dirty="0" smtClean="0">
                <a:ln w="10541" cmpd="sng">
                  <a:solidFill>
                    <a:schemeClr val="accent1">
                      <a:shade val="88000"/>
                      <a:satMod val="110000"/>
                    </a:schemeClr>
                  </a:solidFill>
                  <a:prstDash val="solid"/>
                </a:ln>
              </a:rPr>
              <a:t> </a:t>
            </a:r>
            <a:r>
              <a:rPr lang="en-US" sz="2800" dirty="0" smtClean="0">
                <a:ln w="10541" cmpd="sng">
                  <a:solidFill>
                    <a:schemeClr val="tx1"/>
                  </a:solidFill>
                  <a:prstDash val="solid"/>
                </a:ln>
              </a:rPr>
              <a:t>and </a:t>
            </a:r>
            <a:r>
              <a:rPr lang="en-US" sz="2800" u="sng" dirty="0" smtClean="0">
                <a:ln w="10541" cmpd="sng">
                  <a:solidFill>
                    <a:srgbClr val="0070C0"/>
                  </a:solidFill>
                  <a:prstDash val="solid"/>
                </a:ln>
                <a:solidFill>
                  <a:srgbClr val="0070C0"/>
                </a:solidFill>
              </a:rPr>
              <a:t>underlined</a:t>
            </a:r>
            <a:r>
              <a:rPr lang="en-US" sz="2800" dirty="0" smtClean="0">
                <a:ln w="10541" cmpd="sng">
                  <a:solidFill>
                    <a:schemeClr val="tx1"/>
                  </a:solidFill>
                  <a:prstDash val="solid"/>
                </a:ln>
              </a:rPr>
              <a:t> font is often used to emphasize important pieces of text.</a:t>
            </a:r>
            <a:endParaRPr lang="en-US" sz="2800" dirty="0">
              <a:ln w="10541" cmpd="sng">
                <a:solidFill>
                  <a:schemeClr val="tx1"/>
                </a:solidFill>
                <a:prstDash val="solid"/>
              </a:ln>
            </a:endParaRPr>
          </a:p>
        </p:txBody>
      </p:sp>
    </p:spTree>
    <p:extLst>
      <p:ext uri="{BB962C8B-B14F-4D97-AF65-F5344CB8AC3E}">
        <p14:creationId xmlns:p14="http://schemas.microsoft.com/office/powerpoint/2010/main" xmlns="" val="52546925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8" name="Title 7"/>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Engaging</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Holding the interest of.</a:t>
            </a: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314700" y="1981200"/>
            <a:ext cx="2514600" cy="2507057"/>
          </a:xfrm>
          <a:prstGeom prst="rect">
            <a:avLst/>
          </a:prstGeom>
        </p:spPr>
      </p:pic>
      <p:sp>
        <p:nvSpPr>
          <p:cNvPr id="7" name="TextBox 6"/>
          <p:cNvSpPr txBox="1"/>
          <p:nvPr/>
        </p:nvSpPr>
        <p:spPr>
          <a:xfrm>
            <a:off x="1847055" y="4793057"/>
            <a:ext cx="5449890" cy="369332"/>
          </a:xfrm>
          <a:prstGeom prst="rect">
            <a:avLst/>
          </a:prstGeom>
          <a:noFill/>
        </p:spPr>
        <p:txBody>
          <a:bodyPr wrap="none" rtlCol="0">
            <a:spAutoFit/>
          </a:bodyPr>
          <a:lstStyle/>
          <a:p>
            <a:r>
              <a:rPr lang="en-US" dirty="0" smtClean="0"/>
              <a:t>The comedian did a great job of </a:t>
            </a:r>
            <a:r>
              <a:rPr lang="en-US" b="1" i="1" u="sng" dirty="0" smtClean="0">
                <a:solidFill>
                  <a:schemeClr val="accent1"/>
                </a:solidFill>
              </a:rPr>
              <a:t>engaging</a:t>
            </a:r>
            <a:r>
              <a:rPr lang="en-US" dirty="0" smtClean="0">
                <a:solidFill>
                  <a:schemeClr val="accent1"/>
                </a:solidFill>
              </a:rPr>
              <a:t> </a:t>
            </a:r>
            <a:r>
              <a:rPr lang="en-US" dirty="0" smtClean="0"/>
              <a:t>the audience.</a:t>
            </a:r>
            <a:endParaRPr lang="en-US" dirty="0"/>
          </a:p>
        </p:txBody>
      </p:sp>
    </p:spTree>
    <p:extLst>
      <p:ext uri="{BB962C8B-B14F-4D97-AF65-F5344CB8AC3E}">
        <p14:creationId xmlns:p14="http://schemas.microsoft.com/office/powerpoint/2010/main" xmlns="" val="21194010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19083</TotalTime>
  <Words>8378</Words>
  <Application>Microsoft Office PowerPoint</Application>
  <PresentationFormat>On-screen Show (4:3)</PresentationFormat>
  <Paragraphs>1414</Paragraphs>
  <Slides>275</Slides>
  <Notes>1</Notes>
  <HiddenSlides>0</HiddenSlides>
  <MMClips>0</MMClips>
  <ScaleCrop>false</ScaleCrop>
  <HeadingPairs>
    <vt:vector size="4" baseType="variant">
      <vt:variant>
        <vt:lpstr>Theme</vt:lpstr>
      </vt:variant>
      <vt:variant>
        <vt:i4>1</vt:i4>
      </vt:variant>
      <vt:variant>
        <vt:lpstr>Slide Titles</vt:lpstr>
      </vt:variant>
      <vt:variant>
        <vt:i4>275</vt:i4>
      </vt:variant>
    </vt:vector>
  </HeadingPairs>
  <TitlesOfParts>
    <vt:vector size="276"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lpstr>Slide 99</vt:lpstr>
      <vt:lpstr>Slide 100</vt:lpstr>
      <vt:lpstr>Slide 101</vt:lpstr>
      <vt:lpstr>Slide 102</vt:lpstr>
      <vt:lpstr>Slide 103</vt:lpstr>
      <vt:lpstr>Slide 104</vt:lpstr>
      <vt:lpstr>Slide 105</vt:lpstr>
      <vt:lpstr>Slide 106</vt:lpstr>
      <vt:lpstr>Slide 107</vt:lpstr>
      <vt:lpstr>Slide 108</vt:lpstr>
      <vt:lpstr>Slide 109</vt:lpstr>
      <vt:lpstr>Slide 110</vt:lpstr>
      <vt:lpstr>Slide 111</vt:lpstr>
      <vt:lpstr>Slide 112</vt:lpstr>
      <vt:lpstr>Slide 113</vt:lpstr>
      <vt:lpstr>Slide 114</vt:lpstr>
      <vt:lpstr>Slide 115</vt:lpstr>
      <vt:lpstr>Slide 116</vt:lpstr>
      <vt:lpstr>Slide 117</vt:lpstr>
      <vt:lpstr>Slide 118</vt:lpstr>
      <vt:lpstr>Slide 119</vt:lpstr>
      <vt:lpstr>Slide 120</vt:lpstr>
      <vt:lpstr>Slide 121</vt:lpstr>
      <vt:lpstr>Slide 122</vt:lpstr>
      <vt:lpstr>Slide 123</vt:lpstr>
      <vt:lpstr>Slide 124</vt:lpstr>
      <vt:lpstr>Slide 125</vt:lpstr>
      <vt:lpstr>Slide 126</vt:lpstr>
      <vt:lpstr>Slide 127</vt:lpstr>
      <vt:lpstr>Slide 128</vt:lpstr>
      <vt:lpstr>Slide 129</vt:lpstr>
      <vt:lpstr>Slide 130</vt:lpstr>
      <vt:lpstr>Slide 131</vt:lpstr>
      <vt:lpstr>Slide 132</vt:lpstr>
      <vt:lpstr>Slide 133</vt:lpstr>
      <vt:lpstr>Slide 134</vt:lpstr>
      <vt:lpstr>Slide 135</vt:lpstr>
      <vt:lpstr>Slide 136</vt:lpstr>
      <vt:lpstr>Slide 137</vt:lpstr>
      <vt:lpstr>Slide 138</vt:lpstr>
      <vt:lpstr>Slide 139</vt:lpstr>
      <vt:lpstr>Slide 140</vt:lpstr>
      <vt:lpstr>Slide 141</vt:lpstr>
      <vt:lpstr>Slide 142</vt:lpstr>
      <vt:lpstr>Slide 143</vt:lpstr>
      <vt:lpstr>Slide 144</vt:lpstr>
      <vt:lpstr>Slide 145</vt:lpstr>
      <vt:lpstr>Slide 146</vt:lpstr>
      <vt:lpstr>Slide 147</vt:lpstr>
      <vt:lpstr>Slide 148</vt:lpstr>
      <vt:lpstr>Slide 149</vt:lpstr>
      <vt:lpstr>Slide 150</vt:lpstr>
      <vt:lpstr>Slide 151</vt:lpstr>
      <vt:lpstr>Slide 152</vt:lpstr>
      <vt:lpstr>Slide 153</vt:lpstr>
      <vt:lpstr>Slide 154</vt:lpstr>
      <vt:lpstr>Slide 155</vt:lpstr>
      <vt:lpstr>Slide 156</vt:lpstr>
      <vt:lpstr>Slide 157</vt:lpstr>
      <vt:lpstr>Slide 158</vt:lpstr>
      <vt:lpstr>Slide 159</vt:lpstr>
      <vt:lpstr>Slide 160</vt:lpstr>
      <vt:lpstr>Slide 161</vt:lpstr>
      <vt:lpstr>Slide 162</vt:lpstr>
      <vt:lpstr>Slide 163</vt:lpstr>
      <vt:lpstr>Slide 164</vt:lpstr>
      <vt:lpstr>Slide 165</vt:lpstr>
      <vt:lpstr>Slide 166</vt:lpstr>
      <vt:lpstr>Slide 167</vt:lpstr>
      <vt:lpstr>Slide 168</vt:lpstr>
      <vt:lpstr>Slide 169</vt:lpstr>
      <vt:lpstr>Slide 170</vt:lpstr>
      <vt:lpstr>Slide 171</vt:lpstr>
      <vt:lpstr>Slide 172</vt:lpstr>
      <vt:lpstr>Slide 173</vt:lpstr>
      <vt:lpstr>Slide 174</vt:lpstr>
      <vt:lpstr>Slide 175</vt:lpstr>
      <vt:lpstr>Slide 176</vt:lpstr>
      <vt:lpstr>Slide 177</vt:lpstr>
      <vt:lpstr>Slide 178</vt:lpstr>
      <vt:lpstr>Slide 179</vt:lpstr>
      <vt:lpstr>Slide 180</vt:lpstr>
      <vt:lpstr>Slide 181</vt:lpstr>
      <vt:lpstr>Slide 182</vt:lpstr>
      <vt:lpstr>Slide 183</vt:lpstr>
      <vt:lpstr>Slide 184</vt:lpstr>
      <vt:lpstr>Slide 185</vt:lpstr>
      <vt:lpstr>Slide 186</vt:lpstr>
      <vt:lpstr>Slide 187</vt:lpstr>
      <vt:lpstr>Slide 188</vt:lpstr>
      <vt:lpstr>Slide 189</vt:lpstr>
      <vt:lpstr>Slide 190</vt:lpstr>
      <vt:lpstr>Slide 191</vt:lpstr>
      <vt:lpstr>Slide 192</vt:lpstr>
      <vt:lpstr>Slide 193</vt:lpstr>
      <vt:lpstr>Slide 194</vt:lpstr>
      <vt:lpstr>Slide 195</vt:lpstr>
      <vt:lpstr>Slide 196</vt:lpstr>
      <vt:lpstr>Slide 197</vt:lpstr>
      <vt:lpstr>Slide 198</vt:lpstr>
      <vt:lpstr>Slide 199</vt:lpstr>
      <vt:lpstr>Slide 200</vt:lpstr>
      <vt:lpstr>Slide 201</vt:lpstr>
      <vt:lpstr>Slide 202</vt:lpstr>
      <vt:lpstr>Slide 203</vt:lpstr>
      <vt:lpstr>Slide 204</vt:lpstr>
      <vt:lpstr>Slide 205</vt:lpstr>
      <vt:lpstr>Slide 206</vt:lpstr>
      <vt:lpstr>Slide 207</vt:lpstr>
      <vt:lpstr>Slide 208</vt:lpstr>
      <vt:lpstr>Slide 209</vt:lpstr>
      <vt:lpstr>Slide 210</vt:lpstr>
      <vt:lpstr>Slide 211</vt:lpstr>
      <vt:lpstr>Slide 212</vt:lpstr>
      <vt:lpstr>Slide 213</vt:lpstr>
      <vt:lpstr>Slide 214</vt:lpstr>
      <vt:lpstr>Slide 215</vt:lpstr>
      <vt:lpstr>Slide 216</vt:lpstr>
      <vt:lpstr>Slide 217</vt:lpstr>
      <vt:lpstr>Slide 218</vt:lpstr>
      <vt:lpstr>Slide 219</vt:lpstr>
      <vt:lpstr>Slide 220</vt:lpstr>
      <vt:lpstr>Slide 221</vt:lpstr>
      <vt:lpstr>Slide 222</vt:lpstr>
      <vt:lpstr>Slide 223</vt:lpstr>
      <vt:lpstr>Slide 224</vt:lpstr>
      <vt:lpstr>Slide 225</vt:lpstr>
      <vt:lpstr>Slide 226</vt:lpstr>
      <vt:lpstr>Slide 227</vt:lpstr>
      <vt:lpstr>Slide 228</vt:lpstr>
      <vt:lpstr>Slide 229</vt:lpstr>
      <vt:lpstr>Slide 230</vt:lpstr>
      <vt:lpstr>Slide 231</vt:lpstr>
      <vt:lpstr>Slide 232</vt:lpstr>
      <vt:lpstr>Slide 233</vt:lpstr>
      <vt:lpstr>Slide 234</vt:lpstr>
      <vt:lpstr>Slide 235</vt:lpstr>
      <vt:lpstr>Slide 236</vt:lpstr>
      <vt:lpstr>Slide 237</vt:lpstr>
      <vt:lpstr>Slide 238</vt:lpstr>
      <vt:lpstr>Slide 239</vt:lpstr>
      <vt:lpstr>Slide 240</vt:lpstr>
      <vt:lpstr>Slide 241</vt:lpstr>
      <vt:lpstr>Slide 242</vt:lpstr>
      <vt:lpstr>Slide 243</vt:lpstr>
      <vt:lpstr>Slide 244</vt:lpstr>
      <vt:lpstr>Slide 245</vt:lpstr>
      <vt:lpstr>Slide 246</vt:lpstr>
      <vt:lpstr>Slide 247</vt:lpstr>
      <vt:lpstr>Slide 248</vt:lpstr>
      <vt:lpstr>Slide 249</vt:lpstr>
      <vt:lpstr>Slide 250</vt:lpstr>
      <vt:lpstr>Slide 251</vt:lpstr>
      <vt:lpstr>Slide 252</vt:lpstr>
      <vt:lpstr>Slide 253</vt:lpstr>
      <vt:lpstr>Slide 254</vt:lpstr>
      <vt:lpstr>Slide 255</vt:lpstr>
      <vt:lpstr>Slide 256</vt:lpstr>
      <vt:lpstr>Slide 257</vt:lpstr>
      <vt:lpstr>Slide 258</vt:lpstr>
      <vt:lpstr>Slide 259</vt:lpstr>
      <vt:lpstr>Slide 260</vt:lpstr>
      <vt:lpstr>Slide 261</vt:lpstr>
      <vt:lpstr>Slide 262</vt:lpstr>
      <vt:lpstr>Slide 263</vt:lpstr>
      <vt:lpstr>Slide 264</vt:lpstr>
      <vt:lpstr>Slide 265</vt:lpstr>
      <vt:lpstr>Slide 266</vt:lpstr>
      <vt:lpstr>Slide 267</vt:lpstr>
      <vt:lpstr>Slide 268</vt:lpstr>
      <vt:lpstr>Slide 269</vt:lpstr>
      <vt:lpstr>Slide 270</vt:lpstr>
      <vt:lpstr>Slide 271</vt:lpstr>
      <vt:lpstr>Slide 272</vt:lpstr>
      <vt:lpstr>Slide 273</vt:lpstr>
      <vt:lpstr>Slide 274</vt:lpstr>
      <vt:lpstr>Slide 275</vt:lpstr>
    </vt:vector>
  </TitlesOfParts>
  <Company>Hewlett-Packard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Sandra</dc:creator>
  <cp:lastModifiedBy>Sandra</cp:lastModifiedBy>
  <cp:revision>560</cp:revision>
  <dcterms:created xsi:type="dcterms:W3CDTF">2013-02-17T07:16:32Z</dcterms:created>
  <dcterms:modified xsi:type="dcterms:W3CDTF">2013-05-03T20:55:43Z</dcterms:modified>
</cp:coreProperties>
</file>